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75" r:id="rId2"/>
    <p:sldId id="404" r:id="rId3"/>
    <p:sldId id="419" r:id="rId4"/>
    <p:sldId id="258" r:id="rId5"/>
    <p:sldId id="279" r:id="rId6"/>
    <p:sldId id="398" r:id="rId7"/>
    <p:sldId id="264" r:id="rId8"/>
    <p:sldId id="304" r:id="rId9"/>
    <p:sldId id="399" r:id="rId10"/>
    <p:sldId id="319" r:id="rId11"/>
    <p:sldId id="422" r:id="rId12"/>
    <p:sldId id="396" r:id="rId13"/>
    <p:sldId id="395" r:id="rId14"/>
    <p:sldId id="384" r:id="rId15"/>
    <p:sldId id="393" r:id="rId16"/>
    <p:sldId id="421" r:id="rId17"/>
    <p:sldId id="424" r:id="rId18"/>
    <p:sldId id="400" r:id="rId19"/>
    <p:sldId id="381" r:id="rId20"/>
    <p:sldId id="435" r:id="rId21"/>
    <p:sldId id="417" r:id="rId22"/>
    <p:sldId id="418" r:id="rId23"/>
    <p:sldId id="273" r:id="rId24"/>
    <p:sldId id="274" r:id="rId25"/>
    <p:sldId id="367" r:id="rId26"/>
    <p:sldId id="430" r:id="rId27"/>
    <p:sldId id="335" r:id="rId28"/>
    <p:sldId id="317" r:id="rId29"/>
    <p:sldId id="318" r:id="rId30"/>
    <p:sldId id="284" r:id="rId31"/>
    <p:sldId id="276" r:id="rId32"/>
    <p:sldId id="322" r:id="rId33"/>
    <p:sldId id="406" r:id="rId34"/>
    <p:sldId id="324" r:id="rId35"/>
    <p:sldId id="394" r:id="rId36"/>
    <p:sldId id="326" r:id="rId37"/>
    <p:sldId id="436" r:id="rId38"/>
    <p:sldId id="437" r:id="rId39"/>
    <p:sldId id="438" r:id="rId40"/>
    <p:sldId id="439" r:id="rId41"/>
    <p:sldId id="432" r:id="rId42"/>
    <p:sldId id="433" r:id="rId43"/>
    <p:sldId id="431" r:id="rId44"/>
    <p:sldId id="440" r:id="rId45"/>
    <p:sldId id="441" r:id="rId46"/>
    <p:sldId id="442" r:id="rId47"/>
    <p:sldId id="443" r:id="rId48"/>
    <p:sldId id="444" r:id="rId49"/>
    <p:sldId id="416" r:id="rId50"/>
    <p:sldId id="408" r:id="rId51"/>
    <p:sldId id="409" r:id="rId52"/>
    <p:sldId id="410" r:id="rId53"/>
    <p:sldId id="445" r:id="rId54"/>
    <p:sldId id="390" r:id="rId55"/>
    <p:sldId id="411" r:id="rId56"/>
    <p:sldId id="412" r:id="rId57"/>
    <p:sldId id="413" r:id="rId58"/>
    <p:sldId id="414" r:id="rId59"/>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5F2AB21-475F-440F-BB4B-0872622AD50A}">
          <p14:sldIdLst>
            <p14:sldId id="375"/>
            <p14:sldId id="404"/>
            <p14:sldId id="419"/>
            <p14:sldId id="258"/>
          </p14:sldIdLst>
        </p14:section>
        <p14:section name="CITY CYCLING" id="{EF8A39AF-5CC6-44B7-8FA0-A05D242D5E1D}">
          <p14:sldIdLst>
            <p14:sldId id="279"/>
            <p14:sldId id="398"/>
            <p14:sldId id="264"/>
            <p14:sldId id="304"/>
            <p14:sldId id="399"/>
            <p14:sldId id="319"/>
            <p14:sldId id="422"/>
            <p14:sldId id="396"/>
            <p14:sldId id="395"/>
            <p14:sldId id="384"/>
            <p14:sldId id="393"/>
            <p14:sldId id="421"/>
            <p14:sldId id="424"/>
            <p14:sldId id="400"/>
            <p14:sldId id="381"/>
            <p14:sldId id="435"/>
            <p14:sldId id="417"/>
            <p14:sldId id="418"/>
            <p14:sldId id="273"/>
          </p14:sldIdLst>
        </p14:section>
        <p14:section name="RADar!" id="{F1F1AD5D-A4EB-4FAD-9384-69AEFAA1D33C}">
          <p14:sldIdLst>
            <p14:sldId id="274"/>
            <p14:sldId id="367"/>
            <p14:sldId id="430"/>
            <p14:sldId id="335"/>
            <p14:sldId id="317"/>
            <p14:sldId id="318"/>
            <p14:sldId id="284"/>
            <p14:sldId id="276"/>
          </p14:sldIdLst>
        </p14:section>
        <p14:section name="BIKE MONITOR" id="{C627E5D0-879F-48B0-B5D6-93A680FD05C6}">
          <p14:sldIdLst>
            <p14:sldId id="322"/>
            <p14:sldId id="406"/>
            <p14:sldId id="324"/>
            <p14:sldId id="394"/>
            <p14:sldId id="326"/>
            <p14:sldId id="436"/>
            <p14:sldId id="437"/>
            <p14:sldId id="438"/>
            <p14:sldId id="439"/>
            <p14:sldId id="432"/>
            <p14:sldId id="433"/>
            <p14:sldId id="431"/>
            <p14:sldId id="440"/>
            <p14:sldId id="441"/>
            <p14:sldId id="442"/>
            <p14:sldId id="443"/>
            <p14:sldId id="444"/>
            <p14:sldId id="416"/>
            <p14:sldId id="408"/>
            <p14:sldId id="409"/>
            <p14:sldId id="410"/>
            <p14:sldId id="445"/>
            <p14:sldId id="390"/>
            <p14:sldId id="411"/>
          </p14:sldIdLst>
        </p14:section>
        <p14:section name="Climate Alliance" id="{46C759C8-9216-44D5-9A49-6231AE76E15D}">
          <p14:sldIdLst>
            <p14:sldId id="412"/>
            <p14:sldId id="413"/>
            <p14:sldId id="41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4DF"/>
    <a:srgbClr val="F4F9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2" autoAdjust="0"/>
    <p:restoredTop sz="44724" autoAdjust="0"/>
  </p:normalViewPr>
  <p:slideViewPr>
    <p:cSldViewPr>
      <p:cViewPr varScale="1">
        <p:scale>
          <a:sx n="50" d="100"/>
          <a:sy n="50" d="100"/>
        </p:scale>
        <p:origin x="2635" y="43"/>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notesViewPr>
    <p:cSldViewPr showGuides="1">
      <p:cViewPr varScale="1">
        <p:scale>
          <a:sx n="64" d="100"/>
          <a:sy n="64" d="100"/>
        </p:scale>
        <p:origin x="-314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slide" Target="slides/slide50.xml"/><Relationship Id="rId1" Type="http://schemas.openxmlformats.org/officeDocument/2006/relationships/slide" Target="slides/slide1.xml"/><Relationship Id="rId4"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servera\Public\KB-Projekte\STADTRADELN\STADTRADELN\Administration\Kommunen\SR_&#220;bersicht_Kommun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07125546347643E-2"/>
          <c:y val="0.10830174006027024"/>
          <c:w val="0.86328032913642305"/>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Tabellen!$B$2:$R$2</c:f>
              <c:numCache>
                <c:formatCode>#,##0</c:formatCode>
                <c:ptCount val="17"/>
                <c:pt idx="0">
                  <c:v>23</c:v>
                </c:pt>
                <c:pt idx="1">
                  <c:v>35</c:v>
                </c:pt>
                <c:pt idx="2">
                  <c:v>60</c:v>
                </c:pt>
                <c:pt idx="3">
                  <c:v>57</c:v>
                </c:pt>
                <c:pt idx="4">
                  <c:v>167</c:v>
                </c:pt>
                <c:pt idx="5">
                  <c:v>201</c:v>
                </c:pt>
                <c:pt idx="6">
                  <c:v>283</c:v>
                </c:pt>
                <c:pt idx="7">
                  <c:v>341</c:v>
                </c:pt>
                <c:pt idx="8">
                  <c:v>496</c:v>
                </c:pt>
                <c:pt idx="9">
                  <c:v>620</c:v>
                </c:pt>
                <c:pt idx="10">
                  <c:v>885</c:v>
                </c:pt>
                <c:pt idx="11">
                  <c:v>1126</c:v>
                </c:pt>
                <c:pt idx="12">
                  <c:v>1481</c:v>
                </c:pt>
                <c:pt idx="13">
                  <c:v>2171</c:v>
                </c:pt>
                <c:pt idx="14">
                  <c:v>2556</c:v>
                </c:pt>
                <c:pt idx="15">
                  <c:v>2835</c:v>
                </c:pt>
                <c:pt idx="16">
                  <c:v>2886</c:v>
                </c:pt>
              </c:numCache>
            </c:numRef>
          </c:val>
          <c:extLst>
            <c:ext xmlns:c16="http://schemas.microsoft.com/office/drawing/2014/chart" uri="{C3380CC4-5D6E-409C-BE32-E72D297353CC}">
              <c16:uniqueId val="{00000000-5B12-48A4-900F-6024A147375E}"/>
            </c:ext>
          </c:extLst>
        </c:ser>
        <c:dLbls>
          <c:showLegendKey val="0"/>
          <c:showVal val="0"/>
          <c:showCatName val="0"/>
          <c:showSerName val="0"/>
          <c:showPercent val="0"/>
          <c:showBubbleSize val="0"/>
        </c:dLbls>
        <c:gapWidth val="150"/>
        <c:axId val="211541376"/>
        <c:axId val="146117760"/>
      </c:barChart>
      <c:catAx>
        <c:axId val="211541376"/>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6117760"/>
        <c:crosses val="autoZero"/>
        <c:auto val="1"/>
        <c:lblAlgn val="ctr"/>
        <c:lblOffset val="100"/>
        <c:noMultiLvlLbl val="0"/>
      </c:catAx>
      <c:valAx>
        <c:axId val="146117760"/>
        <c:scaling>
          <c:orientation val="minMax"/>
        </c:scaling>
        <c:delete val="1"/>
        <c:axPos val="l"/>
        <c:numFmt formatCode="#,##0" sourceLinked="1"/>
        <c:majorTickMark val="out"/>
        <c:minorTickMark val="none"/>
        <c:tickLblPos val="nextTo"/>
        <c:crossAx val="211541376"/>
        <c:crosses val="autoZero"/>
        <c:crossBetween val="between"/>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45986489003271E-2"/>
          <c:y val="0.16798772413648994"/>
          <c:w val="0.89778414574268151"/>
          <c:h val="0.76551895994737773"/>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Tabellen!$B$3:$R$3</c:f>
              <c:numCache>
                <c:formatCode>#,##0</c:formatCode>
                <c:ptCount val="17"/>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1108842</c:v>
                </c:pt>
                <c:pt idx="16">
                  <c:v>1138368</c:v>
                </c:pt>
              </c:numCache>
            </c:numRef>
          </c:val>
          <c:extLst>
            <c:ext xmlns:c16="http://schemas.microsoft.com/office/drawing/2014/chart" uri="{C3380CC4-5D6E-409C-BE32-E72D297353CC}">
              <c16:uniqueId val="{00000000-31CB-460E-B1E1-C44B51E6502A}"/>
            </c:ext>
          </c:extLst>
        </c:ser>
        <c:dLbls>
          <c:showLegendKey val="0"/>
          <c:showVal val="0"/>
          <c:showCatName val="0"/>
          <c:showSerName val="0"/>
          <c:showPercent val="0"/>
          <c:showBubbleSize val="0"/>
        </c:dLbls>
        <c:gapWidth val="150"/>
        <c:axId val="146382848"/>
        <c:axId val="146384384"/>
      </c:barChart>
      <c:catAx>
        <c:axId val="146382848"/>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146384384"/>
        <c:crosses val="autoZero"/>
        <c:auto val="1"/>
        <c:lblAlgn val="ctr"/>
        <c:lblOffset val="100"/>
        <c:noMultiLvlLbl val="0"/>
      </c:catAx>
      <c:valAx>
        <c:axId val="146384384"/>
        <c:scaling>
          <c:orientation val="minMax"/>
        </c:scaling>
        <c:delete val="1"/>
        <c:axPos val="l"/>
        <c:numFmt formatCode="#,##0" sourceLinked="1"/>
        <c:majorTickMark val="out"/>
        <c:minorTickMark val="none"/>
        <c:tickLblPos val="nextTo"/>
        <c:crossAx val="146382848"/>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024278215223088E-2"/>
          <c:y val="0.18506274655874935"/>
          <c:w val="0.91949475065616793"/>
          <c:h val="0.73327111642563481"/>
        </c:manualLayout>
      </c:layout>
      <c:barChart>
        <c:barDir val="col"/>
        <c:grouping val="clustered"/>
        <c:varyColors val="0"/>
        <c:dLbls>
          <c:showLegendKey val="0"/>
          <c:showVal val="0"/>
          <c:showCatName val="0"/>
          <c:showSerName val="0"/>
          <c:showPercent val="0"/>
          <c:showBubbleSize val="0"/>
        </c:dLbls>
        <c:gapWidth val="150"/>
        <c:axId val="146405632"/>
        <c:axId val="146690048"/>
      </c:barChart>
      <c:catAx>
        <c:axId val="14640563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6690048"/>
        <c:crosses val="autoZero"/>
        <c:auto val="1"/>
        <c:lblAlgn val="ctr"/>
        <c:lblOffset val="100"/>
        <c:noMultiLvlLbl val="0"/>
      </c:catAx>
      <c:valAx>
        <c:axId val="146690048"/>
        <c:scaling>
          <c:orientation val="minMax"/>
        </c:scaling>
        <c:delete val="1"/>
        <c:axPos val="l"/>
        <c:numFmt formatCode="#,##0" sourceLinked="1"/>
        <c:majorTickMark val="out"/>
        <c:minorTickMark val="none"/>
        <c:tickLblPos val="nextTo"/>
        <c:crossAx val="146405632"/>
        <c:crosses val="autoZero"/>
        <c:crossBetween val="between"/>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97715083887829"/>
          <c:y val="0.14821289860604511"/>
          <c:w val="0.60644871997423178"/>
          <c:h val="0.76551895994737773"/>
        </c:manualLayout>
      </c:layout>
      <c:barChart>
        <c:barDir val="col"/>
        <c:grouping val="clustered"/>
        <c:varyColors val="0"/>
        <c:ser>
          <c:idx val="0"/>
          <c:order val="0"/>
          <c:spPr>
            <a:gradFill>
              <a:gsLst>
                <a:gs pos="0">
                  <a:srgbClr val="00CC99"/>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Tabellen!$B$5:$R$5</c:f>
              <c:numCache>
                <c:formatCode>#,##0</c:formatCode>
                <c:ptCount val="17"/>
                <c:pt idx="0">
                  <c:v>340523</c:v>
                </c:pt>
                <c:pt idx="1">
                  <c:v>1200225</c:v>
                </c:pt>
                <c:pt idx="2">
                  <c:v>2350787</c:v>
                </c:pt>
                <c:pt idx="3">
                  <c:v>3957093</c:v>
                </c:pt>
                <c:pt idx="4">
                  <c:v>10128007</c:v>
                </c:pt>
                <c:pt idx="5">
                  <c:v>13139404</c:v>
                </c:pt>
                <c:pt idx="6">
                  <c:v>16393029</c:v>
                </c:pt>
                <c:pt idx="7">
                  <c:v>24801426</c:v>
                </c:pt>
                <c:pt idx="8">
                  <c:v>32738930</c:v>
                </c:pt>
                <c:pt idx="9">
                  <c:v>41946317</c:v>
                </c:pt>
                <c:pt idx="10">
                  <c:v>59375033</c:v>
                </c:pt>
                <c:pt idx="11">
                  <c:v>77719428</c:v>
                </c:pt>
                <c:pt idx="12">
                  <c:v>115343683</c:v>
                </c:pt>
                <c:pt idx="13">
                  <c:v>159611291</c:v>
                </c:pt>
                <c:pt idx="14">
                  <c:v>178748422</c:v>
                </c:pt>
                <c:pt idx="15">
                  <c:v>227888628</c:v>
                </c:pt>
                <c:pt idx="16">
                  <c:v>217787236</c:v>
                </c:pt>
              </c:numCache>
            </c:numRef>
          </c:val>
          <c:extLst>
            <c:ext xmlns:c16="http://schemas.microsoft.com/office/drawing/2014/chart" uri="{C3380CC4-5D6E-409C-BE32-E72D297353CC}">
              <c16:uniqueId val="{00000000-6ABB-4EA1-991D-20681DC1FE50}"/>
            </c:ext>
          </c:extLst>
        </c:ser>
        <c:dLbls>
          <c:showLegendKey val="0"/>
          <c:showVal val="0"/>
          <c:showCatName val="0"/>
          <c:showSerName val="0"/>
          <c:showPercent val="0"/>
          <c:showBubbleSize val="0"/>
        </c:dLbls>
        <c:gapWidth val="150"/>
        <c:axId val="146731008"/>
        <c:axId val="146732544"/>
      </c:barChart>
      <c:catAx>
        <c:axId val="146731008"/>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6732544"/>
        <c:crosses val="autoZero"/>
        <c:auto val="1"/>
        <c:lblAlgn val="ctr"/>
        <c:lblOffset val="100"/>
        <c:noMultiLvlLbl val="0"/>
      </c:catAx>
      <c:valAx>
        <c:axId val="146732544"/>
        <c:scaling>
          <c:orientation val="minMax"/>
        </c:scaling>
        <c:delete val="1"/>
        <c:axPos val="l"/>
        <c:numFmt formatCode="#,##0" sourceLinked="1"/>
        <c:majorTickMark val="out"/>
        <c:minorTickMark val="none"/>
        <c:tickLblPos val="nextTo"/>
        <c:crossAx val="146731008"/>
        <c:crosses val="autoZero"/>
        <c:crossBetween val="between"/>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753937007874"/>
          <c:y val="4.5443929461775917E-2"/>
          <c:w val="0.78363363954505683"/>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'Smartphone-Nutzung'!$B$1:$K$1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'Smartphone-Nutzung'!$B$2:$K$2</c:f>
              <c:numCache>
                <c:formatCode>#,##0</c:formatCode>
                <c:ptCount val="10"/>
                <c:pt idx="0">
                  <c:v>36</c:v>
                </c:pt>
                <c:pt idx="1">
                  <c:v>41</c:v>
                </c:pt>
                <c:pt idx="2">
                  <c:v>55</c:v>
                </c:pt>
                <c:pt idx="3">
                  <c:v>65</c:v>
                </c:pt>
                <c:pt idx="4">
                  <c:v>74</c:v>
                </c:pt>
                <c:pt idx="5">
                  <c:v>78</c:v>
                </c:pt>
                <c:pt idx="6">
                  <c:v>81</c:v>
                </c:pt>
                <c:pt idx="7">
                  <c:v>82</c:v>
                </c:pt>
                <c:pt idx="8">
                  <c:v>86</c:v>
                </c:pt>
                <c:pt idx="9">
                  <c:v>89</c:v>
                </c:pt>
              </c:numCache>
            </c:numRef>
          </c:val>
          <c:extLst>
            <c:ext xmlns:c16="http://schemas.microsoft.com/office/drawing/2014/chart" uri="{C3380CC4-5D6E-409C-BE32-E72D297353CC}">
              <c16:uniqueId val="{00000000-3014-46D0-95B1-59946AAE9195}"/>
            </c:ext>
          </c:extLst>
        </c:ser>
        <c:dLbls>
          <c:showLegendKey val="0"/>
          <c:showVal val="0"/>
          <c:showCatName val="0"/>
          <c:showSerName val="0"/>
          <c:showPercent val="0"/>
          <c:showBubbleSize val="0"/>
        </c:dLbls>
        <c:gapWidth val="150"/>
        <c:axId val="147046400"/>
        <c:axId val="147047936"/>
      </c:barChart>
      <c:catAx>
        <c:axId val="14704640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7047936"/>
        <c:crosses val="autoZero"/>
        <c:auto val="1"/>
        <c:lblAlgn val="ctr"/>
        <c:lblOffset val="100"/>
        <c:noMultiLvlLbl val="0"/>
      </c:catAx>
      <c:valAx>
        <c:axId val="147047936"/>
        <c:scaling>
          <c:orientation val="minMax"/>
        </c:scaling>
        <c:delete val="1"/>
        <c:axPos val="l"/>
        <c:numFmt formatCode="#,##0" sourceLinked="1"/>
        <c:majorTickMark val="out"/>
        <c:minorTickMark val="none"/>
        <c:tickLblPos val="nextTo"/>
        <c:crossAx val="147046400"/>
        <c:crosses val="autoZero"/>
        <c:crossBetween val="between"/>
      </c:valAx>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61477574793016"/>
          <c:y val="0.32867987069117877"/>
          <c:w val="0.46370316441765574"/>
          <c:h val="0.56656680902205392"/>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25F-46FD-803A-ED8597210634}"/>
                </c:ext>
              </c:extLst>
            </c:dLbl>
            <c:dLbl>
              <c:idx val="1"/>
              <c:tx>
                <c:rich>
                  <a:bodyPr/>
                  <a:lstStyle/>
                  <a:p>
                    <a:r>
                      <a:rPr lang="en-US"/>
                      <a:t>5</a:t>
                    </a:r>
                    <a:r>
                      <a:rPr lang="en-US" sz="1000" b="0" i="0" u="none" strike="noStrike" baseline="0">
                        <a:effectLst/>
                      </a:rPr>
                      <a:t>,</a:t>
                    </a:r>
                    <a:r>
                      <a:rPr lang="en-US"/>
                      <a:t>898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25F-46FD-803A-ED8597210634}"/>
                </c:ext>
              </c:extLst>
            </c:dLbl>
            <c:dLbl>
              <c:idx val="2"/>
              <c:delete val="1"/>
              <c:extLst>
                <c:ext xmlns:c15="http://schemas.microsoft.com/office/drawing/2012/chart" uri="{CE6537A1-D6FC-4f65-9D91-7224C49458BB}"/>
                <c:ext xmlns:c16="http://schemas.microsoft.com/office/drawing/2014/chart" uri="{C3380CC4-5D6E-409C-BE32-E72D297353CC}">
                  <c16:uniqueId val="{00000002-425F-46FD-803A-ED8597210634}"/>
                </c:ext>
              </c:extLst>
            </c:dLbl>
            <c:dLbl>
              <c:idx val="3"/>
              <c:tx>
                <c:rich>
                  <a:bodyPr/>
                  <a:lstStyle/>
                  <a:p>
                    <a:r>
                      <a:rPr lang="en-US"/>
                      <a:t>20</a:t>
                    </a:r>
                    <a:r>
                      <a:rPr lang="en-US" sz="1000" b="0" i="0" u="none" strike="noStrike" baseline="0">
                        <a:effectLst/>
                      </a:rPr>
                      <a:t>,</a:t>
                    </a:r>
                    <a:r>
                      <a:rPr lang="en-US"/>
                      <a:t>416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25F-46FD-803A-ED8597210634}"/>
                </c:ext>
              </c:extLst>
            </c:dLbl>
            <c:dLbl>
              <c:idx val="4"/>
              <c:delete val="1"/>
              <c:extLst>
                <c:ext xmlns:c15="http://schemas.microsoft.com/office/drawing/2012/chart" uri="{CE6537A1-D6FC-4f65-9D91-7224C49458BB}"/>
                <c:ext xmlns:c16="http://schemas.microsoft.com/office/drawing/2014/chart" uri="{C3380CC4-5D6E-409C-BE32-E72D297353CC}">
                  <c16:uniqueId val="{00000004-425F-46FD-803A-ED8597210634}"/>
                </c:ext>
              </c:extLst>
            </c:dLbl>
            <c:dLbl>
              <c:idx val="5"/>
              <c:tx>
                <c:rich>
                  <a:bodyPr/>
                  <a:lstStyle/>
                  <a:p>
                    <a:r>
                      <a:rPr lang="en-US"/>
                      <a:t>68</a:t>
                    </a:r>
                    <a:r>
                      <a:rPr lang="en-US" sz="1000" b="0" i="0" u="none" strike="noStrike" baseline="0">
                        <a:effectLst/>
                      </a:rPr>
                      <a:t>,</a:t>
                    </a:r>
                    <a:r>
                      <a:rPr lang="en-US"/>
                      <a:t>616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25F-46FD-803A-ED8597210634}"/>
                </c:ext>
              </c:extLst>
            </c:dLbl>
            <c:dLbl>
              <c:idx val="6"/>
              <c:delete val="1"/>
              <c:extLst>
                <c:ext xmlns:c15="http://schemas.microsoft.com/office/drawing/2012/chart" uri="{CE6537A1-D6FC-4f65-9D91-7224C49458BB}"/>
                <c:ext xmlns:c16="http://schemas.microsoft.com/office/drawing/2014/chart" uri="{C3380CC4-5D6E-409C-BE32-E72D297353CC}">
                  <c16:uniqueId val="{00000006-425F-46FD-803A-ED8597210634}"/>
                </c:ext>
              </c:extLst>
            </c:dLbl>
            <c:dLbl>
              <c:idx val="7"/>
              <c:tx>
                <c:rich>
                  <a:bodyPr/>
                  <a:lstStyle/>
                  <a:p>
                    <a:r>
                      <a:rPr lang="en-US"/>
                      <a:t>129</a:t>
                    </a:r>
                    <a:r>
                      <a:rPr lang="en-US" sz="1000" b="0" i="0" u="none" strike="noStrike" baseline="0">
                        <a:effectLst/>
                      </a:rPr>
                      <a:t>,</a:t>
                    </a:r>
                    <a:r>
                      <a:rPr lang="en-US"/>
                      <a:t>667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25F-46FD-803A-ED8597210634}"/>
                </c:ext>
              </c:extLst>
            </c:dLbl>
            <c:dLbl>
              <c:idx val="8"/>
              <c:delete val="1"/>
              <c:extLst>
                <c:ext xmlns:c15="http://schemas.microsoft.com/office/drawing/2012/chart" uri="{CE6537A1-D6FC-4f65-9D91-7224C49458BB}"/>
                <c:ext xmlns:c16="http://schemas.microsoft.com/office/drawing/2014/chart" uri="{C3380CC4-5D6E-409C-BE32-E72D297353CC}">
                  <c16:uniqueId val="{00000008-425F-46FD-803A-ED8597210634}"/>
                </c:ext>
              </c:extLst>
            </c:dLbl>
            <c:dLbl>
              <c:idx val="9"/>
              <c:tx>
                <c:rich>
                  <a:bodyPr/>
                  <a:lstStyle/>
                  <a:p>
                    <a:r>
                      <a:rPr lang="en-US"/>
                      <a:t>222</a:t>
                    </a:r>
                    <a:r>
                      <a:rPr lang="en-US" sz="1000" b="0" i="0" u="none" strike="noStrike" baseline="0">
                        <a:effectLst/>
                      </a:rPr>
                      <a:t>,</a:t>
                    </a:r>
                    <a:r>
                      <a:rPr lang="en-US"/>
                      <a:t>097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25F-46FD-803A-ED8597210634}"/>
                </c:ext>
              </c:extLst>
            </c:dLbl>
            <c:dLbl>
              <c:idx val="10"/>
              <c:delete val="1"/>
              <c:extLst>
                <c:ext xmlns:c15="http://schemas.microsoft.com/office/drawing/2012/chart" uri="{CE6537A1-D6FC-4f65-9D91-7224C49458BB}"/>
                <c:ext xmlns:c16="http://schemas.microsoft.com/office/drawing/2014/chart" uri="{C3380CC4-5D6E-409C-BE32-E72D297353CC}">
                  <c16:uniqueId val="{0000000A-425F-46FD-803A-ED8597210634}"/>
                </c:ext>
              </c:extLst>
            </c:dLbl>
            <c:dLbl>
              <c:idx val="11"/>
              <c:tx>
                <c:rich>
                  <a:bodyPr/>
                  <a:lstStyle/>
                  <a:p>
                    <a:r>
                      <a:rPr lang="en-US"/>
                      <a:t>407</a:t>
                    </a:r>
                    <a:r>
                      <a:rPr lang="en-US" sz="1000" b="0" i="0" u="none" strike="noStrike" baseline="0">
                        <a:effectLst/>
                      </a:rPr>
                      <a:t>,</a:t>
                    </a:r>
                    <a:r>
                      <a:rPr lang="en-US"/>
                      <a:t>734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425F-46FD-803A-ED8597210634}"/>
                </c:ext>
              </c:extLst>
            </c:dLbl>
            <c:dLbl>
              <c:idx val="12"/>
              <c:delete val="1"/>
              <c:extLst>
                <c:ext xmlns:c15="http://schemas.microsoft.com/office/drawing/2012/chart" uri="{CE6537A1-D6FC-4f65-9D91-7224C49458BB}"/>
                <c:ext xmlns:c16="http://schemas.microsoft.com/office/drawing/2014/chart" uri="{C3380CC4-5D6E-409C-BE32-E72D297353CC}">
                  <c16:uniqueId val="{0000000C-425F-46FD-803A-ED8597210634}"/>
                </c:ext>
              </c:extLst>
            </c:dLbl>
            <c:dLbl>
              <c:idx val="13"/>
              <c:tx>
                <c:rich>
                  <a:bodyPr/>
                  <a:lstStyle/>
                  <a:p>
                    <a:r>
                      <a:rPr lang="en-US"/>
                      <a:t>804</a:t>
                    </a:r>
                    <a:r>
                      <a:rPr lang="en-US" sz="1000" b="0" i="0" u="none" strike="noStrike" baseline="0">
                        <a:effectLst/>
                      </a:rPr>
                      <a:t>,</a:t>
                    </a:r>
                    <a:r>
                      <a:rPr lang="en-US"/>
                      <a:t>077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425F-46FD-803A-ED8597210634}"/>
                </c:ext>
              </c:extLst>
            </c:dLbl>
            <c:dLbl>
              <c:idx val="14"/>
              <c:delete val="1"/>
              <c:extLst>
                <c:ext xmlns:c15="http://schemas.microsoft.com/office/drawing/2012/chart" uri="{CE6537A1-D6FC-4f65-9D91-7224C49458BB}"/>
                <c:ext xmlns:c16="http://schemas.microsoft.com/office/drawing/2014/chart" uri="{C3380CC4-5D6E-409C-BE32-E72D297353CC}">
                  <c16:uniqueId val="{0000000E-425F-46FD-803A-ED8597210634}"/>
                </c:ext>
              </c:extLst>
            </c:dLbl>
            <c:dLbl>
              <c:idx val="15"/>
              <c:tx>
                <c:rich>
                  <a:bodyPr/>
                  <a:lstStyle/>
                  <a:p>
                    <a:r>
                      <a:rPr lang="en-US"/>
                      <a:t>1</a:t>
                    </a:r>
                    <a:r>
                      <a:rPr lang="en-US" sz="1000" b="0" i="0" u="none" strike="noStrike" baseline="0">
                        <a:effectLst/>
                      </a:rPr>
                      <a:t>,</a:t>
                    </a:r>
                    <a:r>
                      <a:rPr lang="en-US"/>
                      <a:t>108</a:t>
                    </a:r>
                    <a:r>
                      <a:rPr lang="en-US" sz="1000" b="0" i="0" u="none" strike="noStrike" baseline="0">
                        <a:effectLst/>
                      </a:rPr>
                      <a:t>,</a:t>
                    </a:r>
                    <a:r>
                      <a:rPr lang="en-US"/>
                      <a:t>843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425F-46FD-803A-ED8597210634}"/>
                </c:ext>
              </c:extLst>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extLst>
            <c:ext xmlns:c16="http://schemas.microsoft.com/office/drawing/2014/chart" uri="{C3380CC4-5D6E-409C-BE32-E72D297353CC}">
              <c16:uniqueId val="{00000010-425F-46FD-803A-ED8597210634}"/>
            </c:ext>
          </c:extLst>
        </c:ser>
        <c:dLbls>
          <c:showLegendKey val="0"/>
          <c:showVal val="0"/>
          <c:showCatName val="0"/>
          <c:showSerName val="0"/>
          <c:showPercent val="0"/>
          <c:showBubbleSize val="0"/>
        </c:dLbls>
        <c:gapWidth val="150"/>
        <c:axId val="147086720"/>
        <c:axId val="147133568"/>
      </c:barChart>
      <c:catAx>
        <c:axId val="14708672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147133568"/>
        <c:crosses val="autoZero"/>
        <c:auto val="1"/>
        <c:lblAlgn val="ctr"/>
        <c:lblOffset val="100"/>
        <c:noMultiLvlLbl val="0"/>
      </c:catAx>
      <c:valAx>
        <c:axId val="147133568"/>
        <c:scaling>
          <c:orientation val="minMax"/>
        </c:scaling>
        <c:delete val="1"/>
        <c:axPos val="l"/>
        <c:numFmt formatCode="#,##0" sourceLinked="1"/>
        <c:majorTickMark val="out"/>
        <c:minorTickMark val="none"/>
        <c:tickLblPos val="nextTo"/>
        <c:crossAx val="147086720"/>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99794918984483E-2"/>
          <c:y val="0.15910853139442419"/>
          <c:w val="0.64750020302612377"/>
          <c:h val="0.76551895994737773"/>
        </c:manualLayout>
      </c:layout>
      <c:barChart>
        <c:barDir val="col"/>
        <c:grouping val="clustered"/>
        <c:varyColors val="0"/>
        <c:ser>
          <c:idx val="0"/>
          <c:order val="0"/>
          <c:spPr>
            <a:gradFill>
              <a:gsLst>
                <a:gs pos="0">
                  <a:srgbClr val="FFC00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App!$B$1:$H$1</c:f>
              <c:numCache>
                <c:formatCode>General</c:formatCode>
                <c:ptCount val="7"/>
                <c:pt idx="0">
                  <c:v>2018</c:v>
                </c:pt>
                <c:pt idx="1">
                  <c:v>2019</c:v>
                </c:pt>
                <c:pt idx="2">
                  <c:v>2020</c:v>
                </c:pt>
                <c:pt idx="3">
                  <c:v>2021</c:v>
                </c:pt>
                <c:pt idx="4">
                  <c:v>2022</c:v>
                </c:pt>
                <c:pt idx="5">
                  <c:v>2023</c:v>
                </c:pt>
                <c:pt idx="6">
                  <c:v>2024</c:v>
                </c:pt>
              </c:numCache>
            </c:numRef>
          </c:cat>
          <c:val>
            <c:numRef>
              <c:f>App!$B$4:$H$4</c:f>
              <c:numCache>
                <c:formatCode>#,##0</c:formatCode>
                <c:ptCount val="7"/>
                <c:pt idx="0">
                  <c:v>23690</c:v>
                </c:pt>
                <c:pt idx="1">
                  <c:v>77051</c:v>
                </c:pt>
                <c:pt idx="2">
                  <c:v>157943</c:v>
                </c:pt>
                <c:pt idx="3">
                  <c:v>274507</c:v>
                </c:pt>
                <c:pt idx="4">
                  <c:v>339824</c:v>
                </c:pt>
                <c:pt idx="5">
                  <c:v>463882</c:v>
                </c:pt>
                <c:pt idx="6">
                  <c:v>459264</c:v>
                </c:pt>
              </c:numCache>
            </c:numRef>
          </c:val>
          <c:extLst>
            <c:ext xmlns:c16="http://schemas.microsoft.com/office/drawing/2014/chart" uri="{C3380CC4-5D6E-409C-BE32-E72D297353CC}">
              <c16:uniqueId val="{00000000-E0F4-49FD-9F94-5070E91C8D6E}"/>
            </c:ext>
          </c:extLst>
        </c:ser>
        <c:dLbls>
          <c:showLegendKey val="0"/>
          <c:showVal val="0"/>
          <c:showCatName val="0"/>
          <c:showSerName val="0"/>
          <c:showPercent val="0"/>
          <c:showBubbleSize val="0"/>
        </c:dLbls>
        <c:gapWidth val="150"/>
        <c:axId val="147202432"/>
        <c:axId val="147203968"/>
      </c:barChart>
      <c:catAx>
        <c:axId val="14720243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7203968"/>
        <c:crosses val="autoZero"/>
        <c:auto val="1"/>
        <c:lblAlgn val="ctr"/>
        <c:lblOffset val="100"/>
        <c:noMultiLvlLbl val="0"/>
      </c:catAx>
      <c:valAx>
        <c:axId val="147203968"/>
        <c:scaling>
          <c:orientation val="minMax"/>
        </c:scaling>
        <c:delete val="1"/>
        <c:axPos val="l"/>
        <c:numFmt formatCode="#,##0" sourceLinked="1"/>
        <c:majorTickMark val="out"/>
        <c:minorTickMark val="none"/>
        <c:tickLblPos val="nextTo"/>
        <c:crossAx val="147202432"/>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31F9CF-4821-4662-BBF1-F3D8FA8590A8}" type="datetimeFigureOut">
              <a:rPr lang="de-DE" smtClean="0"/>
              <a:t>17.09.2025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A5FD0C-7815-4C61-9F16-9E61E07823AE}" type="slidenum">
              <a:rPr lang="de-DE" smtClean="0"/>
              <a:t>‹Nr.›</a:t>
            </a:fld>
            <a:endParaRPr lang="de-DE"/>
          </a:p>
        </p:txBody>
      </p:sp>
    </p:spTree>
    <p:extLst>
      <p:ext uri="{BB962C8B-B14F-4D97-AF65-F5344CB8AC3E}">
        <p14:creationId xmlns:p14="http://schemas.microsoft.com/office/powerpoint/2010/main" val="22980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CITY CYCLING is a campaign by Climate Alliance.</a:t>
            </a:r>
          </a:p>
        </p:txBody>
      </p:sp>
      <p:sp>
        <p:nvSpPr>
          <p:cNvPr id="4" name="Foliennummernplatzhalter 3"/>
          <p:cNvSpPr>
            <a:spLocks noGrp="1"/>
          </p:cNvSpPr>
          <p:nvPr>
            <p:ph type="sldNum" sz="quarter" idx="10"/>
          </p:nvPr>
        </p:nvSpPr>
        <p:spPr/>
        <p:txBody>
          <a:bodyPr/>
          <a:lstStyle/>
          <a:p>
            <a:fld id="{6EA5FD0C-7815-4C61-9F16-9E61E07823AE}" type="slidenum">
              <a:rPr lang="de-DE" smtClean="0"/>
              <a:t>1</a:t>
            </a:fld>
            <a:endParaRPr lang="de-DE"/>
          </a:p>
        </p:txBody>
      </p:sp>
    </p:spTree>
    <p:extLst>
      <p:ext uri="{BB962C8B-B14F-4D97-AF65-F5344CB8AC3E}">
        <p14:creationId xmlns:p14="http://schemas.microsoft.com/office/powerpoint/2010/main" val="34424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The special CYCLE STAR category is also intended to help </a:t>
            </a:r>
            <a:r>
              <a:rPr lang="en-GB" baseline="0" dirty="0">
                <a:latin typeface="Arial" panose="020B0604020202020204" pitchFamily="34" charset="0"/>
                <a:cs typeface="Arial" panose="020B0604020202020204" pitchFamily="34" charset="0"/>
              </a:rPr>
              <a:t>generate (even more) media coverage of CITY CYCLING and awareness of bicycles as an alternative mode of transport</a:t>
            </a:r>
            <a:r>
              <a:rPr lang="en-GB"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u="sng" baseline="0" dirty="0">
                <a:latin typeface="Arial" panose="020B0604020202020204" pitchFamily="34" charset="0"/>
                <a:cs typeface="Arial" panose="020B0604020202020204" pitchFamily="34" charset="0"/>
              </a:rPr>
              <a:t>All</a:t>
            </a:r>
            <a:r>
              <a:rPr lang="en-GB" baseline="0" dirty="0">
                <a:latin typeface="Arial" panose="020B0604020202020204" pitchFamily="34" charset="0"/>
                <a:cs typeface="Arial" panose="020B0604020202020204" pitchFamily="34" charset="0"/>
              </a:rPr>
              <a:t> CYCLE STARS to successfully participate in CITY CYCLING will receive a top-quality prize from our partners and supporters at the end of the campaign season (see city-cycling.org/prizes).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For more information, </a:t>
            </a:r>
            <a:r>
              <a:rPr lang="en-GB" baseline="0" dirty="0">
                <a:latin typeface="Arial" panose="020B0604020202020204" pitchFamily="34" charset="0"/>
                <a:cs typeface="Arial" panose="020B0604020202020204" pitchFamily="34" charset="0"/>
              </a:rPr>
              <a:t>see </a:t>
            </a:r>
            <a:r>
              <a:rPr lang="en-GB" dirty="0">
                <a:latin typeface="Arial" panose="020B0604020202020204" pitchFamily="34" charset="0"/>
                <a:cs typeface="Arial" panose="020B0604020202020204" pitchFamily="34" charset="0"/>
              </a:rPr>
              <a:t>city-cycling.org/star.</a:t>
            </a:r>
          </a:p>
        </p:txBody>
      </p:sp>
      <p:sp>
        <p:nvSpPr>
          <p:cNvPr id="4" name="Foliennummernplatzhalter 3"/>
          <p:cNvSpPr>
            <a:spLocks noGrp="1"/>
          </p:cNvSpPr>
          <p:nvPr>
            <p:ph type="sldNum" sz="quarter" idx="10"/>
          </p:nvPr>
        </p:nvSpPr>
        <p:spPr/>
        <p:txBody>
          <a:bodyPr/>
          <a:lstStyle/>
          <a:p>
            <a:fld id="{6EA5FD0C-7815-4C61-9F16-9E61E07823AE}" type="slidenum">
              <a:rPr lang="de-DE" smtClean="0"/>
              <a:t>10</a:t>
            </a:fld>
            <a:endParaRPr lang="de-DE"/>
          </a:p>
        </p:txBody>
      </p:sp>
    </p:spTree>
    <p:extLst>
      <p:ext uri="{BB962C8B-B14F-4D97-AF65-F5344CB8AC3E}">
        <p14:creationId xmlns:p14="http://schemas.microsoft.com/office/powerpoint/2010/main" val="89590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GB" sz="1200" dirty="0">
                <a:solidFill>
                  <a:schemeClr val="tx1"/>
                </a:solidFill>
                <a:effectLst/>
                <a:latin typeface="Arial" panose="020B0604020202020204" pitchFamily="34" charset="0"/>
                <a:ea typeface="+mn-ea"/>
                <a:cs typeface="Arial" panose="020B0604020202020204" pitchFamily="34" charset="0"/>
              </a:rPr>
              <a:t>Increasingly popular and important, as</a:t>
            </a:r>
            <a:r>
              <a:rPr lang="en-GB" sz="1200" baseline="0" dirty="0">
                <a:solidFill>
                  <a:schemeClr val="tx1"/>
                </a:solidFill>
                <a:effectLst/>
                <a:latin typeface="Arial" panose="020B0604020202020204" pitchFamily="34" charset="0"/>
                <a:ea typeface="+mn-ea"/>
                <a:cs typeface="Arial" panose="020B0604020202020204" pitchFamily="34" charset="0"/>
              </a:rPr>
              <a:t> crucial </a:t>
            </a:r>
            <a:r>
              <a:rPr lang="en-GB" sz="1200" dirty="0">
                <a:solidFill>
                  <a:schemeClr val="tx1"/>
                </a:solidFill>
                <a:effectLst/>
                <a:latin typeface="Arial" panose="020B0604020202020204" pitchFamily="34" charset="0"/>
                <a:ea typeface="+mn-ea"/>
                <a:cs typeface="Arial" panose="020B0604020202020204" pitchFamily="34" charset="0"/>
              </a:rPr>
              <a:t>target groups receive special attention:</a:t>
            </a:r>
          </a:p>
          <a:p>
            <a:pPr marL="171450" lvl="0" indent="-171450">
              <a:buFontTx/>
              <a:buChar char="-"/>
            </a:pPr>
            <a:r>
              <a:rPr lang="en-GB" sz="1200" dirty="0">
                <a:solidFill>
                  <a:schemeClr val="tx1"/>
                </a:solidFill>
                <a:effectLst/>
                <a:latin typeface="Arial" panose="020B0604020202020204" pitchFamily="34" charset="0"/>
                <a:ea typeface="+mn-ea"/>
                <a:cs typeface="Arial" panose="020B0604020202020204" pitchFamily="34" charset="0"/>
              </a:rPr>
              <a:t>Schoolchildren: their future mobility behaviour is shaped decisively at a young age.</a:t>
            </a:r>
          </a:p>
          <a:p>
            <a:pPr marL="171450" lvl="0" indent="-171450">
              <a:buFontTx/>
              <a:buChar char="-"/>
            </a:pPr>
            <a:r>
              <a:rPr lang="en-GB" sz="1200" dirty="0">
                <a:solidFill>
                  <a:schemeClr val="tx1"/>
                </a:solidFill>
                <a:effectLst/>
                <a:latin typeface="Arial" panose="020B0604020202020204" pitchFamily="34" charset="0"/>
                <a:ea typeface="+mn-ea"/>
                <a:cs typeface="Arial" panose="020B0604020202020204" pitchFamily="34" charset="0"/>
              </a:rPr>
              <a:t>Teachers: reduce commuter traffic,</a:t>
            </a:r>
            <a:r>
              <a:rPr lang="en-GB" sz="1200" baseline="0" dirty="0">
                <a:solidFill>
                  <a:schemeClr val="tx1"/>
                </a:solidFill>
                <a:effectLst/>
                <a:latin typeface="Arial" panose="020B0604020202020204" pitchFamily="34" charset="0"/>
                <a:ea typeface="+mn-ea"/>
                <a:cs typeface="Arial" panose="020B0604020202020204" pitchFamily="34" charset="0"/>
              </a:rPr>
              <a:t> act as role models, raise awareness for sustainable mobility and better cycling infrastructure – especially with regard to parking facilities.</a:t>
            </a:r>
          </a:p>
          <a:p>
            <a:pPr marL="171450" lvl="0" indent="-171450">
              <a:buFontTx/>
              <a:buChar char="-"/>
            </a:pPr>
            <a:r>
              <a:rPr lang="en-GB" sz="1200" dirty="0">
                <a:solidFill>
                  <a:schemeClr val="tx1"/>
                </a:solidFill>
                <a:effectLst/>
                <a:latin typeface="Arial" panose="020B0604020202020204" pitchFamily="34" charset="0"/>
                <a:ea typeface="+mn-ea"/>
                <a:cs typeface="Arial" panose="020B0604020202020204" pitchFamily="34" charset="0"/>
              </a:rPr>
              <a:t>Parents: combat the “parent taxi” phenomenon, children have a positive influence on parents, reduce the daily traffic chaos</a:t>
            </a:r>
            <a:r>
              <a:rPr lang="en-GB" sz="1200" baseline="0" dirty="0">
                <a:solidFill>
                  <a:schemeClr val="tx1"/>
                </a:solidFill>
                <a:effectLst/>
                <a:latin typeface="Arial" panose="020B0604020202020204" pitchFamily="34" charset="0"/>
                <a:ea typeface="+mn-ea"/>
                <a:cs typeface="Arial" panose="020B0604020202020204" pitchFamily="34" charset="0"/>
              </a:rPr>
              <a:t> </a:t>
            </a:r>
            <a:r>
              <a:rPr lang="en-GB" sz="1200" dirty="0">
                <a:solidFill>
                  <a:schemeClr val="tx1"/>
                </a:solidFill>
                <a:effectLst/>
                <a:latin typeface="Arial" panose="020B0604020202020204" pitchFamily="34" charset="0"/>
                <a:ea typeface="+mn-ea"/>
                <a:cs typeface="Arial" panose="020B0604020202020204" pitchFamily="34" charset="0"/>
              </a:rPr>
              <a:t>and associated dangers outside schools.</a:t>
            </a:r>
          </a:p>
          <a:p>
            <a:pPr marL="0" lvl="0" indent="0">
              <a:buFontTx/>
              <a:buNone/>
            </a:pPr>
            <a:r>
              <a:rPr lang="en-GB" sz="1200" dirty="0">
                <a:solidFill>
                  <a:schemeClr val="tx1"/>
                </a:solidFill>
                <a:effectLst/>
                <a:latin typeface="Arial" panose="020B0604020202020204" pitchFamily="34" charset="0"/>
                <a:ea typeface="+mn-ea"/>
                <a:cs typeface="Arial" panose="020B0604020202020204" pitchFamily="34" charset="0"/>
              </a:rPr>
              <a:t>For all children – from </a:t>
            </a:r>
            <a:r>
              <a:rPr lang="en-GB" sz="1200" baseline="0" dirty="0">
                <a:solidFill>
                  <a:schemeClr val="tx1"/>
                </a:solidFill>
                <a:effectLst/>
                <a:latin typeface="Arial" panose="020B0604020202020204" pitchFamily="34" charset="0"/>
                <a:ea typeface="+mn-ea"/>
                <a:cs typeface="Arial" panose="020B0604020202020204" pitchFamily="34" charset="0"/>
              </a:rPr>
              <a:t>primary schools through to vocational colleges. Can be accompanied by their parents before they’ve completed their cycling proficiency test (usually in Year 4).</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en-GB" sz="1200" baseline="0" dirty="0">
                <a:solidFill>
                  <a:schemeClr val="tx1"/>
                </a:solidFill>
                <a:effectLst/>
                <a:latin typeface="Arial" panose="020B0604020202020204" pitchFamily="34" charset="0"/>
                <a:ea typeface="+mn-ea"/>
                <a:cs typeface="Arial" panose="020B0604020202020204" pitchFamily="34" charset="0"/>
              </a:rPr>
              <a:t>The best schools within each federal states are sought, so the schools to cycle the most kilometres (absolute), collect the most kilometres per cyclist (average) and/or motivate the most people to participate</a:t>
            </a:r>
            <a:r>
              <a:rPr lang="en-GB" sz="1200" dirty="0">
                <a:solidFill>
                  <a:schemeClr val="tx1"/>
                </a:solidFill>
                <a:effectLst/>
                <a:latin typeface="Arial" panose="020B0604020202020204" pitchFamily="34" charset="0"/>
                <a:ea typeface="+mn-ea"/>
                <a:cs typeface="Arial" panose="020B0604020202020204" pitchFamily="34" charset="0"/>
              </a:rPr>
              <a:t>.</a:t>
            </a:r>
            <a:r>
              <a:rPr lang="en-GB" sz="1200" baseline="0" dirty="0">
                <a:solidFill>
                  <a:schemeClr val="tx1"/>
                </a:solidFill>
                <a:effectLst/>
                <a:latin typeface="Arial" panose="020B0604020202020204" pitchFamily="34" charset="0"/>
                <a:ea typeface="+mn-ea"/>
                <a:cs typeface="Arial" panose="020B0604020202020204" pitchFamily="34" charset="0"/>
              </a:rPr>
              <a:t> Schools can compare themselves with other schools in their municipality, the entire federal state and across Germany.</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en-GB" sz="1200" dirty="0">
                <a:solidFill>
                  <a:schemeClr val="tx1"/>
                </a:solidFill>
                <a:effectLst/>
                <a:latin typeface="Arial" panose="020B0604020202020204" pitchFamily="34" charset="0"/>
                <a:ea typeface="+mn-ea"/>
                <a:cs typeface="Arial" panose="020B0604020202020204" pitchFamily="34" charset="0"/>
              </a:rPr>
              <a:t>Creative competitions</a:t>
            </a:r>
            <a:r>
              <a:rPr lang="en-GB" sz="1200" baseline="0" dirty="0">
                <a:solidFill>
                  <a:schemeClr val="tx1"/>
                </a:solidFill>
                <a:effectLst/>
                <a:latin typeface="Arial" panose="020B0604020202020204" pitchFamily="34" charset="0"/>
                <a:ea typeface="+mn-ea"/>
                <a:cs typeface="Arial" panose="020B0604020202020204" pitchFamily="34" charset="0"/>
              </a:rPr>
              <a:t> can also be implemented in schools and prizes conferred accordingly</a:t>
            </a:r>
            <a:r>
              <a:rPr lang="en-GB" sz="1200" dirty="0">
                <a:solidFill>
                  <a:schemeClr val="tx1"/>
                </a:solidFill>
                <a:effectLst/>
                <a:latin typeface="Arial" panose="020B0604020202020204" pitchFamily="34" charset="0"/>
                <a:ea typeface="+mn-ea"/>
                <a:cs typeface="Arial" panose="020B0604020202020204" pitchFamily="34" charset="0"/>
              </a:rPr>
              <a:t>:</a:t>
            </a:r>
            <a:r>
              <a:rPr lang="en-GB" sz="1200" baseline="0" dirty="0">
                <a:solidFill>
                  <a:schemeClr val="tx1"/>
                </a:solidFill>
                <a:effectLst/>
                <a:latin typeface="Arial" panose="020B0604020202020204" pitchFamily="34" charset="0"/>
                <a:ea typeface="+mn-ea"/>
                <a:cs typeface="Arial" panose="020B0604020202020204" pitchFamily="34" charset="0"/>
              </a:rPr>
              <a:t> school projects and campaigns on cycling/sustainable mobility. Funny, creative ways to combine cycling and school: can be sporty, artistic, scientific or even something completely different. As long as the focus is on cycling!</a:t>
            </a:r>
          </a:p>
        </p:txBody>
      </p:sp>
      <p:sp>
        <p:nvSpPr>
          <p:cNvPr id="4" name="Foliennummernplatzhalter 3"/>
          <p:cNvSpPr>
            <a:spLocks noGrp="1"/>
          </p:cNvSpPr>
          <p:nvPr>
            <p:ph type="sldNum" sz="quarter" idx="10"/>
          </p:nvPr>
        </p:nvSpPr>
        <p:spPr/>
        <p:txBody>
          <a:bodyPr/>
          <a:lstStyle/>
          <a:p>
            <a:fld id="{6EA5FD0C-7815-4C61-9F16-9E61E07823AE}" type="slidenum">
              <a:rPr lang="de-DE" smtClean="0"/>
              <a:t>11</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automatically takes place during the 21-day local</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period, so the kilometres cycled by schools are also added to the CITY CYCLING total for the</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municipality</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registering for CITY CYCLING</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schools in the municipality can be selected from a dropdown list (the state coordinators provide and maintain an Excel list of all schools</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the federal state)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Allowing</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schools to be clearly registered and avoid multiple registrations.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dirty="0">
                <a:solidFill>
                  <a:schemeClr val="tx1"/>
                </a:solidFill>
                <a:effectLst/>
                <a:latin typeface="Arial" panose="020B0604020202020204" pitchFamily="34" charset="0"/>
                <a:ea typeface="+mn-ea"/>
                <a:cs typeface="Arial" panose="020B0604020202020204" pitchFamily="34" charset="0"/>
              </a:rPr>
              <a:t>The </a:t>
            </a:r>
            <a:r>
              <a:rPr lang="en-GB" sz="1200" baseline="0" dirty="0" err="1">
                <a:solidFill>
                  <a:schemeClr val="tx1"/>
                </a:solidFill>
                <a:effectLst/>
                <a:latin typeface="Arial" panose="020B0604020202020204" pitchFamily="34" charset="0"/>
                <a:ea typeface="+mn-ea"/>
                <a:cs typeface="Arial" panose="020B0604020202020204" pitchFamily="34" charset="0"/>
              </a:rPr>
              <a:t>subteam</a:t>
            </a:r>
            <a:r>
              <a:rPr lang="en-GB" sz="1200" baseline="0" dirty="0">
                <a:solidFill>
                  <a:schemeClr val="tx1"/>
                </a:solidFill>
                <a:effectLst/>
                <a:latin typeface="Arial" panose="020B0604020202020204" pitchFamily="34" charset="0"/>
                <a:ea typeface="+mn-ea"/>
                <a:cs typeface="Arial" panose="020B0604020202020204" pitchFamily="34" charset="0"/>
              </a:rPr>
              <a:t> option is particularly interesting for schools: If a school is registered as the main team, individual classes can then form </a:t>
            </a:r>
            <a:r>
              <a:rPr lang="en-GB" sz="1200" baseline="0" dirty="0" err="1">
                <a:solidFill>
                  <a:schemeClr val="tx1"/>
                </a:solidFill>
                <a:effectLst/>
                <a:latin typeface="Arial" panose="020B0604020202020204" pitchFamily="34" charset="0"/>
                <a:ea typeface="+mn-ea"/>
                <a:cs typeface="Arial" panose="020B0604020202020204" pitchFamily="34" charset="0"/>
              </a:rPr>
              <a:t>subteams</a:t>
            </a:r>
            <a:r>
              <a:rPr lang="en-GB" sz="1200" baseline="0" dirty="0">
                <a:solidFill>
                  <a:schemeClr val="tx1"/>
                </a:solidFill>
                <a:effectLst/>
                <a:latin typeface="Arial" panose="020B0604020202020204" pitchFamily="34" charset="0"/>
                <a:ea typeface="+mn-ea"/>
                <a:cs typeface="Arial" panose="020B0604020202020204" pitchFamily="34" charset="0"/>
              </a:rPr>
              <a:t> – to encourage competition within the school itself, for example. Schools can then also confer awards (e.g. for the best classes).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dirty="0">
                <a:solidFill>
                  <a:schemeClr val="tx1"/>
                </a:solidFill>
                <a:effectLst/>
                <a:latin typeface="Arial" panose="020B0604020202020204" pitchFamily="34" charset="0"/>
                <a:ea typeface="+mn-ea"/>
                <a:cs typeface="Arial" panose="020B0604020202020204" pitchFamily="34" charset="0"/>
              </a:rPr>
              <a:t>Responsibility for organisation/implementation is deliberately assigned to the federal states, if necessary also shared between ministries (ministry of transport, the environment or culture, etc.). The federal states must pay a licence fee; participation in the national competition is then free for the municipalities (and schools).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dirty="0">
                <a:solidFill>
                  <a:schemeClr val="tx1"/>
                </a:solidFill>
                <a:effectLst/>
                <a:latin typeface="Arial" panose="020B0604020202020204" pitchFamily="34" charset="0"/>
                <a:ea typeface="+mn-ea"/>
                <a:cs typeface="Arial" panose="020B0604020202020204" pitchFamily="34" charset="0"/>
              </a:rPr>
              <a:t>See stadtradeln.de/</a:t>
            </a:r>
            <a:r>
              <a:rPr lang="en-GB" sz="1200" baseline="0" dirty="0" err="1">
                <a:solidFill>
                  <a:schemeClr val="tx1"/>
                </a:solidFill>
                <a:effectLst/>
                <a:latin typeface="Arial" panose="020B0604020202020204" pitchFamily="34" charset="0"/>
                <a:ea typeface="+mn-ea"/>
                <a:cs typeface="Arial" panose="020B0604020202020204" pitchFamily="34" charset="0"/>
              </a:rPr>
              <a:t>schulradeln</a:t>
            </a:r>
            <a:r>
              <a:rPr lang="en-GB" sz="1200" baseline="0" dirty="0">
                <a:solidFill>
                  <a:schemeClr val="tx1"/>
                </a:solidFill>
                <a:effectLst/>
                <a:latin typeface="Arial" panose="020B0604020202020204" pitchFamily="34" charset="0"/>
                <a:ea typeface="+mn-ea"/>
                <a:cs typeface="Arial" panose="020B0604020202020204" pitchFamily="34" charset="0"/>
              </a:rPr>
              <a:t> for more information.</a:t>
            </a:r>
          </a:p>
        </p:txBody>
      </p:sp>
      <p:sp>
        <p:nvSpPr>
          <p:cNvPr id="4" name="Foliennummernplatzhalter 3"/>
          <p:cNvSpPr>
            <a:spLocks noGrp="1"/>
          </p:cNvSpPr>
          <p:nvPr>
            <p:ph type="sldNum" sz="quarter" idx="10"/>
          </p:nvPr>
        </p:nvSpPr>
        <p:spPr/>
        <p:txBody>
          <a:bodyPr/>
          <a:lstStyle/>
          <a:p>
            <a:fld id="{6EA5FD0C-7815-4C61-9F16-9E61E07823AE}" type="slidenum">
              <a:rPr lang="de-DE" smtClean="0"/>
              <a:t>12</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mn-ea"/>
                <a:cs typeface="Arial" panose="020B0604020202020204" pitchFamily="34" charset="0"/>
              </a:rPr>
              <a:t>Since 2017, the CITY CYCLING campaign has been</a:t>
            </a: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 available for implementation worldwide.</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The English-language website at www.city-cycling.org is not only intended for non-German speaking municipalities outside Germany, but also for non-German speakers within Germany itself.</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Today, the campaign is also available in several other languages.</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mn-ea"/>
                <a:cs typeface="Arial" panose="020B0604020202020204" pitchFamily="34" charset="0"/>
              </a:rPr>
              <a:t>German</a:t>
            </a: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 municipalities can invite their partner cities to participate and thus deepen their friendly ties: direct competition “against each other” but all together for more sustainable mobility – and that across borders!</a:t>
            </a:r>
          </a:p>
        </p:txBody>
      </p:sp>
      <p:sp>
        <p:nvSpPr>
          <p:cNvPr id="4" name="Foliennummernplatzhalter 3"/>
          <p:cNvSpPr>
            <a:spLocks noGrp="1"/>
          </p:cNvSpPr>
          <p:nvPr>
            <p:ph type="sldNum" sz="quarter" idx="10"/>
          </p:nvPr>
        </p:nvSpPr>
        <p:spPr/>
        <p:txBody>
          <a:bodyPr/>
          <a:lstStyle/>
          <a:p>
            <a:fld id="{6EA5FD0C-7815-4C61-9F16-9E61E07823AE}" type="slidenum">
              <a:rPr lang="de-DE" smtClean="0"/>
              <a:t>13</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Each</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municipality should award prizes to its most successful teams and cyclists</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Possible categories are:</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Largest team: the teams with the most cyclists</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team: the teams to cycle the most kilometres (absolute figures)</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 with the most active cyclists: the teams with the most kilometres per cyclist (average)</a:t>
            </a:r>
          </a:p>
          <a:p>
            <a:pPr marL="180000" indent="0">
              <a:lnSpc>
                <a:spcPct val="100000"/>
              </a:lnSpc>
              <a:spcBef>
                <a:spcPts val="0"/>
              </a:spcBef>
              <a:spcAft>
                <a:spcPts val="600"/>
              </a:spcAft>
              <a:buClr>
                <a:schemeClr val="tx1">
                  <a:lumMod val="65000"/>
                  <a:lumOff val="35000"/>
                </a:schemeClr>
              </a:buClr>
              <a:buFontTx/>
              <a:buNone/>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Commuters and schoolchildren can also be conferred special awards, for example.</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end of the campaign season</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Climate Alliance</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honours the most successful municipalities during an award ceremony (see next slide).</a:t>
            </a:r>
          </a:p>
        </p:txBody>
      </p:sp>
      <p:sp>
        <p:nvSpPr>
          <p:cNvPr id="4" name="Foliennummernplatzhalter 3"/>
          <p:cNvSpPr>
            <a:spLocks noGrp="1"/>
          </p:cNvSpPr>
          <p:nvPr>
            <p:ph type="sldNum" sz="quarter" idx="10"/>
          </p:nvPr>
        </p:nvSpPr>
        <p:spPr/>
        <p:txBody>
          <a:bodyPr/>
          <a:lstStyle/>
          <a:p>
            <a:fld id="{6EA5FD0C-7815-4C61-9F16-9E61E07823AE}" type="slidenum">
              <a:rPr lang="de-DE" smtClean="0"/>
              <a:t>14</a:t>
            </a:fld>
            <a:endParaRPr lang="de-DE"/>
          </a:p>
        </p:txBody>
      </p:sp>
    </p:spTree>
    <p:extLst>
      <p:ext uri="{BB962C8B-B14F-4D97-AF65-F5344CB8AC3E}">
        <p14:creationId xmlns:p14="http://schemas.microsoft.com/office/powerpoint/2010/main" val="117205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0"/>
              </a:spcBef>
              <a:spcAft>
                <a:spcPts val="600"/>
              </a:spcAft>
              <a:buClr>
                <a:schemeClr val="bg1">
                  <a:lumMod val="50000"/>
                </a:schemeClr>
              </a:buClr>
              <a:buFont typeface="Arial" panose="020B0604020202020204" pitchFamily="34" charset="0"/>
              <a:buNone/>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Services confers prizes in the following categories:</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local parliaments (kilometres per parliamentarian in proportion to the total parliamentarians participating)</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municipalities with the most kilometres cycled (absolute figures)</a:t>
            </a:r>
          </a:p>
          <a:p>
            <a:pPr marL="0" indent="0">
              <a:lnSpc>
                <a:spcPct val="100000"/>
              </a:lnSpc>
              <a:spcBef>
                <a:spcPts val="0"/>
              </a:spcBef>
              <a:spcAft>
                <a:spcPts val="600"/>
              </a:spcAft>
              <a:buClr>
                <a:schemeClr val="bg1">
                  <a:lumMod val="50000"/>
                </a:schemeClr>
              </a:buClr>
              <a:buFont typeface="Arial" panose="020B0604020202020204" pitchFamily="34" charset="0"/>
              <a:buNone/>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both categories,</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one winning municipality will be determined per population group (see next slide for the participation fees), along with the best newcomer in each population group.</a:t>
            </a:r>
          </a:p>
        </p:txBody>
      </p:sp>
      <p:sp>
        <p:nvSpPr>
          <p:cNvPr id="4" name="Foliennummernplatzhalter 3"/>
          <p:cNvSpPr>
            <a:spLocks noGrp="1"/>
          </p:cNvSpPr>
          <p:nvPr>
            <p:ph type="sldNum" sz="quarter" idx="10"/>
          </p:nvPr>
        </p:nvSpPr>
        <p:spPr/>
        <p:txBody>
          <a:bodyPr/>
          <a:lstStyle/>
          <a:p>
            <a:fld id="{6EA5FD0C-7815-4C61-9F16-9E61E07823AE}" type="slidenum">
              <a:rPr lang="de-DE" smtClean="0"/>
              <a:t>15</a:t>
            </a:fld>
            <a:endParaRPr lang="de-DE"/>
          </a:p>
        </p:txBody>
      </p:sp>
    </p:spTree>
    <p:extLst>
      <p:ext uri="{BB962C8B-B14F-4D97-AF65-F5344CB8AC3E}">
        <p14:creationId xmlns:p14="http://schemas.microsoft.com/office/powerpoint/2010/main" val="308737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i="0">
                <a:latin typeface="Arial" panose="020B0604020202020204" pitchFamily="34" charset="0"/>
                <a:cs typeface="Arial" panose="020B0604020202020204" pitchFamily="34" charset="0"/>
              </a:rPr>
              <a:t>The population group sizes </a:t>
            </a:r>
            <a:r>
              <a:rPr lang="en-GB" i="0" baseline="0">
                <a:latin typeface="Arial" panose="020B0604020202020204" pitchFamily="34" charset="0"/>
                <a:cs typeface="Arial" panose="020B0604020202020204" pitchFamily="34" charset="0"/>
              </a:rPr>
              <a:t>are defined here</a:t>
            </a:r>
            <a:r>
              <a:rPr lang="en-GB" i="0">
                <a:latin typeface="Arial" panose="020B0604020202020204" pitchFamily="34" charset="0"/>
                <a:cs typeface="Arial" panose="020B0604020202020204" pitchFamily="34" charset="0"/>
              </a:rPr>
              <a:t>.</a:t>
            </a:r>
            <a:r>
              <a:rPr lang="en-GB" i="0" baseline="0">
                <a:latin typeface="Arial" panose="020B0604020202020204" pitchFamily="34" charset="0"/>
                <a:cs typeface="Arial" panose="020B0604020202020204" pitchFamily="34" charset="0"/>
              </a:rPr>
              <a:t> Rural districts/regions are additionally able to register their associated municipality for a flat-rate fee.</a:t>
            </a:r>
          </a:p>
          <a:p>
            <a:pPr marL="180000" indent="-180000">
              <a:buFont typeface="Arial" panose="020B0604020202020204" pitchFamily="34" charset="0"/>
              <a:buChar char="•"/>
            </a:pPr>
            <a:r>
              <a:rPr lang="en-GB" i="0">
                <a:latin typeface="Arial" panose="020B0604020202020204" pitchFamily="34" charset="0"/>
                <a:cs typeface="Arial" panose="020B0604020202020204" pitchFamily="34" charset="0"/>
              </a:rPr>
              <a:t>The participation fees are</a:t>
            </a:r>
            <a:r>
              <a:rPr lang="en-GB" i="0" baseline="0">
                <a:latin typeface="Arial" panose="020B0604020202020204" pitchFamily="34" charset="0"/>
                <a:cs typeface="Arial" panose="020B0604020202020204" pitchFamily="34" charset="0"/>
              </a:rPr>
              <a:t> calculated according to the population group sizes.</a:t>
            </a:r>
          </a:p>
          <a:p>
            <a:pPr marL="180000" indent="-180000">
              <a:buFont typeface="Arial" panose="020B0604020202020204" pitchFamily="34" charset="0"/>
              <a:buChar char="•"/>
            </a:pPr>
            <a:r>
              <a:rPr lang="en-GB" i="0" baseline="0">
                <a:latin typeface="Arial" panose="020B0604020202020204" pitchFamily="34" charset="0"/>
                <a:cs typeface="Arial" panose="020B0604020202020204" pitchFamily="34" charset="0"/>
              </a:rPr>
              <a:t>Climate Alliance members receive a discount of around 25%.</a:t>
            </a:r>
          </a:p>
          <a:p>
            <a:pPr marL="180000" indent="-180000">
              <a:buFont typeface="Arial" panose="020B0604020202020204" pitchFamily="34" charset="0"/>
              <a:buChar char="•"/>
            </a:pP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i="0" baseline="0">
                <a:latin typeface="Arial" panose="020B0604020202020204" pitchFamily="34" charset="0"/>
                <a:ea typeface="Roboto" panose="02000000000000000000" pitchFamily="2" charset="0"/>
                <a:cs typeface="Arial" panose="020B0604020202020204" pitchFamily="34" charset="0"/>
              </a:rPr>
              <a:t>In many German federal states, financial support is available. Details of the current subsidies are available online at city-cycling.org/register.</a:t>
            </a:r>
          </a:p>
          <a:p>
            <a:pPr marL="180000" indent="-180000">
              <a:buFont typeface="Arial" panose="020B0604020202020204" pitchFamily="34" charset="0"/>
              <a:buChar char="•"/>
            </a:pPr>
            <a:endParaRPr lang="en-GB" i="0" baseline="0" dirty="0">
              <a:latin typeface="Arial" panose="020B0604020202020204" pitchFamily="34" charset="0"/>
              <a:ea typeface="Roboto" panose="02000000000000000000" pitchFamily="2" charset="0"/>
              <a:cs typeface="Arial" panose="020B0604020202020204" pitchFamily="34" charset="0"/>
            </a:endParaRPr>
          </a:p>
          <a:p>
            <a:pPr marL="0" indent="0">
              <a:buFont typeface="Arial" panose="020B0604020202020204" pitchFamily="34" charset="0"/>
              <a:buNone/>
            </a:pPr>
            <a:endParaRPr lang="en-GB" i="0" baseline="0" dirty="0">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16</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What do municipalities get</a:t>
            </a:r>
            <a:r>
              <a:rPr lang="en-GB" b="1" baseline="0" dirty="0">
                <a:latin typeface="Arial" panose="020B0604020202020204" pitchFamily="34" charset="0"/>
                <a:cs typeface="Arial" panose="020B0604020202020204" pitchFamily="34" charset="0"/>
              </a:rPr>
              <a:t> for their money?</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latin typeface="Arial" panose="020B0604020202020204" pitchFamily="34" charset="0"/>
                <a:cs typeface="Arial" panose="020B0604020202020204" pitchFamily="34" charset="0"/>
              </a:rPr>
              <a:t> Climate Alliance Services provides each municipality with its own subpage on city-cycling.org</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As a hub for local mobilisation, it among others includes the following functions: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personal accounts for each individual cyclist following registration to allow them to form teams, chat with fellow team members and record kilometres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display of various municipal results in real time</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option of customising cyclists’ contact details, other information and dates</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The free CITY CYCLING app provides all information at a glance and can be used to track kilometres.</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latin typeface="Arial" panose="020B0604020202020204" pitchFamily="34" charset="0"/>
                <a:cs typeface="Arial" panose="020B0604020202020204" pitchFamily="34" charset="0"/>
              </a:rPr>
              <a:t>Optional services: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free use of the </a:t>
            </a:r>
            <a:r>
              <a:rPr lang="en-GB" cap="small" baseline="0" dirty="0">
                <a:latin typeface="Arial" panose="020B0604020202020204" pitchFamily="34" charset="0"/>
                <a:cs typeface="Arial" panose="020B0604020202020204" pitchFamily="34" charset="0"/>
              </a:rPr>
              <a:t>RADar!</a:t>
            </a:r>
            <a:r>
              <a:rPr lang="en-GB" baseline="0" dirty="0">
                <a:latin typeface="Arial" panose="020B0604020202020204" pitchFamily="34" charset="0"/>
                <a:cs typeface="Arial" panose="020B0604020202020204" pitchFamily="34" charset="0"/>
              </a:rPr>
              <a:t> reporting platform during CITY CYCLING (see from slide 24)</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use of the data portal with scientifically evaluated cycling data (see from slide 31)</a:t>
            </a:r>
          </a:p>
        </p:txBody>
      </p:sp>
      <p:sp>
        <p:nvSpPr>
          <p:cNvPr id="4" name="Foliennummernplatzhalter 3"/>
          <p:cNvSpPr>
            <a:spLocks noGrp="1"/>
          </p:cNvSpPr>
          <p:nvPr>
            <p:ph type="sldNum" sz="quarter" idx="10"/>
          </p:nvPr>
        </p:nvSpPr>
        <p:spPr/>
        <p:txBody>
          <a:bodyPr/>
          <a:lstStyle/>
          <a:p>
            <a:fld id="{6EA5FD0C-7815-4C61-9F16-9E61E07823AE}" type="slidenum">
              <a:rPr lang="de-DE" smtClean="0"/>
              <a:t>17</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What do municipalities get</a:t>
            </a:r>
            <a:r>
              <a:rPr lang="en-GB" sz="1200" b="1" baseline="0" dirty="0">
                <a:latin typeface="Arial" panose="020B0604020202020204" pitchFamily="34" charset="0"/>
                <a:cs typeface="Arial" panose="020B0604020202020204" pitchFamily="34" charset="0"/>
              </a:rPr>
              <a:t> for their money?</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Materials to prepare and organise the local campaign: </a:t>
            </a:r>
          </a:p>
          <a:p>
            <a:pPr marL="360000" lvl="1"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Training</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information materials explaining how to run the campaign and mobilise citizens</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 materials and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document templates</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customisable flyer, poster and roll-up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photo pool</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postcards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logos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certificate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press release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much more</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is on hand to advise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offers a support hotline. It helps municipalities to support cyclists and holds webinars on CITY CYCLING</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aim: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make implementation of the campaign as easy and efficient as possible for municipalities</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endParaRPr lang="de-DE" sz="1200" baseline="0" dirty="0">
              <a:solidFill>
                <a:schemeClr val="tx1">
                  <a:lumMod val="75000"/>
                  <a:lumOff val="25000"/>
                </a:schemeClr>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
                <a:schemeClr val="tx1">
                  <a:lumMod val="65000"/>
                  <a:lumOff val="35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screen presentation is started!</a:t>
            </a:r>
          </a:p>
        </p:txBody>
      </p:sp>
      <p:sp>
        <p:nvSpPr>
          <p:cNvPr id="4" name="Foliennummernplatzhalter 3"/>
          <p:cNvSpPr>
            <a:spLocks noGrp="1"/>
          </p:cNvSpPr>
          <p:nvPr>
            <p:ph type="sldNum" sz="quarter" idx="10"/>
          </p:nvPr>
        </p:nvSpPr>
        <p:spPr/>
        <p:txBody>
          <a:bodyPr/>
          <a:lstStyle/>
          <a:p>
            <a:fld id="{6EA5FD0C-7815-4C61-9F16-9E61E07823AE}" type="slidenum">
              <a:rPr lang="de-DE" smtClean="0"/>
              <a:t>18</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Advertising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via (local) media partners, website, newsletter and official gazette, social media, police, etc. and </a:t>
            </a:r>
            <a:r>
              <a:rPr lang="en-GB"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personal approach</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through and with businesses, retailers, associations, schools, universities, day-care centres, political decision-makers, etc.</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Each CITY CYCLING municipality must appoint at least one local contact person.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are responsible for PR </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for the campaign and for encouraging citizens to participate</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They are also available to answer cyclists’ questions and are at the same time in contact with Climate Alliance.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During and after the</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local campaign period, they check the kilometre entries, specifically for anomalies and for members of the local parliament</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Tip: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Establish a CITY CYCLING organising team involving members of local administration and potentially also people from other departments</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climate managers, press officers and/or city marketing staff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ADFC, VCD, Agenda 21 as well as other obvious interest groups in the municipality along with committed</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citizens</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Synergies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can and should be</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tapped into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and tasks</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shared</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Agencies can also be</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commissioned to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implement</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the campaign</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19</a:t>
            </a:fld>
            <a:endParaRPr lang="de-DE"/>
          </a:p>
        </p:txBody>
      </p:sp>
    </p:spTree>
    <p:extLst>
      <p:ext uri="{BB962C8B-B14F-4D97-AF65-F5344CB8AC3E}">
        <p14:creationId xmlns:p14="http://schemas.microsoft.com/office/powerpoint/2010/main" val="306382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Be sure to also check the notes section for more information!</a:t>
            </a:r>
          </a:p>
        </p:txBody>
      </p:sp>
      <p:sp>
        <p:nvSpPr>
          <p:cNvPr id="4" name="Foliennummernplatzhalter 3"/>
          <p:cNvSpPr>
            <a:spLocks noGrp="1"/>
          </p:cNvSpPr>
          <p:nvPr>
            <p:ph type="sldNum" sz="quarter" idx="10"/>
          </p:nvPr>
        </p:nvSpPr>
        <p:spPr/>
        <p:txBody>
          <a:bodyPr/>
          <a:lstStyle/>
          <a:p>
            <a:fld id="{6EA5FD0C-7815-4C61-9F16-9E61E07823AE}" type="slidenum">
              <a:rPr lang="de-DE" smtClean="0"/>
              <a:t>2</a:t>
            </a:fld>
            <a:endParaRPr lang="de-DE"/>
          </a:p>
        </p:txBody>
      </p:sp>
    </p:spTree>
    <p:extLst>
      <p:ext uri="{BB962C8B-B14F-4D97-AF65-F5344CB8AC3E}">
        <p14:creationId xmlns:p14="http://schemas.microsoft.com/office/powerpoint/2010/main" val="405755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en-GB" sz="1200" dirty="0">
                <a:solidFill>
                  <a:schemeClr val="tx1"/>
                </a:solidFill>
                <a:effectLst/>
                <a:latin typeface="Arial" panose="020B0604020202020204" pitchFamily="34" charset="0"/>
                <a:ea typeface="+mn-ea"/>
                <a:cs typeface="Arial" panose="020B0604020202020204" pitchFamily="34" charset="0"/>
                <a:sym typeface="Wingdings"/>
              </a:rPr>
              <a:t>116 municipalities more in 2024 than in the previous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ea typeface="+mn-ea"/>
                <a:cs typeface="Arial" panose="020B0604020202020204" pitchFamily="34" charset="0"/>
              </a:rPr>
              <a:t>The municipalities participating in CITY CYCLING cover around 90% of the population in Germany, as almost all large cities participate: </a:t>
            </a:r>
            <a:r>
              <a:rPr lang="en-GB" sz="1200" i="1" dirty="0">
                <a:solidFill>
                  <a:schemeClr val="tx1"/>
                </a:solidFill>
                <a:effectLst/>
                <a:latin typeface="Arial" panose="020B0604020202020204" pitchFamily="34" charset="0"/>
                <a:ea typeface="+mn-ea"/>
                <a:cs typeface="Arial" panose="020B0604020202020204" pitchFamily="34" charset="0"/>
              </a:rPr>
              <a:t>all but two</a:t>
            </a:r>
            <a:r>
              <a:rPr lang="en-GB" sz="1200" dirty="0">
                <a:solidFill>
                  <a:schemeClr val="tx1"/>
                </a:solidFill>
                <a:effectLst/>
                <a:latin typeface="Arial" panose="020B0604020202020204" pitchFamily="34" charset="0"/>
                <a:ea typeface="+mn-ea"/>
                <a:cs typeface="Arial" panose="020B0604020202020204" pitchFamily="34" charset="0"/>
              </a:rPr>
              <a:t> cities with more than 65,000 inhabitants participate in CITY CYCLING!</a:t>
            </a:r>
          </a:p>
          <a:p>
            <a:pPr marL="171450" lvl="0" indent="-171450">
              <a:buFont typeface="Arial" panose="020B0604020202020204" pitchFamily="34" charset="0"/>
              <a:buChar char="•"/>
            </a:pPr>
            <a:r>
              <a:rPr lang="en-GB" sz="1200" dirty="0">
                <a:solidFill>
                  <a:schemeClr val="tx1"/>
                </a:solidFill>
                <a:effectLst/>
                <a:latin typeface="Arial" panose="020B0604020202020204" pitchFamily="34" charset="0"/>
                <a:ea typeface="+mn-ea"/>
                <a:cs typeface="Arial" panose="020B0604020202020204" pitchFamily="34" charset="0"/>
              </a:rPr>
              <a:t>The latest figures</a:t>
            </a:r>
            <a:r>
              <a:rPr lang="en-GB" sz="1200" baseline="0" dirty="0">
                <a:solidFill>
                  <a:schemeClr val="tx1"/>
                </a:solidFill>
                <a:effectLst/>
                <a:latin typeface="Arial" panose="020B0604020202020204" pitchFamily="34" charset="0"/>
                <a:ea typeface="+mn-ea"/>
                <a:cs typeface="Arial" panose="020B0604020202020204" pitchFamily="34" charset="0"/>
              </a:rPr>
              <a:t> can always be viewed online at city-cycling.org/results.</a:t>
            </a:r>
          </a:p>
          <a:p>
            <a:pPr marL="171450" lvl="0" indent="-171450">
              <a:buFont typeface="Arial" panose="020B0604020202020204" pitchFamily="34" charset="0"/>
              <a:buChar char="•"/>
            </a:pPr>
            <a:endParaRPr lang="en-GB" sz="1200" baseline="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endParaRPr lang="en-GB" sz="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20</a:t>
            </a:fld>
            <a:endParaRPr lang="de-DE"/>
          </a:p>
        </p:txBody>
      </p:sp>
    </p:spTree>
    <p:extLst>
      <p:ext uri="{BB962C8B-B14F-4D97-AF65-F5344CB8AC3E}">
        <p14:creationId xmlns:p14="http://schemas.microsoft.com/office/powerpoint/2010/main" val="299807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dirty="0">
                <a:solidFill>
                  <a:schemeClr val="tx1"/>
                </a:solidFill>
                <a:effectLst/>
                <a:latin typeface="+mn-lt"/>
                <a:ea typeface="+mn-ea"/>
                <a:cs typeface="+mn-cs"/>
              </a:rPr>
              <a:t>In 2024, there were more than 1 million participants in CITY CYCLING.</a:t>
            </a:r>
          </a:p>
          <a:p>
            <a:pPr lvl="0"/>
            <a:r>
              <a:rPr lang="en-GB" sz="1200" dirty="0">
                <a:solidFill>
                  <a:schemeClr val="tx1"/>
                </a:solidFill>
                <a:effectLst/>
                <a:latin typeface="Arial" panose="020B0604020202020204" pitchFamily="34" charset="0"/>
                <a:ea typeface="+mn-ea"/>
                <a:cs typeface="Arial" panose="020B0604020202020204" pitchFamily="34" charset="0"/>
              </a:rPr>
              <a:t>The latest figures can always be viewed online at city-cycling.org/results.</a:t>
            </a:r>
          </a:p>
          <a:p>
            <a:pPr lvl="0"/>
            <a:endParaRPr lang="en-GB" sz="1200" dirty="0">
              <a:solidFill>
                <a:schemeClr val="tx1"/>
              </a:solidFill>
              <a:effectLst/>
              <a:latin typeface="Arial" panose="020B0604020202020204" pitchFamily="34" charset="0"/>
              <a:ea typeface="+mn-ea"/>
              <a:cs typeface="Arial" panose="020B0604020202020204" pitchFamily="34" charset="0"/>
            </a:endParaRPr>
          </a:p>
          <a:p>
            <a:pPr lvl="0"/>
            <a:endParaRPr lang="en-GB" sz="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21</a:t>
            </a:fld>
            <a:endParaRPr lang="de-DE"/>
          </a:p>
        </p:txBody>
      </p:sp>
    </p:spTree>
    <p:extLst>
      <p:ext uri="{BB962C8B-B14F-4D97-AF65-F5344CB8AC3E}">
        <p14:creationId xmlns:p14="http://schemas.microsoft.com/office/powerpoint/2010/main" val="270507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US" dirty="0"/>
              <a:t>The changeable, at times very rainy summer of 2024 left its mark with a slight drop in the number of </a:t>
            </a:r>
            <a:r>
              <a:rPr lang="en-US" dirty="0" err="1"/>
              <a:t>kilometres</a:t>
            </a:r>
            <a:r>
              <a:rPr lang="en-US" dirty="0"/>
              <a:t> cycled. Participants still averaged over 190 km per person during the three CITY CYCLING weeks – that’s around 9 km per day.</a:t>
            </a:r>
            <a:br>
              <a:rPr lang="en-US" dirty="0"/>
            </a:br>
            <a:r>
              <a:rPr lang="en-US" dirty="0"/>
              <a:t>The latest figures can always be viewed on city-cycling.org/results.</a:t>
            </a:r>
            <a:endParaRPr lang="en-GB" sz="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22</a:t>
            </a:fld>
            <a:endParaRPr lang="de-DE"/>
          </a:p>
        </p:txBody>
      </p:sp>
    </p:spTree>
    <p:extLst>
      <p:ext uri="{BB962C8B-B14F-4D97-AF65-F5344CB8AC3E}">
        <p14:creationId xmlns:p14="http://schemas.microsoft.com/office/powerpoint/2010/main" val="288797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More information is available online at </a:t>
            </a:r>
            <a:r>
              <a:rPr lang="en-GB" baseline="0" dirty="0">
                <a:latin typeface="Arial" panose="020B0604020202020204" pitchFamily="34" charset="0"/>
                <a:cs typeface="Arial" panose="020B0604020202020204" pitchFamily="34" charset="0"/>
              </a:rPr>
              <a:t>city-cycling.org.</a:t>
            </a:r>
          </a:p>
        </p:txBody>
      </p:sp>
      <p:sp>
        <p:nvSpPr>
          <p:cNvPr id="4" name="Foliennummernplatzhalter 3"/>
          <p:cNvSpPr>
            <a:spLocks noGrp="1"/>
          </p:cNvSpPr>
          <p:nvPr>
            <p:ph type="sldNum" sz="quarter" idx="10"/>
          </p:nvPr>
        </p:nvSpPr>
        <p:spPr/>
        <p:txBody>
          <a:bodyPr/>
          <a:lstStyle/>
          <a:p>
            <a:fld id="{6EA5FD0C-7815-4C61-9F16-9E61E07823AE}" type="slidenum">
              <a:rPr lang="de-DE" smtClean="0"/>
              <a:t>23</a:t>
            </a:fld>
            <a:endParaRPr lang="de-DE"/>
          </a:p>
        </p:txBody>
      </p:sp>
    </p:spTree>
    <p:extLst>
      <p:ext uri="{BB962C8B-B14F-4D97-AF65-F5344CB8AC3E}">
        <p14:creationId xmlns:p14="http://schemas.microsoft.com/office/powerpoint/2010/main" val="248483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RADar! reporting platform is another component of the CITY CYCLING campaign. All German municipalities participating in CITY CYCLING have the option of using it and also offering it to their citizens.</a:t>
            </a:r>
          </a:p>
        </p:txBody>
      </p:sp>
      <p:sp>
        <p:nvSpPr>
          <p:cNvPr id="4" name="Foliennummernplatzhalter 3"/>
          <p:cNvSpPr>
            <a:spLocks noGrp="1"/>
          </p:cNvSpPr>
          <p:nvPr>
            <p:ph type="sldNum" sz="quarter" idx="10"/>
          </p:nvPr>
        </p:nvSpPr>
        <p:spPr/>
        <p:txBody>
          <a:bodyPr/>
          <a:lstStyle/>
          <a:p>
            <a:fld id="{6EA5FD0C-7815-4C61-9F16-9E61E07823AE}" type="slidenum">
              <a:rPr lang="de-DE" smtClean="0"/>
              <a:t>24</a:t>
            </a:fld>
            <a:endParaRPr lang="de-DE"/>
          </a:p>
        </p:txBody>
      </p:sp>
    </p:spTree>
    <p:extLst>
      <p:ext uri="{BB962C8B-B14F-4D97-AF65-F5344CB8AC3E}">
        <p14:creationId xmlns:p14="http://schemas.microsoft.com/office/powerpoint/2010/main" val="112514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sz="1200" dirty="0">
                <a:solidFill>
                  <a:schemeClr val="tx1"/>
                </a:solidFill>
                <a:effectLst/>
                <a:latin typeface="Arial" panose="020B0604020202020204" pitchFamily="34" charset="0"/>
                <a:ea typeface="+mn-ea"/>
                <a:cs typeface="Arial" panose="020B0604020202020204" pitchFamily="34" charset="0"/>
              </a:rPr>
              <a:t>Is the cycle path all bumpy? The traffic routing too dangerous? Or the signage confusing? Cyclists often have a good eye for potential improvements and damage to</a:t>
            </a:r>
            <a:r>
              <a:rPr lang="en-GB" sz="1200" baseline="0" dirty="0">
                <a:solidFill>
                  <a:schemeClr val="tx1"/>
                </a:solidFill>
                <a:effectLst/>
                <a:latin typeface="Arial" panose="020B0604020202020204" pitchFamily="34" charset="0"/>
                <a:ea typeface="+mn-ea"/>
                <a:cs typeface="Arial" panose="020B0604020202020204" pitchFamily="34" charset="0"/>
              </a:rPr>
              <a:t> the cycling infrastructure they use every day.</a:t>
            </a:r>
          </a:p>
          <a:p>
            <a:pPr marL="0" indent="0">
              <a:buFont typeface="Arial" panose="020B0604020202020204" pitchFamily="34" charset="0"/>
              <a:buNone/>
            </a:pPr>
            <a:r>
              <a:rPr lang="en-GB" sz="1200" baseline="0" dirty="0">
                <a:solidFill>
                  <a:schemeClr val="tx1"/>
                </a:solidFill>
                <a:effectLst/>
                <a:latin typeface="Arial" panose="020B0604020202020204" pitchFamily="34" charset="0"/>
                <a:ea typeface="+mn-ea"/>
                <a:cs typeface="Arial" panose="020B0604020202020204" pitchFamily="34" charset="0"/>
              </a:rPr>
              <a:t>The </a:t>
            </a:r>
            <a:r>
              <a:rPr lang="en-GB" sz="1200" cap="small" baseline="0" dirty="0" err="1">
                <a:solidFill>
                  <a:schemeClr val="tx1"/>
                </a:solidFill>
                <a:effectLst/>
                <a:latin typeface="Arial" panose="020B0604020202020204" pitchFamily="34" charset="0"/>
                <a:ea typeface="+mn-ea"/>
                <a:cs typeface="Arial" panose="020B0604020202020204" pitchFamily="34" charset="0"/>
              </a:rPr>
              <a:t>RADar</a:t>
            </a:r>
            <a:r>
              <a:rPr lang="en-GB" sz="1200" cap="small" dirty="0">
                <a:solidFill>
                  <a:schemeClr val="tx1"/>
                </a:solidFill>
                <a:effectLst/>
                <a:latin typeface="Arial" panose="020B0604020202020204" pitchFamily="34" charset="0"/>
                <a:ea typeface="+mn-ea"/>
                <a:cs typeface="Arial" panose="020B0604020202020204" pitchFamily="34" charset="0"/>
              </a:rPr>
              <a:t>!</a:t>
            </a:r>
            <a:r>
              <a:rPr lang="en-GB" sz="1200" dirty="0">
                <a:solidFill>
                  <a:schemeClr val="tx1"/>
                </a:solidFill>
                <a:effectLst/>
                <a:latin typeface="Arial" panose="020B0604020202020204" pitchFamily="34" charset="0"/>
                <a:ea typeface="+mn-ea"/>
                <a:cs typeface="Arial" panose="020B0604020202020204" pitchFamily="34" charset="0"/>
              </a:rPr>
              <a:t> reporting platform allows German municipalities to easily</a:t>
            </a:r>
            <a:r>
              <a:rPr lang="en-GB" sz="1200" baseline="0" dirty="0">
                <a:solidFill>
                  <a:schemeClr val="tx1"/>
                </a:solidFill>
                <a:effectLst/>
                <a:latin typeface="Arial" panose="020B0604020202020204" pitchFamily="34" charset="0"/>
                <a:ea typeface="+mn-ea"/>
                <a:cs typeface="Arial" panose="020B0604020202020204" pitchFamily="34" charset="0"/>
              </a:rPr>
              <a:t> access</a:t>
            </a:r>
            <a:r>
              <a:rPr lang="en-GB" sz="1200" dirty="0">
                <a:solidFill>
                  <a:schemeClr val="tx1"/>
                </a:solidFill>
                <a:effectLst/>
                <a:latin typeface="Arial" panose="020B0604020202020204" pitchFamily="34" charset="0"/>
                <a:ea typeface="+mn-ea"/>
                <a:cs typeface="Arial" panose="020B0604020202020204" pitchFamily="34" charset="0"/>
              </a:rPr>
              <a:t> this first-hand knowledge</a:t>
            </a:r>
            <a:r>
              <a:rPr lang="en-GB" sz="1200" baseline="0" dirty="0">
                <a:solidFill>
                  <a:schemeClr val="tx1"/>
                </a:solidFill>
                <a:effectLst/>
                <a:latin typeface="Arial" panose="020B0604020202020204" pitchFamily="34" charset="0"/>
                <a:ea typeface="+mn-ea"/>
                <a:cs typeface="Arial" panose="020B0604020202020204" pitchFamily="34" charset="0"/>
              </a:rPr>
              <a:t> and to transparently incorporate it into their planning</a:t>
            </a:r>
            <a:r>
              <a:rPr lang="en-GB" sz="1200" dirty="0">
                <a:solidFill>
                  <a:schemeClr val="tx1"/>
                </a:solidFill>
                <a:effectLst/>
                <a:latin typeface="Arial" panose="020B0604020202020204" pitchFamily="34" charset="0"/>
                <a:ea typeface="+mn-ea"/>
                <a:cs typeface="Arial" panose="020B0604020202020204" pitchFamily="34" charset="0"/>
              </a:rPr>
              <a:t>.</a:t>
            </a:r>
          </a:p>
          <a:p>
            <a:pPr marL="0" indent="0">
              <a:buFont typeface="Arial" panose="020B0604020202020204" pitchFamily="34" charset="0"/>
              <a:buNone/>
            </a:pPr>
            <a:r>
              <a:rPr lang="en-GB" sz="1200" b="1" baseline="0" dirty="0">
                <a:solidFill>
                  <a:schemeClr val="tx1"/>
                </a:solidFill>
                <a:effectLst/>
                <a:latin typeface="Arial" panose="020B0604020202020204" pitchFamily="34" charset="0"/>
                <a:ea typeface="+mn-ea"/>
                <a:cs typeface="Arial" panose="020B0604020202020204" pitchFamily="34" charset="0"/>
              </a:rPr>
              <a:t>This has three advantages:</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Cyclists are taken seriously as road users with the same rights as all other road users.</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Municipalities can demonstrate their commitment to promoting cycling in a public, high-profile way.</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Targeted improvements to the cycling infrastructure are possible to encourage even more people to cycle.</a:t>
            </a:r>
          </a:p>
        </p:txBody>
      </p:sp>
      <p:sp>
        <p:nvSpPr>
          <p:cNvPr id="4" name="Foliennummernplatzhalter 3"/>
          <p:cNvSpPr>
            <a:spLocks noGrp="1"/>
          </p:cNvSpPr>
          <p:nvPr>
            <p:ph type="sldNum" sz="quarter" idx="10"/>
          </p:nvPr>
        </p:nvSpPr>
        <p:spPr/>
        <p:txBody>
          <a:bodyPr/>
          <a:lstStyle/>
          <a:p>
            <a:fld id="{6EA5FD0C-7815-4C61-9F16-9E61E07823AE}" type="slidenum">
              <a:rPr lang="de-DE" smtClean="0"/>
              <a:t>25</a:t>
            </a:fld>
            <a:endParaRPr lang="de-DE"/>
          </a:p>
        </p:txBody>
      </p:sp>
    </p:spTree>
    <p:extLst>
      <p:ext uri="{BB962C8B-B14F-4D97-AF65-F5344CB8AC3E}">
        <p14:creationId xmlns:p14="http://schemas.microsoft.com/office/powerpoint/2010/main" val="47679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Cyclists can use </a:t>
            </a:r>
            <a:r>
              <a:rPr lang="en-GB"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to</a:t>
            </a:r>
            <a: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submit reports online</a:t>
            </a: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b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simply need to drop a pin on the digital road map and the municipality will then automatically receive a message. They can then follow up on the report and provide feedback on </a:t>
            </a:r>
            <a:r>
              <a:rPr lang="en-GB"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about the processing status or by commenting on the report.</a:t>
            </a:r>
            <a:b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can be used for free during the local CITY CYCLING campaign. Cyclists are able to submit reports during the 21-day period that the municipality can access for one year.</a:t>
            </a:r>
          </a:p>
        </p:txBody>
      </p:sp>
      <p:sp>
        <p:nvSpPr>
          <p:cNvPr id="4" name="Foliennummernplatzhalter 3"/>
          <p:cNvSpPr>
            <a:spLocks noGrp="1"/>
          </p:cNvSpPr>
          <p:nvPr>
            <p:ph type="sldNum" sz="quarter" idx="10"/>
          </p:nvPr>
        </p:nvSpPr>
        <p:spPr/>
        <p:txBody>
          <a:bodyPr/>
          <a:lstStyle/>
          <a:p>
            <a:fld id="{6EA5FD0C-7815-4C61-9F16-9E61E07823AE}" type="slidenum">
              <a:rPr lang="de-DE" smtClean="0"/>
              <a:t>26</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Cyclists can use RADar! to submit reports online: t</a:t>
            </a:r>
            <a:r>
              <a:rPr lang="en-US" dirty="0"/>
              <a:t>hey simply drop a pin on the digital street map and the municipality is automatically notified. The reports can then follow up, commented on and the processing status updated.</a:t>
            </a:r>
            <a:br>
              <a:rPr lang="en-US" dirty="0"/>
            </a:br>
            <a:r>
              <a:rPr lang="en-US" dirty="0"/>
              <a:t>RADar! can be used for free during the three-week local CITY CYCLING campaign. Participants can submit reports, which the municipality can access for one year to review and follow up.</a:t>
            </a:r>
          </a:p>
        </p:txBody>
      </p:sp>
      <p:sp>
        <p:nvSpPr>
          <p:cNvPr id="4" name="Foliennummernplatzhalter 3"/>
          <p:cNvSpPr>
            <a:spLocks noGrp="1"/>
          </p:cNvSpPr>
          <p:nvPr>
            <p:ph type="sldNum" sz="quarter" idx="10"/>
          </p:nvPr>
        </p:nvSpPr>
        <p:spPr/>
        <p:txBody>
          <a:bodyPr/>
          <a:lstStyle/>
          <a:p>
            <a:fld id="{6EA5FD0C-7815-4C61-9F16-9E61E07823AE}" type="slidenum">
              <a:rPr lang="de-DE" smtClean="0"/>
              <a:t>27</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Licence fees for municipalities when </a:t>
            </a:r>
            <a:r>
              <a:rPr lang="en-GB" b="1" cap="small" baseline="0" dirty="0">
                <a:latin typeface="Arial" panose="020B0604020202020204" pitchFamily="34" charset="0"/>
                <a:cs typeface="Arial" panose="020B0604020202020204" pitchFamily="34" charset="0"/>
              </a:rPr>
              <a:t>RADar</a:t>
            </a:r>
            <a:r>
              <a:rPr lang="en-GB" b="1" dirty="0">
                <a:latin typeface="Arial" panose="020B0604020202020204" pitchFamily="34" charset="0"/>
                <a:cs typeface="Arial" panose="020B0604020202020204" pitchFamily="34" charset="0"/>
              </a:rPr>
              <a:t>! is booked for one year</a:t>
            </a:r>
            <a:r>
              <a:rPr lang="en-GB" dirty="0">
                <a:latin typeface="Arial" panose="020B0604020202020204" pitchFamily="34" charset="0"/>
                <a:cs typeface="Arial" panose="020B0604020202020204" pitchFamily="34" charset="0"/>
              </a:rPr>
              <a:t> and the </a:t>
            </a:r>
            <a:r>
              <a:rPr lang="en-GB" i="1" dirty="0">
                <a:latin typeface="Arial" panose="020B0604020202020204" pitchFamily="34" charset="0"/>
                <a:cs typeface="Arial" panose="020B0604020202020204" pitchFamily="34" charset="0"/>
              </a:rPr>
              <a:t>reporting period</a:t>
            </a:r>
            <a:r>
              <a:rPr lang="en-GB" dirty="0">
                <a:latin typeface="Arial" panose="020B0604020202020204" pitchFamily="34" charset="0"/>
                <a:cs typeface="Arial" panose="020B0604020202020204" pitchFamily="34" charset="0"/>
              </a:rPr>
              <a:t> (meaning the period during which cyclists can submit reports) extends beyond the 21-day local campaign or is offered entirely independently of CITY CYCLING.</a:t>
            </a:r>
            <a:r>
              <a:rPr lang="en-GB" baseline="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The </a:t>
            </a:r>
            <a:r>
              <a:rPr lang="en-GB" i="1" dirty="0">
                <a:latin typeface="Arial" panose="020B0604020202020204" pitchFamily="34" charset="0"/>
                <a:cs typeface="Arial" panose="020B0604020202020204" pitchFamily="34" charset="0"/>
              </a:rPr>
              <a:t>processing period</a:t>
            </a:r>
            <a:r>
              <a:rPr lang="en-GB" baseline="0" dirty="0">
                <a:latin typeface="Arial" panose="020B0604020202020204" pitchFamily="34" charset="0"/>
                <a:cs typeface="Arial" panose="020B0604020202020204" pitchFamily="34" charset="0"/>
              </a:rPr>
              <a:t> (= period during which the municipality can process reports) is fixed at one year</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The maximum length of the reporting period is also one year. Municipalities are free to choose when they wish to start using RADar!.</a:t>
            </a:r>
          </a:p>
        </p:txBody>
      </p:sp>
      <p:sp>
        <p:nvSpPr>
          <p:cNvPr id="4" name="Foliennummernplatzhalter 3"/>
          <p:cNvSpPr>
            <a:spLocks noGrp="1"/>
          </p:cNvSpPr>
          <p:nvPr>
            <p:ph type="sldNum" sz="quarter" idx="10"/>
          </p:nvPr>
        </p:nvSpPr>
        <p:spPr/>
        <p:txBody>
          <a:bodyPr/>
          <a:lstStyle/>
          <a:p>
            <a:fld id="{6EA5FD0C-7815-4C61-9F16-9E61E07823AE}" type="slidenum">
              <a:rPr lang="de-DE" smtClean="0"/>
              <a:t>28</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Licence fees for municipalities when </a:t>
            </a:r>
            <a:r>
              <a:rPr lang="en-GB" b="1" cap="small" baseline="0" dirty="0">
                <a:latin typeface="Arial" panose="020B0604020202020204" pitchFamily="34" charset="0"/>
                <a:cs typeface="Arial" panose="020B0604020202020204" pitchFamily="34" charset="0"/>
              </a:rPr>
              <a:t>RADar</a:t>
            </a:r>
            <a:r>
              <a:rPr lang="en-GB" b="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is booked for </a:t>
            </a:r>
            <a:r>
              <a:rPr lang="en-GB" b="1" dirty="0">
                <a:latin typeface="Arial" panose="020B0604020202020204" pitchFamily="34" charset="0"/>
                <a:cs typeface="Arial" panose="020B0604020202020204" pitchFamily="34" charset="0"/>
              </a:rPr>
              <a:t>three years</a:t>
            </a:r>
            <a:r>
              <a:rPr lang="en-GB" dirty="0">
                <a:latin typeface="Arial" panose="020B0604020202020204" pitchFamily="34" charset="0"/>
                <a:cs typeface="Arial" panose="020B0604020202020204" pitchFamily="34" charset="0"/>
              </a:rPr>
              <a:t> and the </a:t>
            </a:r>
            <a:r>
              <a:rPr lang="en-GB" i="1" dirty="0">
                <a:latin typeface="Arial" panose="020B0604020202020204" pitchFamily="34" charset="0"/>
                <a:cs typeface="Arial" panose="020B0604020202020204" pitchFamily="34" charset="0"/>
              </a:rPr>
              <a:t>reporting period</a:t>
            </a:r>
            <a:r>
              <a:rPr lang="en-GB" dirty="0">
                <a:latin typeface="Arial" panose="020B0604020202020204" pitchFamily="34" charset="0"/>
                <a:cs typeface="Arial" panose="020B0604020202020204" pitchFamily="34" charset="0"/>
              </a:rPr>
              <a:t> (= period during which cyclists can submit reports) </a:t>
            </a:r>
            <a:r>
              <a:rPr lang="en-GB" baseline="0" dirty="0">
                <a:latin typeface="Arial" panose="020B0604020202020204" pitchFamily="34" charset="0"/>
                <a:cs typeface="Arial" panose="020B0604020202020204" pitchFamily="34" charset="0"/>
              </a:rPr>
              <a:t> extends beyond the 21-day local campaign or is offered entirely independently of CITY CYCLING. </a:t>
            </a:r>
            <a:r>
              <a:rPr lang="en-GB" dirty="0">
                <a:latin typeface="Arial" panose="020B0604020202020204" pitchFamily="34" charset="0"/>
                <a:cs typeface="Arial" panose="020B0604020202020204" pitchFamily="34" charset="0"/>
              </a:rPr>
              <a:t>The </a:t>
            </a:r>
            <a:r>
              <a:rPr lang="en-GB" i="1" dirty="0">
                <a:latin typeface="Arial" panose="020B0604020202020204" pitchFamily="34" charset="0"/>
                <a:cs typeface="Arial" panose="020B0604020202020204" pitchFamily="34" charset="0"/>
              </a:rPr>
              <a:t>processing period</a:t>
            </a:r>
            <a:r>
              <a:rPr lang="en-GB" baseline="0" dirty="0">
                <a:latin typeface="Arial" panose="020B0604020202020204" pitchFamily="34" charset="0"/>
                <a:cs typeface="Arial" panose="020B0604020202020204" pitchFamily="34" charset="0"/>
              </a:rPr>
              <a:t> (= period during which the municipality can process reports) is fixed at three years</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The maximum length of the reporting period is also three years. Municipalities are free to choose when they wish to start using RADar!.</a:t>
            </a:r>
          </a:p>
        </p:txBody>
      </p:sp>
      <p:sp>
        <p:nvSpPr>
          <p:cNvPr id="4" name="Foliennummernplatzhalter 3"/>
          <p:cNvSpPr>
            <a:spLocks noGrp="1"/>
          </p:cNvSpPr>
          <p:nvPr>
            <p:ph type="sldNum" sz="quarter" idx="10"/>
          </p:nvPr>
        </p:nvSpPr>
        <p:spPr/>
        <p:txBody>
          <a:bodyPr/>
          <a:lstStyle/>
          <a:p>
            <a:fld id="{6EA5FD0C-7815-4C61-9F16-9E61E07823AE}" type="slidenum">
              <a:rPr lang="de-DE" smtClean="0"/>
              <a:t>29</a:t>
            </a:fld>
            <a:endParaRPr lang="de-DE"/>
          </a:p>
        </p:txBody>
      </p:sp>
    </p:spTree>
    <p:extLst>
      <p:ext uri="{BB962C8B-B14F-4D97-AF65-F5344CB8AC3E}">
        <p14:creationId xmlns:p14="http://schemas.microsoft.com/office/powerpoint/2010/main" val="4193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CITY CYCLING </a:t>
            </a:r>
            <a:r>
              <a:rPr lang="en-GB" baseline="0" dirty="0">
                <a:latin typeface="Arial" panose="020B0604020202020204" pitchFamily="34" charset="0"/>
                <a:cs typeface="Arial" panose="020B0604020202020204" pitchFamily="34" charset="0"/>
              </a:rPr>
              <a:t>essentially comprises three components</a:t>
            </a:r>
            <a:r>
              <a:rPr lang="en-GB" dirty="0">
                <a:latin typeface="Arial" panose="020B0604020202020204" pitchFamily="34" charset="0"/>
                <a:cs typeface="Arial" panose="020B0604020202020204" pitchFamily="34" charset="0"/>
              </a:rPr>
              <a:t>:</a:t>
            </a:r>
          </a:p>
          <a:p>
            <a:r>
              <a:rPr lang="en-GB" b="1" baseline="0" dirty="0">
                <a:latin typeface="Arial" panose="020B0604020202020204" pitchFamily="34" charset="0"/>
                <a:cs typeface="Arial" panose="020B0604020202020204" pitchFamily="34" charset="0"/>
              </a:rPr>
              <a:t>CLICK 1: </a:t>
            </a:r>
            <a:r>
              <a:rPr lang="en-GB" baseline="0" dirty="0">
                <a:latin typeface="Arial" panose="020B0604020202020204" pitchFamily="34" charset="0"/>
                <a:cs typeface="Arial" panose="020B0604020202020204" pitchFamily="34" charset="0"/>
              </a:rPr>
              <a:t>The core CITY CYCLING campaign.</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Arial" panose="020B0604020202020204" pitchFamily="34" charset="0"/>
                <a:cs typeface="Arial" panose="020B0604020202020204" pitchFamily="34" charset="0"/>
              </a:rPr>
              <a:t>CLICK 2: </a:t>
            </a:r>
            <a:r>
              <a:rPr lang="en-GB" baseline="0" dirty="0">
                <a:latin typeface="Arial" panose="020B0604020202020204" pitchFamily="34" charset="0"/>
                <a:cs typeface="Arial" panose="020B0604020202020204" pitchFamily="34" charset="0"/>
              </a:rPr>
              <a:t>The </a:t>
            </a:r>
            <a:r>
              <a:rPr lang="en-GB" baseline="0" dirty="0" err="1">
                <a:latin typeface="Arial" panose="020B0604020202020204" pitchFamily="34" charset="0"/>
                <a:cs typeface="Arial" panose="020B0604020202020204" pitchFamily="34" charset="0"/>
              </a:rPr>
              <a:t>Schulradeln</a:t>
            </a:r>
            <a:r>
              <a:rPr lang="en-GB" baseline="0" dirty="0">
                <a:latin typeface="Arial" panose="020B0604020202020204" pitchFamily="34" charset="0"/>
                <a:cs typeface="Arial" panose="020B0604020202020204" pitchFamily="34" charset="0"/>
              </a:rPr>
              <a:t> campaign as a (special) competition for schools linked to or integrated into the local CITY CYCLING campaign.</a:t>
            </a:r>
          </a:p>
          <a:p>
            <a:r>
              <a:rPr lang="en-GB" b="1" baseline="0" dirty="0">
                <a:latin typeface="Arial" panose="020B0604020202020204" pitchFamily="34" charset="0"/>
                <a:cs typeface="Arial" panose="020B0604020202020204" pitchFamily="34" charset="0"/>
              </a:rPr>
              <a:t>CLICK 3: </a:t>
            </a:r>
            <a:r>
              <a:rPr lang="en-GB" cap="small" baseline="0" dirty="0">
                <a:latin typeface="Arial" panose="020B0604020202020204" pitchFamily="34" charset="0"/>
                <a:cs typeface="Arial" panose="020B0604020202020204" pitchFamily="34" charset="0"/>
              </a:rPr>
              <a:t>RADar!</a:t>
            </a:r>
            <a:r>
              <a:rPr lang="en-GB" baseline="0" dirty="0">
                <a:latin typeface="Arial" panose="020B0604020202020204" pitchFamily="34" charset="0"/>
                <a:cs typeface="Arial" panose="020B0604020202020204" pitchFamily="34" charset="0"/>
              </a:rPr>
              <a:t> reporting platform as a citizen participation tool for planning cycling infrastructure. </a:t>
            </a:r>
            <a:r>
              <a:rPr lang="de-DE" baseline="0" dirty="0">
                <a:latin typeface="Arial" panose="020B0604020202020204" pitchFamily="34" charset="0"/>
                <a:cs typeface="Arial" panose="020B0604020202020204" pitchFamily="34" charset="0"/>
              </a:rPr>
              <a:t>*</a:t>
            </a:r>
            <a:endParaRPr lang="en-GB"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Arial" panose="020B0604020202020204" pitchFamily="34" charset="0"/>
                <a:cs typeface="Arial" panose="020B0604020202020204" pitchFamily="34" charset="0"/>
              </a:rPr>
              <a:t>CLICK 4: </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BIKE MONITOR: A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portal</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cycling</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traffic</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data</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in Germany,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revamped</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2025: This digital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service</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German CITY CYCLING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municipalities</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will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allow</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them</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better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plan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bicycle</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infrastructure</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using</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meaningful</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cycling</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traffic</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data</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see</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presentation</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Slide 32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onwards</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de-DE" sz="1800" baseline="0" dirty="0">
                <a:latin typeface="Arial" panose="020B0604020202020204" pitchFamily="34" charset="0"/>
                <a:cs typeface="Arial" panose="020B0604020202020204" pitchFamily="34" charset="0"/>
              </a:rPr>
              <a:t> *</a:t>
            </a:r>
            <a:endParaRPr lang="en-GB" sz="18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baseline="0" dirty="0">
                <a:latin typeface="Arial" panose="020B0604020202020204" pitchFamily="34" charset="0"/>
                <a:cs typeface="Arial" panose="020B0604020202020204" pitchFamily="34" charset="0"/>
              </a:rPr>
              <a:t>*</a:t>
            </a:r>
            <a:r>
              <a:rPr lang="en-GB" sz="2800" i="0" baseline="0" dirty="0">
                <a:latin typeface="Arial" panose="020B0604020202020204" pitchFamily="34" charset="0"/>
                <a:cs typeface="Arial" panose="020B0604020202020204" pitchFamily="34" charset="0"/>
              </a:rPr>
              <a:t> </a:t>
            </a:r>
            <a:r>
              <a:rPr lang="de-DE" sz="4000" i="1" dirty="0"/>
              <a:t>These</a:t>
            </a:r>
            <a:r>
              <a:rPr lang="en-US" sz="2800" i="1" dirty="0"/>
              <a:t> services are currently only available to municipalities in Germany.</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a:t>
            </a:fld>
            <a:endParaRPr lang="de-DE"/>
          </a:p>
        </p:txBody>
      </p:sp>
    </p:spTree>
    <p:extLst>
      <p:ext uri="{BB962C8B-B14F-4D97-AF65-F5344CB8AC3E}">
        <p14:creationId xmlns:p14="http://schemas.microsoft.com/office/powerpoint/2010/main" val="3072374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cap="small" baseline="0" dirty="0">
                <a:latin typeface="Arial" panose="020B0604020202020204" pitchFamily="34" charset="0"/>
                <a:cs typeface="Arial" panose="020B0604020202020204" pitchFamily="34" charset="0"/>
              </a:rPr>
              <a:t>RADar!</a:t>
            </a:r>
            <a:r>
              <a:rPr lang="en-GB" dirty="0">
                <a:latin typeface="Arial" panose="020B0604020202020204" pitchFamily="34" charset="0"/>
                <a:cs typeface="Arial" panose="020B0604020202020204" pitchFamily="34" charset="0"/>
              </a:rPr>
              <a:t> offers all of the necessary settings,</a:t>
            </a:r>
            <a:r>
              <a:rPr lang="en-GB" baseline="0" dirty="0">
                <a:latin typeface="Arial" panose="020B0604020202020204" pitchFamily="34" charset="0"/>
                <a:cs typeface="Arial" panose="020B0604020202020204" pitchFamily="34" charset="0"/>
              </a:rPr>
              <a:t> comment functions, etc. t</a:t>
            </a:r>
            <a:r>
              <a:rPr lang="en-GB" dirty="0">
                <a:latin typeface="Arial" panose="020B0604020202020204" pitchFamily="34" charset="0"/>
                <a:cs typeface="Arial" panose="020B0604020202020204" pitchFamily="34" charset="0"/>
              </a:rPr>
              <a:t>o ensure that communication between the local administration and cyclists is as smooth as possible.</a:t>
            </a:r>
            <a:endParaRPr lang="en-GB"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30</a:t>
            </a:fld>
            <a:endParaRPr lang="de-DE"/>
          </a:p>
        </p:txBody>
      </p:sp>
    </p:spTree>
    <p:extLst>
      <p:ext uri="{BB962C8B-B14F-4D97-AF65-F5344CB8AC3E}">
        <p14:creationId xmlns:p14="http://schemas.microsoft.com/office/powerpoint/2010/main" val="299398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dirty="0">
                <a:latin typeface="Arial" panose="020B0604020202020204" pitchFamily="34" charset="0"/>
                <a:cs typeface="Arial" panose="020B0604020202020204" pitchFamily="34" charset="0"/>
              </a:rPr>
              <a:t>For more information, see radar-online.net.</a:t>
            </a:r>
          </a:p>
        </p:txBody>
      </p:sp>
      <p:sp>
        <p:nvSpPr>
          <p:cNvPr id="4" name="Foliennummernplatzhalter 3"/>
          <p:cNvSpPr>
            <a:spLocks noGrp="1"/>
          </p:cNvSpPr>
          <p:nvPr>
            <p:ph type="sldNum" sz="quarter" idx="10"/>
          </p:nvPr>
        </p:nvSpPr>
        <p:spPr/>
        <p:txBody>
          <a:bodyPr/>
          <a:lstStyle/>
          <a:p>
            <a:fld id="{6EA5FD0C-7815-4C61-9F16-9E61E07823AE}" type="slidenum">
              <a:rPr lang="de-DE" smtClean="0"/>
              <a:t>31</a:t>
            </a:fld>
            <a:endParaRPr lang="de-DE"/>
          </a:p>
        </p:txBody>
      </p:sp>
    </p:spTree>
    <p:extLst>
      <p:ext uri="{BB962C8B-B14F-4D97-AF65-F5344CB8AC3E}">
        <p14:creationId xmlns:p14="http://schemas.microsoft.com/office/powerpoint/2010/main" val="422658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US" dirty="0"/>
              <a:t>The third campaign component is </a:t>
            </a:r>
            <a:r>
              <a:rPr lang="en-US" b="1" dirty="0"/>
              <a:t>BIKE MONITOR</a:t>
            </a:r>
            <a:r>
              <a:rPr lang="en-US" dirty="0"/>
              <a:t>, our cycling data portal for German CITY-CYCLING municipalities, which is being completely revamped and expanded for 2025.</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32</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Transport planners must </a:t>
            </a:r>
            <a:r>
              <a:rPr lang="en-GB" baseline="0">
                <a:latin typeface="Arial" panose="020B0604020202020204" pitchFamily="34" charset="0"/>
                <a:cs typeface="Arial" panose="020B0604020202020204" pitchFamily="34" charset="0"/>
              </a:rPr>
              <a:t>meet</a:t>
            </a:r>
            <a:r>
              <a:rPr lang="en-GB">
                <a:latin typeface="Arial" panose="020B0604020202020204" pitchFamily="34" charset="0"/>
                <a:cs typeface="Arial" panose="020B0604020202020204" pitchFamily="34" charset="0"/>
              </a:rPr>
              <a:t> countless</a:t>
            </a:r>
            <a:r>
              <a:rPr lang="en-GB" baseline="0">
                <a:latin typeface="Arial" panose="020B0604020202020204" pitchFamily="34" charset="0"/>
                <a:cs typeface="Arial" panose="020B0604020202020204" pitchFamily="34" charset="0"/>
              </a:rPr>
              <a:t> requirements</a:t>
            </a:r>
            <a:r>
              <a:rPr lang="en-GB">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When only limited resources are available, they need data to be able to prioritise projects. Successes can then be reviewed and target achievement measured – data is also needed for this.</a:t>
            </a:r>
          </a:p>
        </p:txBody>
      </p:sp>
      <p:sp>
        <p:nvSpPr>
          <p:cNvPr id="4" name="Foliennummernplatzhalter 3"/>
          <p:cNvSpPr>
            <a:spLocks noGrp="1"/>
          </p:cNvSpPr>
          <p:nvPr>
            <p:ph type="sldNum" sz="quarter" idx="10"/>
          </p:nvPr>
        </p:nvSpPr>
        <p:spPr/>
        <p:txBody>
          <a:bodyPr/>
          <a:lstStyle/>
          <a:p>
            <a:fld id="{6EA5FD0C-7815-4C61-9F16-9E61E07823AE}" type="slidenum">
              <a:rPr lang="de-DE" smtClean="0"/>
              <a:t>33</a:t>
            </a:fld>
            <a:endParaRPr lang="de-DE"/>
          </a:p>
        </p:txBody>
      </p:sp>
    </p:spTree>
    <p:extLst>
      <p:ext uri="{BB962C8B-B14F-4D97-AF65-F5344CB8AC3E}">
        <p14:creationId xmlns:p14="http://schemas.microsoft.com/office/powerpoint/2010/main" val="385274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There is the added issue that  little</a:t>
            </a:r>
            <a:r>
              <a:rPr lang="en-GB" baseline="0">
                <a:latin typeface="Arial" panose="020B0604020202020204" pitchFamily="34" charset="0"/>
                <a:cs typeface="Arial" panose="020B0604020202020204" pitchFamily="34" charset="0"/>
              </a:rPr>
              <a:t> to </a:t>
            </a:r>
            <a:r>
              <a:rPr lang="en-GB">
                <a:latin typeface="Arial" panose="020B0604020202020204" pitchFamily="34" charset="0"/>
                <a:cs typeface="Arial" panose="020B0604020202020204" pitchFamily="34" charset="0"/>
              </a:rPr>
              <a:t>no data is usually available for cycling planning. Far more data is available for </a:t>
            </a:r>
            <a:r>
              <a:rPr lang="en-GB" baseline="0">
                <a:latin typeface="Arial" panose="020B0604020202020204" pitchFamily="34" charset="0"/>
                <a:cs typeface="Arial" panose="020B0604020202020204" pitchFamily="34" charset="0"/>
              </a:rPr>
              <a:t>motorised individual transport</a:t>
            </a:r>
            <a:r>
              <a:rPr lang="en-GB">
                <a:latin typeface="Arial" panose="020B0604020202020204" pitchFamily="34" charset="0"/>
                <a:cs typeface="Arial" panose="020B0604020202020204" pitchFamily="34" charset="0"/>
              </a:rPr>
              <a:t>.</a:t>
            </a:r>
            <a:r>
              <a:rPr lang="en-GB">
                <a:solidFill>
                  <a:srgbClr val="FF0000"/>
                </a:solidFill>
                <a:latin typeface="Arial" panose="020B0604020202020204" pitchFamily="34" charset="0"/>
                <a:cs typeface="Arial" panose="020B0604020202020204" pitchFamily="34" charset="0"/>
              </a:rPr>
              <a:t> Even the survey on mobility in Germany (mobilitaet-in-deutschland.de) does not provide</a:t>
            </a:r>
            <a:r>
              <a:rPr lang="en-GB" baseline="0">
                <a:solidFill>
                  <a:srgbClr val="FF0000"/>
                </a:solidFill>
                <a:latin typeface="Arial" panose="020B0604020202020204" pitchFamily="34" charset="0"/>
                <a:cs typeface="Arial" panose="020B0604020202020204" pitchFamily="34" charset="0"/>
              </a:rPr>
              <a:t> the data needed for cycling planning</a:t>
            </a:r>
            <a:r>
              <a:rPr lang="en-GB">
                <a:solidFill>
                  <a:srgbClr val="FF0000"/>
                </a:solidFill>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If data </a:t>
            </a:r>
            <a:r>
              <a:rPr lang="en-GB" baseline="0">
                <a:latin typeface="Arial" panose="020B0604020202020204" pitchFamily="34" charset="0"/>
                <a:cs typeface="Arial" panose="020B0604020202020204" pitchFamily="34" charset="0"/>
              </a:rPr>
              <a:t>is available in a municipality</a:t>
            </a:r>
            <a:r>
              <a:rPr lang="en-GB">
                <a:latin typeface="Arial" panose="020B0604020202020204" pitchFamily="34" charset="0"/>
                <a:cs typeface="Arial" panose="020B0604020202020204" pitchFamily="34" charset="0"/>
              </a:rPr>
              <a:t>, then mostly not for all areas, but rather only for specific points where measurements are taken.</a:t>
            </a:r>
            <a:r>
              <a:rPr lang="en-GB" baseline="0">
                <a:latin typeface="Arial" panose="020B0604020202020204" pitchFamily="34" charset="0"/>
                <a:cs typeface="Arial" panose="020B0604020202020204" pitchFamily="34" charset="0"/>
              </a:rPr>
              <a:t> The map here shows the example of Dresden. The green dots are fixed measuring stations. Data collection is extremely patchy as a conquence as the ancillary network isn’t taken into account at all – so the cycling routes away from the main traffic routes or the routes provided by the city.</a:t>
            </a:r>
          </a:p>
          <a:p>
            <a:r>
              <a:rPr lang="en-GB" baseline="0">
                <a:latin typeface="Arial" panose="020B0604020202020204" pitchFamily="34" charset="0"/>
                <a:cs typeface="Arial" panose="020B0604020202020204" pitchFamily="34" charset="0"/>
              </a:rPr>
              <a:t>The (maintenance) costs for measuring stations are also high, as you need things like counting loops in the ground.</a:t>
            </a:r>
          </a:p>
        </p:txBody>
      </p:sp>
      <p:sp>
        <p:nvSpPr>
          <p:cNvPr id="4" name="Foliennummernplatzhalter 3"/>
          <p:cNvSpPr>
            <a:spLocks noGrp="1"/>
          </p:cNvSpPr>
          <p:nvPr>
            <p:ph type="sldNum" sz="quarter" idx="10"/>
          </p:nvPr>
        </p:nvSpPr>
        <p:spPr/>
        <p:txBody>
          <a:bodyPr/>
          <a:lstStyle/>
          <a:p>
            <a:fld id="{6EA5FD0C-7815-4C61-9F16-9E61E07823AE}" type="slidenum">
              <a:rPr lang="de-DE" smtClean="0"/>
              <a:t>34</a:t>
            </a:fld>
            <a:endParaRPr lang="de-DE"/>
          </a:p>
        </p:txBody>
      </p:sp>
    </p:spTree>
    <p:extLst>
      <p:ext uri="{BB962C8B-B14F-4D97-AF65-F5344CB8AC3E}">
        <p14:creationId xmlns:p14="http://schemas.microsoft.com/office/powerpoint/2010/main" val="302335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Smartphones are a good option for obtaining more comprehensive data</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The graph on the left shows the prevalence of smartphones in Germany between 2012 and 2021.</a:t>
            </a:r>
          </a:p>
          <a:p>
            <a:r>
              <a:rPr lang="en-GB" baseline="0" dirty="0">
                <a:latin typeface="Arial" panose="020B0604020202020204" pitchFamily="34" charset="0"/>
                <a:cs typeface="Arial" panose="020B0604020202020204" pitchFamily="34" charset="0"/>
              </a:rPr>
              <a:t>At the same time, the number of users needs to be as high as possible and the group of users as heterogeneous as possible (in terms of age, gender, social background). CITY CYCLING meets these requirements ideally with its more than 1 million cyclists in 2024.</a:t>
            </a:r>
          </a:p>
        </p:txBody>
      </p:sp>
      <p:sp>
        <p:nvSpPr>
          <p:cNvPr id="4" name="Foliennummernplatzhalter 3"/>
          <p:cNvSpPr>
            <a:spLocks noGrp="1"/>
          </p:cNvSpPr>
          <p:nvPr>
            <p:ph type="sldNum" sz="quarter" idx="10"/>
          </p:nvPr>
        </p:nvSpPr>
        <p:spPr/>
        <p:txBody>
          <a:bodyPr/>
          <a:lstStyle/>
          <a:p>
            <a:fld id="{6EA5FD0C-7815-4C61-9F16-9E61E07823AE}" type="slidenum">
              <a:rPr lang="de-DE" smtClean="0"/>
              <a:t>35</a:t>
            </a:fld>
            <a:endParaRPr lang="de-DE"/>
          </a:p>
        </p:txBody>
      </p:sp>
    </p:spTree>
    <p:extLst>
      <p:ext uri="{BB962C8B-B14F-4D97-AF65-F5344CB8AC3E}">
        <p14:creationId xmlns:p14="http://schemas.microsoft.com/office/powerpoint/2010/main" val="64872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latin typeface="Arial" panose="020B0604020202020204" pitchFamily="34" charset="0"/>
                <a:cs typeface="Arial" panose="020B0604020202020204" pitchFamily="34" charset="0"/>
              </a:rPr>
              <a:t>Most municipalities lack the traffic data they need for efficient and meaningful cycling planning:</a:t>
            </a:r>
          </a:p>
          <a:p>
            <a:pPr marL="180000" indent="-180000">
              <a:buFont typeface="Arial" panose="020B0604020202020204" pitchFamily="34" charset="0"/>
              <a:buChar char="•"/>
            </a:pPr>
            <a:r>
              <a:rPr lang="en-GB" dirty="0">
                <a:latin typeface="Arial" panose="020B0604020202020204" pitchFamily="34" charset="0"/>
                <a:cs typeface="Arial" panose="020B0604020202020204" pitchFamily="34" charset="0"/>
              </a:rPr>
              <a:t>Where and when do </a:t>
            </a:r>
            <a:r>
              <a:rPr lang="en-GB" baseline="0" dirty="0">
                <a:latin typeface="Arial" panose="020B0604020202020204" pitchFamily="34" charset="0"/>
                <a:cs typeface="Arial" panose="020B0604020202020204" pitchFamily="34" charset="0"/>
              </a:rPr>
              <a:t>people cycle?</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Who cycles and how many people cycle?</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Why do people cycle?</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Where do people start/stop cycling?</a:t>
            </a:r>
          </a:p>
        </p:txBody>
      </p:sp>
      <p:sp>
        <p:nvSpPr>
          <p:cNvPr id="4" name="Foliennummernplatzhalter 3"/>
          <p:cNvSpPr>
            <a:spLocks noGrp="1"/>
          </p:cNvSpPr>
          <p:nvPr>
            <p:ph type="sldNum" sz="quarter" idx="10"/>
          </p:nvPr>
        </p:nvSpPr>
        <p:spPr/>
        <p:txBody>
          <a:bodyPr/>
          <a:lstStyle/>
          <a:p>
            <a:fld id="{6EA5FD0C-7815-4C61-9F16-9E61E07823AE}" type="slidenum">
              <a:rPr lang="de-DE" smtClean="0"/>
              <a:t>36</a:t>
            </a:fld>
            <a:endParaRPr lang="de-DE"/>
          </a:p>
        </p:txBody>
      </p:sp>
    </p:spTree>
    <p:extLst>
      <p:ext uri="{BB962C8B-B14F-4D97-AF65-F5344CB8AC3E}">
        <p14:creationId xmlns:p14="http://schemas.microsoft.com/office/powerpoint/2010/main" val="3990523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aseline="0" noProof="0" dirty="0">
                <a:solidFill>
                  <a:schemeClr val="tx1"/>
                </a:solidFill>
                <a:latin typeface="Arial" panose="020B0604020202020204" pitchFamily="34" charset="0"/>
                <a:cs typeface="Arial" panose="020B0604020202020204" pitchFamily="34" charset="0"/>
              </a:rPr>
              <a:t>The CITY CYCLING team at Climate Alliance Services plans to provide answers to just these questions and much more from autumn 2025 with its brand-new BIKE MONITOR portal offering high-quality digital cycling data to municipalities in Germany.</a:t>
            </a:r>
            <a:endParaRPr lang="en-GB" noProof="0"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37</a:t>
            </a:fld>
            <a:endParaRPr lang="de-DE"/>
          </a:p>
        </p:txBody>
      </p:sp>
    </p:spTree>
    <p:extLst>
      <p:ext uri="{BB962C8B-B14F-4D97-AF65-F5344CB8AC3E}">
        <p14:creationId xmlns:p14="http://schemas.microsoft.com/office/powerpoint/2010/main" val="851265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0">
              <a:buFont typeface="Wingdings"/>
              <a:buNone/>
            </a:pPr>
            <a:endParaRPr lang="de-DE"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38</a:t>
            </a:fld>
            <a:endParaRPr lang="de-DE"/>
          </a:p>
        </p:txBody>
      </p:sp>
    </p:spTree>
    <p:extLst>
      <p:ext uri="{BB962C8B-B14F-4D97-AF65-F5344CB8AC3E}">
        <p14:creationId xmlns:p14="http://schemas.microsoft.com/office/powerpoint/2010/main" val="1946676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0">
              <a:buFont typeface="Wingdings"/>
              <a:buNone/>
            </a:pPr>
            <a:endParaRPr lang="de-DE"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39</a:t>
            </a:fld>
            <a:endParaRPr lang="de-DE"/>
          </a:p>
        </p:txBody>
      </p:sp>
    </p:spTree>
    <p:extLst>
      <p:ext uri="{BB962C8B-B14F-4D97-AF65-F5344CB8AC3E}">
        <p14:creationId xmlns:p14="http://schemas.microsoft.com/office/powerpoint/2010/main" val="408015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All three components have in common that they aim to help municipalities to successfully shape the mobility transition.</a:t>
            </a:r>
          </a:p>
        </p:txBody>
      </p:sp>
      <p:sp>
        <p:nvSpPr>
          <p:cNvPr id="4" name="Foliennummernplatzhalter 3"/>
          <p:cNvSpPr>
            <a:spLocks noGrp="1"/>
          </p:cNvSpPr>
          <p:nvPr>
            <p:ph type="sldNum" sz="quarter" idx="10"/>
          </p:nvPr>
        </p:nvSpPr>
        <p:spPr/>
        <p:txBody>
          <a:bodyPr/>
          <a:lstStyle/>
          <a:p>
            <a:fld id="{6EA5FD0C-7815-4C61-9F16-9E61E07823AE}" type="slidenum">
              <a:rPr lang="de-DE" smtClean="0"/>
              <a:t>4</a:t>
            </a:fld>
            <a:endParaRPr lang="de-DE"/>
          </a:p>
        </p:txBody>
      </p:sp>
    </p:spTree>
    <p:extLst>
      <p:ext uri="{BB962C8B-B14F-4D97-AF65-F5344CB8AC3E}">
        <p14:creationId xmlns:p14="http://schemas.microsoft.com/office/powerpoint/2010/main" val="2209951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is crucial that people use the CITY CYCLING app regularly –only in this way can reliable data be obtained.</a:t>
            </a:r>
            <a:br>
              <a:rPr lang="en-US" b="0" dirty="0"/>
            </a:br>
            <a:r>
              <a:rPr lang="en-US" dirty="0"/>
              <a:t>Data collection and processing are carried out in compliance with the EU standards for data protection. The data collected is </a:t>
            </a:r>
            <a:r>
              <a:rPr lang="en-US" dirty="0" err="1"/>
              <a:t>anonymised</a:t>
            </a:r>
            <a:r>
              <a:rPr lang="en-US" dirty="0"/>
              <a:t> prior to scientific analysis and used in evaluations and results exclusively as non-personal, factual data.</a:t>
            </a:r>
            <a:endParaRPr lang="de-DE"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40</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dirty="0">
                <a:solidFill>
                  <a:schemeClr val="tx1"/>
                </a:solidFill>
                <a:latin typeface="Arial" panose="020B0604020202020204" pitchFamily="34" charset="0"/>
                <a:cs typeface="Arial" panose="020B0604020202020204" pitchFamily="34" charset="0"/>
              </a:rPr>
              <a:t>The municipalities are called upon </a:t>
            </a:r>
            <a:r>
              <a:rPr lang="en-GB" baseline="0" dirty="0">
                <a:solidFill>
                  <a:schemeClr val="tx1"/>
                </a:solidFill>
                <a:latin typeface="Arial" panose="020B0604020202020204" pitchFamily="34" charset="0"/>
                <a:cs typeface="Arial" panose="020B0604020202020204" pitchFamily="34" charset="0"/>
              </a:rPr>
              <a:t>to promote use of the CITY CYCLING app among participants in order to obtain as much data as possible and thus sufficient meaningful data for the BIKE MONITOR</a:t>
            </a:r>
            <a:r>
              <a:rPr lang="en-GB" dirty="0">
                <a:solidFill>
                  <a:schemeClr val="tx1"/>
                </a:solidFill>
                <a:latin typeface="Arial" panose="020B0604020202020204" pitchFamily="34" charset="0"/>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Good usability and simple tracking</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app’s menu navigation is self-explanatory and easy to use.</a:t>
            </a:r>
            <a:br>
              <a:rPr lang="en-GB" sz="1200"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simply need to click on the start icon in the map tab when they begin cycling and the stop icon when they reach their destination – the kilometres cycled are then recorded and credited to the team and municipality. This eliminates the need to enter data in the kilometre log or log sheet manually and means cyclists always have an overview of the distances they’ve covered at their fingertips.</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Grow together as a team</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can see in the app how many kilometres their team has cycled and where it places in the local ranking.</a:t>
            </a:r>
            <a:br>
              <a:rPr lang="en-GB" sz="1200"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chat function included in the app allows cyclists to cheer their fellow cyclists on or to arrange tours.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dirty="0">
                <a:solidFill>
                  <a:schemeClr val="tx1"/>
                </a:solidFill>
                <a:effectLst/>
                <a:latin typeface="Arial" panose="020B0604020202020204" pitchFamily="34" charset="0"/>
                <a:ea typeface="+mn-ea"/>
                <a:cs typeface="Arial" panose="020B0604020202020204" pitchFamily="34" charset="0"/>
              </a:rPr>
              <a:t>Cycling data with added value</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information from all of the routes recorded using the CITY CYCLING app flows directly into the </a:t>
            </a:r>
            <a:r>
              <a:rPr lang="en-GB" sz="1200" u="none" dirty="0">
                <a:solidFill>
                  <a:schemeClr val="tx1"/>
                </a:solidFill>
                <a:effectLst/>
                <a:latin typeface="Arial" panose="020B0604020202020204" pitchFamily="34" charset="0"/>
                <a:ea typeface="+mn-ea"/>
                <a:cs typeface="Arial" panose="020B0604020202020204" pitchFamily="34" charset="0"/>
              </a:rPr>
              <a:t>scientific evaluation of cycling in the local area</a:t>
            </a:r>
            <a:r>
              <a:rPr lang="en-GB" sz="1200" dirty="0">
                <a:solidFill>
                  <a:schemeClr val="tx1"/>
                </a:solidFill>
                <a:effectLst/>
                <a:latin typeface="Arial" panose="020B0604020202020204" pitchFamily="34" charset="0"/>
                <a:ea typeface="+mn-ea"/>
                <a:cs typeface="Arial" panose="020B0604020202020204" pitchFamily="34" charset="0"/>
              </a:rPr>
              <a:t>. This helps to create a clear picture of the local cycling infrastructure and allows municipalities to see on the BIKE MONITOR (</a:t>
            </a: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bike-monitor.de</a:t>
            </a:r>
            <a:r>
              <a:rPr lang="en-GB" sz="1200" dirty="0">
                <a:solidFill>
                  <a:schemeClr val="tx1"/>
                </a:solidFill>
                <a:effectLst/>
                <a:latin typeface="Arial" panose="020B0604020202020204" pitchFamily="34" charset="0"/>
                <a:ea typeface="+mn-ea"/>
                <a:cs typeface="Arial" panose="020B0604020202020204" pitchFamily="34" charset="0"/>
              </a:rPr>
              <a:t>) exactly where specific improvements are needed. The more routes are recorded using the app, the more accurate the overall picture and the more a municipality can </a:t>
            </a:r>
            <a:r>
              <a:rPr lang="en-GB" sz="1200" u="none" dirty="0">
                <a:solidFill>
                  <a:schemeClr val="tx1"/>
                </a:solidFill>
                <a:effectLst/>
                <a:latin typeface="Arial" panose="020B0604020202020204" pitchFamily="34" charset="0"/>
                <a:ea typeface="+mn-ea"/>
                <a:cs typeface="Arial" panose="020B0604020202020204" pitchFamily="34" charset="0"/>
              </a:rPr>
              <a:t>improve its</a:t>
            </a:r>
            <a:r>
              <a:rPr lang="en-GB" sz="1200" dirty="0">
                <a:solidFill>
                  <a:schemeClr val="tx1"/>
                </a:solidFill>
                <a:effectLst/>
                <a:latin typeface="Arial" panose="020B0604020202020204" pitchFamily="34" charset="0"/>
                <a:ea typeface="+mn-ea"/>
                <a:cs typeface="Arial" panose="020B0604020202020204" pitchFamily="34" charset="0"/>
              </a:rPr>
              <a:t> </a:t>
            </a:r>
            <a:r>
              <a:rPr lang="en-GB" sz="1200" u="none" dirty="0">
                <a:solidFill>
                  <a:schemeClr val="tx1"/>
                </a:solidFill>
                <a:effectLst/>
                <a:latin typeface="Arial" panose="020B0604020202020204" pitchFamily="34" charset="0"/>
                <a:ea typeface="+mn-ea"/>
                <a:cs typeface="Arial" panose="020B0604020202020204" pitchFamily="34" charset="0"/>
              </a:rPr>
              <a:t>cycling infrastructure</a:t>
            </a:r>
            <a:r>
              <a:rPr lang="en-GB" sz="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Greatest possible data security</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data is used exclusively for municipal cycling planning. Data is collected and processed in compliance with the stringent European General Data Protection Regulation (EU GDPR). All data is anonymised before the scientific evaluation and is only included in the results as factual data without any personal data. More information on data protection is available on city-cycling.org/privacy-policy.</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Use </a:t>
            </a:r>
            <a:r>
              <a:rPr lang="en-GB" sz="1200" b="1" dirty="0" err="1">
                <a:solidFill>
                  <a:schemeClr val="tx1"/>
                </a:solidFill>
                <a:effectLst/>
                <a:latin typeface="Arial" panose="020B0604020202020204" pitchFamily="34" charset="0"/>
                <a:ea typeface="+mn-ea"/>
                <a:cs typeface="Arial" panose="020B0604020202020204" pitchFamily="34" charset="0"/>
              </a:rPr>
              <a:t>RADar</a:t>
            </a:r>
            <a:r>
              <a:rPr lang="en-GB" sz="1200" b="1" dirty="0">
                <a:solidFill>
                  <a:schemeClr val="tx1"/>
                </a:solidFill>
                <a:effectLst/>
                <a:latin typeface="Arial" panose="020B0604020202020204" pitchFamily="34" charset="0"/>
                <a:ea typeface="+mn-ea"/>
                <a:cs typeface="Arial" panose="020B0604020202020204" pitchFamily="34" charset="0"/>
              </a:rPr>
              <a:t>! to improve conditions locally</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In the </a:t>
            </a:r>
            <a:r>
              <a:rPr lang="en-GB" sz="1200" b="0" dirty="0">
                <a:solidFill>
                  <a:schemeClr val="tx1"/>
                </a:solidFill>
                <a:effectLst/>
                <a:latin typeface="Arial" panose="020B0604020202020204" pitchFamily="34" charset="0"/>
                <a:ea typeface="+mn-ea"/>
                <a:cs typeface="Arial" panose="020B0604020202020204" pitchFamily="34" charset="0"/>
              </a:rPr>
              <a:t>integrated </a:t>
            </a:r>
            <a:r>
              <a:rPr lang="en-GB" sz="1200" u="none" dirty="0" err="1">
                <a:solidFill>
                  <a:schemeClr val="tx1"/>
                </a:solidFill>
                <a:effectLst/>
                <a:latin typeface="Arial" panose="020B0604020202020204" pitchFamily="34" charset="0"/>
                <a:ea typeface="+mn-ea"/>
                <a:cs typeface="Arial" panose="020B0604020202020204" pitchFamily="34" charset="0"/>
              </a:rPr>
              <a:t>RADar</a:t>
            </a:r>
            <a:r>
              <a:rPr lang="en-GB" sz="1200" u="none" dirty="0">
                <a:solidFill>
                  <a:schemeClr val="tx1"/>
                </a:solidFill>
                <a:effectLst/>
                <a:latin typeface="Arial" panose="020B0604020202020204" pitchFamily="34" charset="0"/>
                <a:ea typeface="+mn-ea"/>
                <a:cs typeface="Arial" panose="020B0604020202020204" pitchFamily="34" charset="0"/>
              </a:rPr>
              <a:t>! </a:t>
            </a:r>
            <a:r>
              <a:rPr lang="en-GB" sz="1200" dirty="0">
                <a:solidFill>
                  <a:schemeClr val="tx1"/>
                </a:solidFill>
                <a:effectLst/>
                <a:latin typeface="Arial" panose="020B0604020202020204" pitchFamily="34" charset="0"/>
                <a:ea typeface="+mn-ea"/>
                <a:cs typeface="Arial" panose="020B0604020202020204" pitchFamily="34" charset="0"/>
              </a:rPr>
              <a:t>reporting platform, pins can automatically be dropped in exactly the right place on a digital street map using GPS. There’s also the option of taking a photo using a smartphone and attaching it to the report – </a:t>
            </a:r>
            <a:r>
              <a:rPr lang="en-GB" sz="1200" baseline="0" dirty="0">
                <a:solidFill>
                  <a:schemeClr val="tx1"/>
                </a:solidFill>
                <a:effectLst/>
                <a:latin typeface="Arial" panose="020B0604020202020204" pitchFamily="34" charset="0"/>
                <a:ea typeface="+mn-ea"/>
                <a:cs typeface="Arial" panose="020B0604020202020204" pitchFamily="34" charset="0"/>
              </a:rPr>
              <a:t>provided that the municipality has booked </a:t>
            </a:r>
            <a:r>
              <a:rPr lang="en-GB" sz="1200" baseline="0" dirty="0" err="1">
                <a:solidFill>
                  <a:schemeClr val="tx1"/>
                </a:solidFill>
                <a:effectLst/>
                <a:latin typeface="Arial" panose="020B0604020202020204" pitchFamily="34" charset="0"/>
                <a:ea typeface="+mn-ea"/>
                <a:cs typeface="Arial" panose="020B0604020202020204" pitchFamily="34" charset="0"/>
              </a:rPr>
              <a:t>RADar</a:t>
            </a:r>
            <a:r>
              <a:rPr lang="en-GB" sz="1200" baseline="0" dirty="0">
                <a:solidFill>
                  <a:schemeClr val="tx1"/>
                </a:solidFill>
                <a:effectLst/>
                <a:latin typeface="Arial" panose="020B0604020202020204" pitchFamily="34" charset="0"/>
                <a:ea typeface="+mn-ea"/>
                <a:cs typeface="Arial" panose="020B0604020202020204" pitchFamily="34" charset="0"/>
              </a:rPr>
              <a:t>! for the CITY CYCLING weeks or beyond, of course.</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From cycling talent to cycling champion</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can earn virtual awards in three categories with the new badge system (see</a:t>
            </a:r>
            <a:r>
              <a:rPr lang="en-GB" sz="1200" baseline="0" dirty="0">
                <a:solidFill>
                  <a:schemeClr val="tx1"/>
                </a:solidFill>
                <a:effectLst/>
                <a:latin typeface="Arial" panose="020B0604020202020204" pitchFamily="34" charset="0"/>
                <a:ea typeface="+mn-ea"/>
                <a:cs typeface="Arial" panose="020B0604020202020204" pitchFamily="34" charset="0"/>
              </a:rPr>
              <a:t> next slides)</a:t>
            </a:r>
            <a:r>
              <a:rPr lang="en-GB" sz="1200" dirty="0">
                <a:solidFill>
                  <a:schemeClr val="tx1"/>
                </a:solidFill>
                <a:effectLst/>
                <a:latin typeface="Arial" panose="020B0604020202020204" pitchFamily="34" charset="0"/>
                <a:ea typeface="+mn-ea"/>
                <a:cs typeface="Arial" panose="020B0604020202020204" pitchFamily="34" charset="0"/>
              </a:rPr>
              <a:t>. This should help encourage </a:t>
            </a:r>
            <a:r>
              <a:rPr lang="en-GB" sz="1200" baseline="0" dirty="0">
                <a:solidFill>
                  <a:schemeClr val="tx1"/>
                </a:solidFill>
                <a:effectLst/>
                <a:latin typeface="Arial" panose="020B0604020202020204" pitchFamily="34" charset="0"/>
                <a:ea typeface="+mn-ea"/>
                <a:cs typeface="Arial" panose="020B0604020202020204" pitchFamily="34" charset="0"/>
              </a:rPr>
              <a:t>use of the app in a fun way</a:t>
            </a:r>
            <a:r>
              <a:rPr lang="en-GB" sz="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Overview and FAQ on CITY CYCLING</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Information on what exactly CITY CYCLING is all about, what the rules of participation are and what cyclists need to know about </a:t>
            </a:r>
            <a:r>
              <a:rPr lang="en-GB" sz="1200" baseline="0" dirty="0">
                <a:solidFill>
                  <a:schemeClr val="tx1"/>
                </a:solidFill>
                <a:effectLst/>
                <a:latin typeface="Arial" panose="020B0604020202020204" pitchFamily="34" charset="0"/>
                <a:ea typeface="+mn-ea"/>
                <a:cs typeface="Arial" panose="020B0604020202020204" pitchFamily="34" charset="0"/>
              </a:rPr>
              <a:t>using the app is available under the “</a:t>
            </a:r>
            <a:r>
              <a:rPr lang="en-GB" sz="1200" u="none" dirty="0">
                <a:solidFill>
                  <a:schemeClr val="tx1"/>
                </a:solidFill>
                <a:effectLst/>
                <a:latin typeface="Arial" panose="020B0604020202020204" pitchFamily="34" charset="0"/>
                <a:ea typeface="+mn-ea"/>
                <a:cs typeface="Arial" panose="020B0604020202020204" pitchFamily="34" charset="0"/>
              </a:rPr>
              <a:t>Profile” tab</a:t>
            </a:r>
            <a:r>
              <a:rPr lang="en-GB" sz="1200" dirty="0">
                <a:solidFill>
                  <a:schemeClr val="tx1"/>
                </a:solidFill>
                <a:effectLst/>
                <a:latin typeface="Arial" panose="020B0604020202020204" pitchFamily="34" charset="0"/>
                <a:ea typeface="+mn-ea"/>
                <a:cs typeface="Arial" panose="020B0604020202020204" pitchFamily="34" charset="0"/>
              </a:rPr>
              <a:t>.</a:t>
            </a:r>
          </a:p>
          <a:p>
            <a:r>
              <a:rPr lang="en-GB" sz="1200" dirty="0">
                <a:solidFill>
                  <a:schemeClr val="tx1"/>
                </a:solidFill>
                <a:effectLst/>
                <a:latin typeface="Arial" panose="020B0604020202020204" pitchFamily="34" charset="0"/>
                <a:ea typeface="+mn-ea"/>
                <a:cs typeface="Arial" panose="020B0604020202020204" pitchFamily="34" charset="0"/>
              </a:rPr>
              <a:t> </a:t>
            </a:r>
          </a:p>
          <a:p>
            <a:r>
              <a:rPr lang="en-GB" sz="1200" b="1" dirty="0">
                <a:solidFill>
                  <a:schemeClr val="tx1"/>
                </a:solidFill>
                <a:effectLst/>
                <a:latin typeface="Arial" panose="020B0604020202020204" pitchFamily="34" charset="0"/>
                <a:ea typeface="+mn-ea"/>
                <a:cs typeface="Arial" panose="020B0604020202020204" pitchFamily="34" charset="0"/>
              </a:rPr>
              <a:t>More information:</a:t>
            </a:r>
          </a:p>
          <a:p>
            <a:r>
              <a:rPr lang="en-GB" sz="1200" dirty="0">
                <a:solidFill>
                  <a:schemeClr val="tx1"/>
                </a:solidFill>
                <a:effectLst/>
                <a:latin typeface="Arial" panose="020B0604020202020204" pitchFamily="34" charset="0"/>
                <a:ea typeface="+mn-ea"/>
                <a:cs typeface="Arial" panose="020B0604020202020204" pitchFamily="34" charset="0"/>
              </a:rPr>
              <a:t>city-cycling.org/app</a:t>
            </a:r>
            <a:br>
              <a:rPr lang="en-GB" sz="1200"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city-cycling.org/</a:t>
            </a: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bike-monitor</a:t>
            </a:r>
          </a:p>
        </p:txBody>
      </p:sp>
      <p:sp>
        <p:nvSpPr>
          <p:cNvPr id="4" name="Foliennummernplatzhalter 3"/>
          <p:cNvSpPr>
            <a:spLocks noGrp="1"/>
          </p:cNvSpPr>
          <p:nvPr>
            <p:ph type="sldNum" sz="quarter" idx="10"/>
          </p:nvPr>
        </p:nvSpPr>
        <p:spPr/>
        <p:txBody>
          <a:bodyPr/>
          <a:lstStyle/>
          <a:p>
            <a:fld id="{6EA5FD0C-7815-4C61-9F16-9E61E07823AE}" type="slidenum">
              <a:rPr lang="de-DE" smtClean="0"/>
              <a:t>41</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a:solidFill>
                  <a:schemeClr val="tx1"/>
                </a:solidFill>
                <a:latin typeface="Arial" panose="020B0604020202020204" pitchFamily="34" charset="0"/>
                <a:cs typeface="Arial" panose="020B0604020202020204" pitchFamily="34" charset="0"/>
              </a:rPr>
              <a:t>The CITY CYCLING app is continuously being developed further to encourage even more people to use it. An achievement system was recently added (see next slide).</a:t>
            </a:r>
          </a:p>
          <a:p>
            <a:pPr marL="0" indent="0">
              <a:buFont typeface="Arial" panose="020B0604020202020204" pitchFamily="34" charset="0"/>
              <a:buNone/>
            </a:pPr>
            <a:r>
              <a:rPr lang="en-GB">
                <a:solidFill>
                  <a:schemeClr val="tx1"/>
                </a:solidFill>
                <a:latin typeface="Arial" panose="020B0604020202020204" pitchFamily="34" charset="0"/>
                <a:cs typeface="Arial" panose="020B0604020202020204" pitchFamily="34" charset="0"/>
              </a:rPr>
              <a:t>One further enhancement: The kilometres tracked are no longer “lost” in other apps, but can be imported there using an export function.</a:t>
            </a:r>
          </a:p>
        </p:txBody>
      </p:sp>
      <p:sp>
        <p:nvSpPr>
          <p:cNvPr id="4" name="Foliennummernplatzhalter 3"/>
          <p:cNvSpPr>
            <a:spLocks noGrp="1"/>
          </p:cNvSpPr>
          <p:nvPr>
            <p:ph type="sldNum" sz="quarter" idx="10"/>
          </p:nvPr>
        </p:nvSpPr>
        <p:spPr/>
        <p:txBody>
          <a:bodyPr/>
          <a:lstStyle/>
          <a:p>
            <a:fld id="{6EA5FD0C-7815-4C61-9F16-9E61E07823AE}" type="slidenum">
              <a:rPr lang="de-DE" smtClean="0"/>
              <a:t>42</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chemeClr val="tx1"/>
                </a:solidFill>
                <a:latin typeface="Arial" panose="020B0604020202020204" pitchFamily="34" charset="0"/>
                <a:ea typeface="+mn-ea"/>
                <a:cs typeface="Arial" panose="020B0604020202020204" pitchFamily="34" charset="0"/>
              </a:rPr>
              <a:t>Cyclists can earn virtual awards in three categories thanks to the additional new</a:t>
            </a:r>
            <a:r>
              <a:rPr lang="en-GB" sz="1200" baseline="0" dirty="0">
                <a:solidFill>
                  <a:schemeClr val="tx1"/>
                </a:solidFill>
                <a:effectLst/>
                <a:latin typeface="Arial" panose="020B0604020202020204" pitchFamily="34" charset="0"/>
                <a:ea typeface="+mn-ea"/>
                <a:cs typeface="Arial" panose="020B0604020202020204" pitchFamily="34" charset="0"/>
              </a:rPr>
              <a:t> gamification feature</a:t>
            </a:r>
            <a:r>
              <a:rPr lang="en-GB" dirty="0">
                <a:solidFill>
                  <a:schemeClr val="tx1"/>
                </a:solidFill>
                <a:latin typeface="Arial" panose="020B0604020202020204" pitchFamily="34" charset="0"/>
                <a:ea typeface="+mn-ea"/>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kilometres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journeys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series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chemeClr val="tx1"/>
                </a:solidFill>
                <a:latin typeface="Arial" panose="020B0604020202020204" pitchFamily="34" charset="0"/>
                <a:cs typeface="Arial" panose="020B0604020202020204" pitchFamily="34" charset="0"/>
              </a:rPr>
              <a:t>Cyclists are awarded the “Cycling Talent” badge when they’ve covered 25 kilometres, for example, and the “Cycling Star” badge after 250 km. Similarly, they’re awarded the “Climate Hero” badge after completing 50 journeys. And</a:t>
            </a:r>
            <a:r>
              <a:rPr lang="en-GB" baseline="0" dirty="0">
                <a:solidFill>
                  <a:schemeClr val="tx1"/>
                </a:solidFill>
                <a:latin typeface="Arial" panose="020B0604020202020204" pitchFamily="34" charset="0"/>
                <a:cs typeface="Arial" panose="020B0604020202020204" pitchFamily="34" charset="0"/>
              </a:rPr>
              <a:t> whoever </a:t>
            </a:r>
            <a:r>
              <a:rPr lang="en-GB" dirty="0">
                <a:solidFill>
                  <a:schemeClr val="tx1"/>
                </a:solidFill>
                <a:latin typeface="Arial" panose="020B0604020202020204" pitchFamily="34" charset="0"/>
                <a:cs typeface="Arial" panose="020B0604020202020204" pitchFamily="34" charset="0"/>
              </a:rPr>
              <a:t>manages to cycle on all 21 days in a row receives the title of “Series Royalty”!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chemeClr val="tx1"/>
                </a:solidFill>
                <a:latin typeface="Arial" panose="020B0604020202020204" pitchFamily="34" charset="0"/>
                <a:cs typeface="Arial" panose="020B0604020202020204" pitchFamily="34" charset="0"/>
              </a:rPr>
              <a:t>These awards are intentionally only available to cyclists who use the CITY CYCLING app to track their kilometres </a:t>
            </a:r>
            <a:r>
              <a:rPr lang="en-GB" baseline="0" dirty="0">
                <a:solidFill>
                  <a:schemeClr val="tx1"/>
                </a:solidFill>
                <a:latin typeface="Arial" panose="020B0604020202020204" pitchFamily="34" charset="0"/>
                <a:cs typeface="Arial" panose="020B0604020202020204" pitchFamily="34" charset="0"/>
              </a:rPr>
              <a:t>so that they “donate” even more (increasingly heterogeneous) data to their municipality</a:t>
            </a:r>
            <a:r>
              <a:rPr lang="en-GB" dirty="0">
                <a:solidFill>
                  <a:schemeClr val="tx1"/>
                </a:solidFill>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solidFill>
                  <a:schemeClr val="tx1"/>
                </a:solidFill>
                <a:latin typeface="Arial" panose="020B0604020202020204" pitchFamily="34" charset="0"/>
                <a:cs typeface="Arial" panose="020B0604020202020204" pitchFamily="34" charset="0"/>
              </a:rPr>
              <a:t>The use cases developed from this data form the basis for the cycling data offered to municipalities to enable them to better plan their local cycling infrastructure from their computers.</a:t>
            </a:r>
          </a:p>
        </p:txBody>
      </p:sp>
      <p:sp>
        <p:nvSpPr>
          <p:cNvPr id="4" name="Foliennummernplatzhalter 3"/>
          <p:cNvSpPr>
            <a:spLocks noGrp="1"/>
          </p:cNvSpPr>
          <p:nvPr>
            <p:ph type="sldNum" sz="quarter" idx="10"/>
          </p:nvPr>
        </p:nvSpPr>
        <p:spPr/>
        <p:txBody>
          <a:bodyPr/>
          <a:lstStyle/>
          <a:p>
            <a:fld id="{6EA5FD0C-7815-4C61-9F16-9E61E07823AE}" type="slidenum">
              <a:rPr lang="de-DE" smtClean="0"/>
              <a:t>43</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Where do people cycle in your municipality?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GPS points of journeys covered by bike are projected onto a map. The more GPS points are concentrated on one place, the brighter the points appear. This provides a preliminary overview of the distribution of bicycle traffic in urban areas. The heat map also shows all journeys away from the most popular routes and therefore serves as an important additional tool for interpreting the other analyses.</a:t>
            </a:r>
            <a:endParaRPr lang="de-DE"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How many cyclists use which routes?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traffic volume map shows all journeys completed by bike during the CITY CYCLING campaign. The GPS trajectories of the individual journeys are projected onto the local road network. A total number of journeys per segment is then aggregated for the number of times a route segment is crossed.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44</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How can you use synergies with other statistics?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data on the average daily bicycle traffic is decisive to bicycle traffic planning. By comparing the bicycle traffic volumes with reference data (e.g. from permanent counting points), the volumes can be scaled up to the average daily bicycle traffic. The average daily bicycle traffic on the entire network and also specific routes can then be determined and used for planning.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How fast are cyclists travelling?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speeds cyclists travel play an important role in determining the quality of journeys completed by bike. The map layer showing the average speeds on individual routes can help to identify sections where cyclists are travelling slower. This can be an indication of a poor road surface or other restrictions that hinder their progress.</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45</a:t>
            </a:fld>
            <a:endParaRPr lang="de-DE"/>
          </a:p>
        </p:txBody>
      </p:sp>
    </p:spTree>
    <p:extLst>
      <p:ext uri="{BB962C8B-B14F-4D97-AF65-F5344CB8AC3E}">
        <p14:creationId xmlns:p14="http://schemas.microsoft.com/office/powerpoint/2010/main" val="664374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Where do cyclists have to wait a long time and where do things run (more) smoothly?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Waiting times play an important role in determining the quality of journeys completed by bike. The map layer showing the waiting times at crossroads can therefore help to pinpoint where cyclists have to wait particularly long. This can provide an indication of where the waiting times should be evaluated and reduced in order to speed up bicycle traffic and thus improve traffic quality.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From/to where are cyclists travelling and which routes are they using?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CITY CYCLING data can be used to show the distribution of bicycle traffic in an area. Understanding the origins and destinations of bicycle traffic and the routes used between these can help in the planning of parking facilities or provide a fundamental understanding of cyclists’ behaviour or the most important cycling routes.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46</a:t>
            </a:fld>
            <a:endParaRPr lang="de-DE"/>
          </a:p>
        </p:txBody>
      </p:sp>
    </p:spTree>
    <p:extLst>
      <p:ext uri="{BB962C8B-B14F-4D97-AF65-F5344CB8AC3E}">
        <p14:creationId xmlns:p14="http://schemas.microsoft.com/office/powerpoint/2010/main" val="4175329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How do the RADar! reports influence cycling behaviour?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If a municipality uses the RADar! reporting platform (see slide 24), all RADar! reports including the reasons for these can be viewed. Allowing planners to compare these with the reports linked to other data (such as cycling speeds or traffic volumes) and determine whether any correlation exists, for example.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What does the data tell 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 be able to interpret the data properly and draw the correct conclusions, we need more information about the data collected. The statistics section provides additional anonymised information, clarifying the scope and quality of the underlying data, allowing the findings to be taken into account accordingly.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47</a:t>
            </a:fld>
            <a:endParaRPr lang="de-DE"/>
          </a:p>
        </p:txBody>
      </p:sp>
    </p:spTree>
    <p:extLst>
      <p:ext uri="{BB962C8B-B14F-4D97-AF65-F5344CB8AC3E}">
        <p14:creationId xmlns:p14="http://schemas.microsoft.com/office/powerpoint/2010/main" val="3260687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Advantages compared to other providers:</a:t>
            </a:r>
            <a:endParaRPr 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Participants in CITY CYCLING provide an excellent basis for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representative</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valid data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marR="0" lvl="1" indent="-180000" algn="l" defTabSz="914400" rtl="0" eaLnBrk="1" fontAlgn="auto" latinLnBrk="0" hangingPunct="1">
              <a:lnSpc>
                <a:spcPct val="100000"/>
              </a:lnSpc>
              <a:spcBef>
                <a:spcPts val="0"/>
              </a:spcBef>
              <a:spcAft>
                <a:spcPts val="0"/>
              </a:spcAft>
              <a:buClrTx/>
              <a:buSzTx/>
              <a:buFont typeface="Wingdings"/>
              <a:buChar char="à"/>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Heterogeneous CITY CYCLING user groups: people of all ages, genders and social backgrounds.</a:t>
            </a:r>
            <a:endParaRPr lang="de-DE"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In contrast, mainly (around 80%) males aged between 25 and 40 years old use “sport apps”.</a:t>
            </a:r>
            <a:endParaRPr lang="de-DE" sz="1200" dirty="0">
              <a:latin typeface="Arial" panose="020B0604020202020204" pitchFamily="34" charset="0"/>
              <a:cs typeface="Arial" panose="020B0604020202020204" pitchFamily="34" charset="0"/>
            </a:endParaRP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Improved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analysis algorithms</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data processing</a:t>
            </a:r>
            <a:endParaRPr 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indent="-180000">
              <a:buFont typeface="Wingdings"/>
              <a:buChar char="à"/>
            </a:pPr>
            <a:r>
              <a:rPr lang="en-GB" sz="1800" dirty="0">
                <a:effectLst/>
                <a:latin typeface="Calibri" panose="020F0502020204030204" pitchFamily="34" charset="0"/>
                <a:ea typeface="Calibri" panose="020F0502020204030204" pitchFamily="34" charset="0"/>
                <a:cs typeface="Times New Roman" panose="02020603050405020304" pitchFamily="18" charset="0"/>
              </a:rPr>
              <a:t>Data from many other providers is a “black box”: municipalities often don’t know the conditions under which the data was collected and processed.</a:t>
            </a:r>
            <a:endParaRPr lang="de-DE" sz="1200" dirty="0">
              <a:latin typeface="Arial" panose="020B0604020202020204" pitchFamily="34" charset="0"/>
              <a:cs typeface="Arial" panose="020B0604020202020204" pitchFamily="34" charset="0"/>
              <a:sym typeface="Wingdings" panose="05000000000000000000" pitchFamily="2" charset="2"/>
            </a:endParaRPr>
          </a:p>
          <a:p>
            <a:pPr marL="360000" indent="-180000">
              <a:buFont typeface="Wingdings"/>
              <a:buChar char="à"/>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data obtained is of a low quality as a consequence and often unsuitable for bicycle traffic planning.</a:t>
            </a:r>
            <a:endParaRPr lang="de-DE"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48</a:t>
            </a:fld>
            <a:endParaRPr lang="de-DE"/>
          </a:p>
        </p:txBody>
      </p:sp>
    </p:spTree>
    <p:extLst>
      <p:ext uri="{BB962C8B-B14F-4D97-AF65-F5344CB8AC3E}">
        <p14:creationId xmlns:p14="http://schemas.microsoft.com/office/powerpoint/2010/main" val="1098443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dirty="0">
                <a:solidFill>
                  <a:schemeClr val="tx1"/>
                </a:solidFill>
                <a:effectLst/>
                <a:latin typeface="+mn-lt"/>
                <a:ea typeface="+mn-ea"/>
                <a:cs typeface="+mn-cs"/>
              </a:rPr>
              <a:t>Bearing in mind that about one quarter of all participants also enter the kilometres cycled by other people (e.g. a school class or family members), then these statistics and usage rates are very good.</a:t>
            </a:r>
          </a:p>
        </p:txBody>
      </p:sp>
      <p:sp>
        <p:nvSpPr>
          <p:cNvPr id="4" name="Foliennummernplatzhalter 3"/>
          <p:cNvSpPr>
            <a:spLocks noGrp="1"/>
          </p:cNvSpPr>
          <p:nvPr>
            <p:ph type="sldNum" sz="quarter" idx="10"/>
          </p:nvPr>
        </p:nvSpPr>
        <p:spPr/>
        <p:txBody>
          <a:bodyPr/>
          <a:lstStyle/>
          <a:p>
            <a:fld id="{6EA5FD0C-7815-4C61-9F16-9E61E07823AE}" type="slidenum">
              <a:rPr lang="de-DE" smtClean="0"/>
              <a:t>49</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a:latin typeface="Arial" panose="020B0604020202020204" pitchFamily="34" charset="0"/>
              </a:rPr>
              <a:t>About CITY CYCLING ...</a:t>
            </a:r>
          </a:p>
        </p:txBody>
      </p:sp>
      <p:sp>
        <p:nvSpPr>
          <p:cNvPr id="4" name="Foliennummernplatzhalter 3"/>
          <p:cNvSpPr>
            <a:spLocks noGrp="1"/>
          </p:cNvSpPr>
          <p:nvPr>
            <p:ph type="sldNum" sz="quarter" idx="10"/>
          </p:nvPr>
        </p:nvSpPr>
        <p:spPr/>
        <p:txBody>
          <a:bodyPr/>
          <a:lstStyle/>
          <a:p>
            <a:fld id="{6EA5FD0C-7815-4C61-9F16-9E61E07823AE}" type="slidenum">
              <a:rPr lang="de-DE" smtClean="0"/>
              <a:t>5</a:t>
            </a:fld>
            <a:endParaRPr lang="de-DE"/>
          </a:p>
        </p:txBody>
      </p:sp>
    </p:spTree>
    <p:extLst>
      <p:ext uri="{BB962C8B-B14F-4D97-AF65-F5344CB8AC3E}">
        <p14:creationId xmlns:p14="http://schemas.microsoft.com/office/powerpoint/2010/main" val="42813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Take the example of Leipzig: significantly more people participated in CITY CYCLING in 2020 than they did in the survey on urban mobility in Germany.</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50</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Households in German were surveyed on urban mobility.</a:t>
            </a:r>
          </a:p>
          <a:p>
            <a:endParaRPr lang="de-DE" dirty="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Gender distribution + travel distance distribution for Leipzig, also for 2020.</a:t>
            </a:r>
          </a:p>
          <a:p>
            <a:r>
              <a:rPr lang="en-GB">
                <a:latin typeface="Arial" panose="020B0604020202020204" pitchFamily="34" charset="0"/>
                <a:cs typeface="Arial" panose="020B0604020202020204" pitchFamily="34" charset="0"/>
              </a:rPr>
              <a:t>The gender distribution is balanced and also better than it is in other apps where the</a:t>
            </a:r>
            <a:r>
              <a:rPr lang="en-GB" baseline="0">
                <a:latin typeface="Arial" panose="020B0604020202020204" pitchFamily="34" charset="0"/>
                <a:cs typeface="Arial" panose="020B0604020202020204" pitchFamily="34" charset="0"/>
              </a:rPr>
              <a:t> gender ratio is often around 80% men, 20% women</a:t>
            </a:r>
            <a:r>
              <a:rPr lang="en-GB">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The distances travelled are</a:t>
            </a:r>
            <a:r>
              <a:rPr lang="en-GB" baseline="0">
                <a:latin typeface="Arial" panose="020B0604020202020204" pitchFamily="34" charset="0"/>
                <a:cs typeface="Arial" panose="020B0604020202020204" pitchFamily="34" charset="0"/>
              </a:rPr>
              <a:t> based on those used in the urban mobility surveys</a:t>
            </a:r>
            <a:r>
              <a:rPr lang="en-GB">
                <a:latin typeface="Arial" panose="020B0604020202020204" pitchFamily="34" charset="0"/>
                <a:cs typeface="Arial" panose="020B0604020202020204" pitchFamily="34" charset="0"/>
              </a:rPr>
              <a:t>.</a:t>
            </a:r>
          </a:p>
          <a:p>
            <a:r>
              <a:rPr lang="en-GB" baseline="0">
                <a:latin typeface="Arial" panose="020B0604020202020204" pitchFamily="34" charset="0"/>
                <a:cs typeface="Arial" panose="020B0604020202020204" pitchFamily="34" charset="0"/>
              </a:rPr>
              <a:t>This shows that data preparation works!</a:t>
            </a:r>
          </a:p>
        </p:txBody>
      </p:sp>
      <p:sp>
        <p:nvSpPr>
          <p:cNvPr id="4" name="Foliennummernplatzhalter 3"/>
          <p:cNvSpPr>
            <a:spLocks noGrp="1"/>
          </p:cNvSpPr>
          <p:nvPr>
            <p:ph type="sldNum" sz="quarter" idx="10"/>
          </p:nvPr>
        </p:nvSpPr>
        <p:spPr/>
        <p:txBody>
          <a:bodyPr/>
          <a:lstStyle/>
          <a:p>
            <a:fld id="{6EA5FD0C-7815-4C61-9F16-9E61E07823AE}" type="slidenum">
              <a:rPr lang="de-DE" smtClean="0"/>
              <a:t>51</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Travel start time and</a:t>
            </a:r>
            <a:r>
              <a:rPr lang="en-GB" baseline="0">
                <a:latin typeface="Arial" panose="020B0604020202020204" pitchFamily="34" charset="0"/>
                <a:cs typeface="Arial" panose="020B0604020202020204" pitchFamily="34" charset="0"/>
              </a:rPr>
              <a:t> distribution of the mean speeds for all journeys in Leipzig in 2020.</a:t>
            </a:r>
          </a:p>
          <a:p>
            <a:r>
              <a:rPr lang="en-GB" baseline="0">
                <a:latin typeface="Arial" panose="020B0604020202020204" pitchFamily="34" charset="0"/>
                <a:cs typeface="Arial" panose="020B0604020202020204" pitchFamily="34" charset="0"/>
              </a:rPr>
              <a:t>Here too, the data is similar to the data from the mobility surveys of households.</a:t>
            </a:r>
          </a:p>
        </p:txBody>
      </p:sp>
      <p:sp>
        <p:nvSpPr>
          <p:cNvPr id="4" name="Foliennummernplatzhalter 3"/>
          <p:cNvSpPr>
            <a:spLocks noGrp="1"/>
          </p:cNvSpPr>
          <p:nvPr>
            <p:ph type="sldNum" sz="quarter" idx="10"/>
          </p:nvPr>
        </p:nvSpPr>
        <p:spPr/>
        <p:txBody>
          <a:bodyPr/>
          <a:lstStyle/>
          <a:p>
            <a:fld id="{6EA5FD0C-7815-4C61-9F16-9E61E07823AE}" type="slidenum">
              <a:rPr lang="de-DE" smtClean="0"/>
              <a:t>52</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third component of the campaign is the BIKE MONITOR cycling data portal, which is being entirely revamped and expanded for 2025.</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53</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0" dirty="0">
                <a:latin typeface="Arial" panose="020B0604020202020204" pitchFamily="34" charset="0"/>
                <a:cs typeface="Arial" panose="020B0604020202020204" pitchFamily="34" charset="0"/>
              </a:rPr>
              <a:t>With its</a:t>
            </a:r>
            <a:r>
              <a:rPr lang="en-GB" b="0" baseline="0" dirty="0">
                <a:latin typeface="Arial" panose="020B0604020202020204" pitchFamily="34" charset="0"/>
                <a:cs typeface="Arial" panose="020B0604020202020204" pitchFamily="34" charset="0"/>
              </a:rPr>
              <a:t> integrated </a:t>
            </a:r>
            <a:r>
              <a:rPr lang="en-GB" b="0" cap="small" baseline="0" dirty="0" err="1">
                <a:latin typeface="Arial" panose="020B0604020202020204" pitchFamily="34" charset="0"/>
                <a:cs typeface="Arial" panose="020B0604020202020204" pitchFamily="34" charset="0"/>
              </a:rPr>
              <a:t>RADar</a:t>
            </a:r>
            <a:r>
              <a:rPr lang="en-GB" b="0" cap="small" baseline="0" dirty="0">
                <a:latin typeface="Arial" panose="020B0604020202020204" pitchFamily="34" charset="0"/>
                <a:cs typeface="Arial" panose="020B0604020202020204" pitchFamily="34" charset="0"/>
              </a:rPr>
              <a:t>!</a:t>
            </a:r>
            <a:r>
              <a:rPr lang="en-GB" b="0" baseline="0" dirty="0">
                <a:latin typeface="Arial" panose="020B0604020202020204" pitchFamily="34" charset="0"/>
                <a:cs typeface="Arial" panose="020B0604020202020204" pitchFamily="34" charset="0"/>
              </a:rPr>
              <a:t> reporting platform and BIKE MONITOR, CITY CYCLING offers a unique all-in-one package!</a:t>
            </a:r>
          </a:p>
        </p:txBody>
      </p:sp>
      <p:sp>
        <p:nvSpPr>
          <p:cNvPr id="4" name="Foliennummernplatzhalter 3"/>
          <p:cNvSpPr>
            <a:spLocks noGrp="1"/>
          </p:cNvSpPr>
          <p:nvPr>
            <p:ph type="sldNum" sz="quarter" idx="10"/>
          </p:nvPr>
        </p:nvSpPr>
        <p:spPr/>
        <p:txBody>
          <a:bodyPr/>
          <a:lstStyle/>
          <a:p>
            <a:fld id="{6EA5FD0C-7815-4C61-9F16-9E61E07823AE}" type="slidenum">
              <a:rPr lang="de-DE" smtClean="0"/>
              <a:t>54</a:t>
            </a:fld>
            <a:endParaRPr lang="de-DE"/>
          </a:p>
        </p:txBody>
      </p:sp>
    </p:spTree>
    <p:extLst>
      <p:ext uri="{BB962C8B-B14F-4D97-AF65-F5344CB8AC3E}">
        <p14:creationId xmlns:p14="http://schemas.microsoft.com/office/powerpoint/2010/main" val="1408544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b="1" i="1" baseline="0" dirty="0">
                <a:latin typeface="Arial" panose="020B0604020202020204" pitchFamily="34" charset="0"/>
                <a:cs typeface="Arial" panose="020B0604020202020204" pitchFamily="34" charset="0"/>
              </a:rPr>
              <a:t>Please add your contact details to this slide!</a:t>
            </a:r>
          </a:p>
        </p:txBody>
      </p:sp>
      <p:sp>
        <p:nvSpPr>
          <p:cNvPr id="4" name="Foliennummernplatzhalter 3"/>
          <p:cNvSpPr>
            <a:spLocks noGrp="1"/>
          </p:cNvSpPr>
          <p:nvPr>
            <p:ph type="sldNum" sz="quarter" idx="10"/>
          </p:nvPr>
        </p:nvSpPr>
        <p:spPr/>
        <p:txBody>
          <a:bodyPr/>
          <a:lstStyle/>
          <a:p>
            <a:fld id="{6EA5FD0C-7815-4C61-9F16-9E61E07823AE}" type="slidenum">
              <a:rPr lang="de-DE" smtClean="0"/>
              <a:t>55</a:t>
            </a:fld>
            <a:endParaRPr lang="de-DE"/>
          </a:p>
        </p:txBody>
      </p:sp>
    </p:spTree>
    <p:extLst>
      <p:ext uri="{BB962C8B-B14F-4D97-AF65-F5344CB8AC3E}">
        <p14:creationId xmlns:p14="http://schemas.microsoft.com/office/powerpoint/2010/main" val="3566700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Some information on Climate Alliance </a:t>
            </a:r>
            <a:r>
              <a:rPr lang="en-GB" baseline="0">
                <a:latin typeface="Arial" panose="020B0604020202020204" pitchFamily="34" charset="0"/>
                <a:cs typeface="Arial" panose="020B0604020202020204" pitchFamily="34" charset="0"/>
              </a:rPr>
              <a:t>to finish up – as general background to the whole project.</a:t>
            </a:r>
          </a:p>
        </p:txBody>
      </p:sp>
      <p:sp>
        <p:nvSpPr>
          <p:cNvPr id="4" name="Foliennummernplatzhalter 3"/>
          <p:cNvSpPr>
            <a:spLocks noGrp="1"/>
          </p:cNvSpPr>
          <p:nvPr>
            <p:ph type="sldNum" sz="quarter" idx="10"/>
          </p:nvPr>
        </p:nvSpPr>
        <p:spPr/>
        <p:txBody>
          <a:bodyPr/>
          <a:lstStyle/>
          <a:p>
            <a:fld id="{6EA5FD0C-7815-4C61-9F16-9E61E07823AE}" type="slidenum">
              <a:rPr lang="de-DE" smtClean="0"/>
              <a:t>56</a:t>
            </a:fld>
            <a:endParaRPr lang="de-DE"/>
          </a:p>
        </p:txBody>
      </p:sp>
    </p:spTree>
    <p:extLst>
      <p:ext uri="{BB962C8B-B14F-4D97-AF65-F5344CB8AC3E}">
        <p14:creationId xmlns:p14="http://schemas.microsoft.com/office/powerpoint/2010/main" val="2224907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57</a:t>
            </a:fld>
            <a:endParaRPr lang="de-DE"/>
          </a:p>
        </p:txBody>
      </p:sp>
    </p:spTree>
    <p:extLst>
      <p:ext uri="{BB962C8B-B14F-4D97-AF65-F5344CB8AC3E}">
        <p14:creationId xmlns:p14="http://schemas.microsoft.com/office/powerpoint/2010/main" val="395652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58</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is a competition to promote cycling, help mitigate climate change and enhance the quality of life in municipalities.</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 municipalities are invited to participate – whether a town, city, municipality or rural district/region.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Ultimately, the aim is </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offer a fun approach to help municipalities motivate more people to cycle more.</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endPar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presentation mode is launched!</a:t>
            </a:r>
          </a:p>
        </p:txBody>
      </p:sp>
      <p:sp>
        <p:nvSpPr>
          <p:cNvPr id="4" name="Foliennummernplatzhalter 3"/>
          <p:cNvSpPr>
            <a:spLocks noGrp="1"/>
          </p:cNvSpPr>
          <p:nvPr>
            <p:ph type="sldNum" sz="quarter" idx="10"/>
          </p:nvPr>
        </p:nvSpPr>
        <p:spPr/>
        <p:txBody>
          <a:bodyPr/>
          <a:lstStyle/>
          <a:p>
            <a:fld id="{6EA5FD0C-7815-4C61-9F16-9E61E07823AE}" type="slidenum">
              <a:rPr lang="de-DE" smtClean="0"/>
              <a:t>6</a:t>
            </a:fld>
            <a:endParaRPr lang="de-DE"/>
          </a:p>
        </p:txBody>
      </p:sp>
    </p:spTree>
    <p:extLst>
      <p:ext uri="{BB962C8B-B14F-4D97-AF65-F5344CB8AC3E}">
        <p14:creationId xmlns:p14="http://schemas.microsoft.com/office/powerpoint/2010/main" val="388164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During the CITY CYCLING campaign,</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people should cycle as many kilometres as possible – whether for business or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leisure.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ANYONE can participate and </a:t>
            </a:r>
            <a:r>
              <a:rPr lang="en-GB" sz="1200" b="0" u="none">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form a team</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whether young or old, a student or employee, daily or occasional cyclist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 only requirement is that they must live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or</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work, belong to an association or club,</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or attend</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school or university in the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participating municipality</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7</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spcAft>
                <a:spcPts val="1800"/>
              </a:spcAft>
              <a:buFont typeface="Arial" panose="020B0604020202020204" pitchFamily="34" charset="0"/>
              <a:buChar char="•"/>
              <a:tabLst>
                <a:tab pos="2420938" algn="l"/>
              </a:tabLst>
            </a:pPr>
            <a:r>
              <a:rPr lang="en-GB" sz="1200" b="0" i="0" u="non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are free to decide for themselves when the 21-day local campaign should take place during the annual campaign season that runs from 1 May until 30 September.</a:t>
            </a:r>
          </a:p>
          <a:p>
            <a:pPr marL="180000" indent="-180000">
              <a:spcAft>
                <a:spcPts val="1800"/>
              </a:spcAft>
              <a:buFont typeface="Arial" panose="020B0604020202020204" pitchFamily="34" charset="0"/>
              <a:buChar char="•"/>
              <a:tabLst>
                <a:tab pos="2420938" algn="l"/>
              </a:tabLst>
            </a:pPr>
            <a:r>
              <a:rPr lang="en-GB" sz="1200" b="0" i="0" u="non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kilometres cycled can be entered on the CITY CYCLING website</a:t>
            </a:r>
            <a:r>
              <a:rPr lang="en-GB" sz="1200" b="0" i="0" u="none"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or tracked directly using the CITY CYCLING app.</a:t>
            </a:r>
          </a:p>
        </p:txBody>
      </p:sp>
      <p:sp>
        <p:nvSpPr>
          <p:cNvPr id="4" name="Foliennummernplatzhalter 3"/>
          <p:cNvSpPr>
            <a:spLocks noGrp="1"/>
          </p:cNvSpPr>
          <p:nvPr>
            <p:ph type="sldNum" sz="quarter" idx="10"/>
          </p:nvPr>
        </p:nvSpPr>
        <p:spPr/>
        <p:txBody>
          <a:bodyPr/>
          <a:lstStyle/>
          <a:p>
            <a:fld id="{6EA5FD0C-7815-4C61-9F16-9E61E07823AE}" type="slidenum">
              <a:rPr lang="de-DE" smtClean="0"/>
              <a:t>8</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One unique feature of the </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campaign is that the local decision-makers, as the ones responsible for the local cycling infrastructure, are invited to actively participate in CITY CYCLING</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aim is for them to experience cycling in their local area, gain first-hand experience and learn where improvements are needed.</a:t>
            </a:r>
            <a:b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the same time, they should consciously serve as role models (also see the next slide on CYCLE STARS) and encourage their fellow citizens to use sustainable, future-proof mobility.</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their part, citizens should send a clear message to politicians with their participation and every kilometre they cycle that cycling should be promoted more.</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aim:</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raise awareness among political decision-makers of the need to improve the cycling infrastructure.</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endPar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presentation mode is launched!</a:t>
            </a:r>
          </a:p>
        </p:txBody>
      </p:sp>
      <p:sp>
        <p:nvSpPr>
          <p:cNvPr id="4" name="Foliennummernplatzhalter 3"/>
          <p:cNvSpPr>
            <a:spLocks noGrp="1"/>
          </p:cNvSpPr>
          <p:nvPr>
            <p:ph type="sldNum" sz="quarter" idx="10"/>
          </p:nvPr>
        </p:nvSpPr>
        <p:spPr/>
        <p:txBody>
          <a:bodyPr/>
          <a:lstStyle/>
          <a:p>
            <a:fld id="{6EA5FD0C-7815-4C61-9F16-9E61E07823AE}" type="slidenum">
              <a:rPr lang="de-DE" smtClean="0"/>
              <a:t>9</a:t>
            </a:fld>
            <a:endParaRPr lang="de-DE"/>
          </a:p>
        </p:txBody>
      </p:sp>
    </p:spTree>
    <p:extLst>
      <p:ext uri="{BB962C8B-B14F-4D97-AF65-F5344CB8AC3E}">
        <p14:creationId xmlns:p14="http://schemas.microsoft.com/office/powerpoint/2010/main" val="89590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17.09.2025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33757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17.09.2025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83022828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17.09.2025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07780583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17.09.2025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1853258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17.09.2025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7473832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EFD61A2-F67D-4445-875B-3FCE001E6512}" type="datetimeFigureOut">
              <a:rPr lang="de-DE" smtClean="0"/>
              <a:t>17.09.2025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7774941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EFD61A2-F67D-4445-875B-3FCE001E6512}" type="datetimeFigureOut">
              <a:rPr lang="de-DE" smtClean="0"/>
              <a:t>17.09.2025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40206913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EFD61A2-F67D-4445-875B-3FCE001E6512}" type="datetimeFigureOut">
              <a:rPr lang="de-DE" smtClean="0"/>
              <a:t>17.09.2025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19124624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FD61A2-F67D-4445-875B-3FCE001E6512}" type="datetimeFigureOut">
              <a:rPr lang="de-DE" smtClean="0"/>
              <a:t>17.09.2025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410849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17.09.2025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699921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17.09.2025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14999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FD61A2-F67D-4445-875B-3FCE001E6512}" type="datetimeFigureOut">
              <a:rPr lang="de-DE" smtClean="0"/>
              <a:t>17.09.2025</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FF5DD-2512-4874-8415-B98AD53897B7}" type="slidenum">
              <a:rPr lang="de-DE" smtClean="0"/>
              <a:t>‹Nr.›</a:t>
            </a:fld>
            <a:endParaRPr lang="de-DE"/>
          </a:p>
        </p:txBody>
      </p:sp>
    </p:spTree>
    <p:extLst>
      <p:ext uri="{BB962C8B-B14F-4D97-AF65-F5344CB8AC3E}">
        <p14:creationId xmlns:p14="http://schemas.microsoft.com/office/powerpoint/2010/main" val="334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0.jpeg"/><Relationship Id="rId7"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jpe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0.jpeg"/><Relationship Id="rId7"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7706853" y="4366470"/>
            <a:ext cx="1109812" cy="6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35" y="-28178"/>
            <a:ext cx="9148936" cy="429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46480" y="4089884"/>
            <a:ext cx="3096344" cy="200055"/>
          </a:xfrm>
          <a:prstGeom prst="rect">
            <a:avLst/>
          </a:prstGeom>
          <a:noFill/>
        </p:spPr>
        <p:txBody>
          <a:bodyPr wrap="square" rtlCol="0">
            <a:spAutoFit/>
          </a:bodyPr>
          <a:lstStyle/>
          <a:p>
            <a:pPr algn="r"/>
            <a:r>
              <a:rPr lang="en-GB" sz="700" i="1" dirty="0">
                <a:solidFill>
                  <a:srgbClr val="F4F9FA"/>
                </a:solidFill>
                <a:latin typeface="Arial" panose="020B0604020202020204" pitchFamily="34" charset="0"/>
                <a:cs typeface="Arial" panose="020B0604020202020204" pitchFamily="34" charset="0"/>
              </a:rPr>
              <a:t>Photo: Climate Alliance Services </a:t>
            </a:r>
          </a:p>
        </p:txBody>
      </p:sp>
      <p:pic>
        <p:nvPicPr>
          <p:cNvPr id="3" name="Grafik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7544" y="4454737"/>
            <a:ext cx="2105806" cy="479878"/>
          </a:xfrm>
          <a:prstGeom prst="rect">
            <a:avLst/>
          </a:prstGeom>
        </p:spPr>
      </p:pic>
    </p:spTree>
    <p:extLst>
      <p:ext uri="{BB962C8B-B14F-4D97-AF65-F5344CB8AC3E}">
        <p14:creationId xmlns:p14="http://schemas.microsoft.com/office/powerpoint/2010/main" val="357524552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1779662"/>
            <a:ext cx="4463330" cy="2708434"/>
          </a:xfrm>
          <a:prstGeom prst="rect">
            <a:avLst/>
          </a:prstGeom>
        </p:spPr>
        <p:txBody>
          <a:bodyPr wrap="square">
            <a:spAutoFit/>
          </a:bodyPr>
          <a:lstStyle/>
          <a:p>
            <a:pPr>
              <a:spcAft>
                <a:spcPts val="1800"/>
              </a:spcAft>
              <a:buClr>
                <a:schemeClr val="bg1">
                  <a:lumMod val="50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days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only by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bike</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absolutely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no travel by car</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If possible, a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 celebrity”</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media coverage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Regular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experience reports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a CITY CYCLING blog</a:t>
            </a:r>
          </a:p>
        </p:txBody>
      </p:sp>
      <p:sp>
        <p:nvSpPr>
          <p:cNvPr id="6" name="Rechteck 5"/>
          <p:cNvSpPr/>
          <p:nvPr/>
        </p:nvSpPr>
        <p:spPr>
          <a:xfrm>
            <a:off x="324694" y="261104"/>
            <a:ext cx="4463330"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CYCLE STARS</a:t>
            </a:r>
          </a:p>
          <a:p>
            <a:pPr marL="87313"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Leading by example</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34091" y="-13940"/>
            <a:ext cx="4246421" cy="515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68651" y="4963983"/>
            <a:ext cx="3096344" cy="200055"/>
          </a:xfrm>
          <a:prstGeom prst="rect">
            <a:avLst/>
          </a:prstGeom>
          <a:noFill/>
        </p:spPr>
        <p:txBody>
          <a:bodyPr wrap="square" rtlCol="0">
            <a:spAutoFit/>
          </a:bodyPr>
          <a:lstStyle/>
          <a:p>
            <a:pPr algn="r"/>
            <a:r>
              <a:rPr lang="en-GB" sz="700" i="1" dirty="0">
                <a:latin typeface="Arial" panose="020B0604020202020204" pitchFamily="34" charset="0"/>
                <a:cs typeface="Arial" panose="020B0604020202020204" pitchFamily="34" charset="0"/>
              </a:rPr>
              <a:t>Photo: Climate Alliance Services / Felix </a:t>
            </a:r>
            <a:r>
              <a:rPr lang="en-GB" sz="700" i="1" dirty="0" err="1">
                <a:latin typeface="Arial" panose="020B0604020202020204" pitchFamily="34" charset="0"/>
                <a:cs typeface="Arial" panose="020B0604020202020204" pitchFamily="34" charset="0"/>
              </a:rPr>
              <a:t>Krammer</a:t>
            </a:r>
            <a:endParaRPr lang="en-GB"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18467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476" r="1673"/>
          <a:stretch/>
        </p:blipFill>
        <p:spPr bwMode="auto">
          <a:xfrm>
            <a:off x="5784231" y="0"/>
            <a:ext cx="3359770" cy="429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324694" y="261104"/>
            <a:ext cx="5687466" cy="923330"/>
          </a:xfrm>
          <a:prstGeom prst="rect">
            <a:avLst/>
          </a:prstGeom>
        </p:spPr>
        <p:txBody>
          <a:bodyPr wrap="square">
            <a:spAutoFit/>
          </a:bodyPr>
          <a:lstStyle/>
          <a:p>
            <a:pPr fontAlgn="auto">
              <a:lnSpc>
                <a:spcPct val="100000"/>
              </a:lnSpc>
              <a:spcAft>
                <a:spcPts val="0"/>
              </a:spcAft>
              <a:buClrTx/>
              <a:buSzTx/>
              <a:buFontTx/>
            </a:pPr>
            <a:r>
              <a:rPr lang="en-GB" sz="3600" b="1"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competition within the competition</a:t>
            </a:r>
          </a:p>
        </p:txBody>
      </p:sp>
      <p:sp>
        <p:nvSpPr>
          <p:cNvPr id="8" name="Rectangle 8"/>
          <p:cNvSpPr>
            <a:spLocks noChangeArrowheads="1"/>
          </p:cNvSpPr>
          <p:nvPr/>
        </p:nvSpPr>
        <p:spPr bwMode="auto">
          <a:xfrm rot="21087381">
            <a:off x="5283558" y="2004981"/>
            <a:ext cx="4179214" cy="695923"/>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2000" b="1">
                <a:solidFill>
                  <a:schemeClr val="bg1"/>
                </a:solidFill>
                <a:latin typeface="Arial" panose="020B0604020202020204" pitchFamily="34" charset="0"/>
                <a:ea typeface="Roboto" panose="02000000000000000000" pitchFamily="2" charset="0"/>
                <a:cs typeface="Arial" panose="020B0604020202020204" pitchFamily="34" charset="0"/>
              </a:rPr>
              <a:t>Growing popularity</a:t>
            </a:r>
          </a:p>
          <a:p>
            <a:pPr algn="ctr">
              <a:lnSpc>
                <a:spcPct val="99000"/>
              </a:lnSpc>
              <a:buClr>
                <a:srgbClr val="31639C"/>
              </a:buClr>
              <a:buFont typeface="Arial Narrow" pitchFamily="34" charset="0"/>
              <a:buNone/>
            </a:pPr>
            <a:r>
              <a:rPr lang="en-GB" sz="2000" b="1">
                <a:solidFill>
                  <a:schemeClr val="bg1"/>
                </a:solidFill>
                <a:latin typeface="Arial" panose="020B0604020202020204" pitchFamily="34" charset="0"/>
                <a:ea typeface="Roboto" panose="02000000000000000000" pitchFamily="2" charset="0"/>
                <a:cs typeface="Arial" panose="020B0604020202020204" pitchFamily="34" charset="0"/>
              </a:rPr>
              <a:t>– increasingly important!</a:t>
            </a:r>
          </a:p>
        </p:txBody>
      </p:sp>
      <p:pic>
        <p:nvPicPr>
          <p:cNvPr id="2050" name="Picture 2" descr="P:\KB-Projekte\STADTRADELN\Schulradeln\Niedersachsen\Grafik\Logos\Schulradeln\01 Schulradeln Logo - Längs\Mit Claim\Bunt\schulradeln_Logo_Bu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84961" y="4401287"/>
            <a:ext cx="2448271" cy="5815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4694" y="1269448"/>
            <a:ext cx="5039394" cy="3698448"/>
          </a:xfrm>
          <a:prstGeom prst="rect">
            <a:avLst/>
          </a:prstGeom>
          <a:noFill/>
        </p:spPr>
        <p:txBody>
          <a:bodyPr wrap="square" rtlCol="0">
            <a:spAutoFit/>
          </a:bodyPr>
          <a:lstStyle/>
          <a:p>
            <a:pPr>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Special competition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within CITY CYCLING for schoolchildren in Germany. So far offered in:</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Baden-Württemberg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Bavaria</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Hesse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Lower Saxony</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North Rhine-Westphalia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Rhineland-Palatinate</a:t>
            </a:r>
            <a:b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Saarland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Thuringia</a:t>
            </a:r>
          </a:p>
          <a:p>
            <a:pPr marL="0" lvl="1">
              <a:spcBef>
                <a:spcPts val="600"/>
              </a:spcBef>
              <a:spcAft>
                <a:spcPts val="800"/>
              </a:spcAft>
              <a:buClr>
                <a:schemeClr val="tx1">
                  <a:lumMod val="75000"/>
                  <a:lumOff val="25000"/>
                </a:schemeClr>
              </a:buCl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Special focus on:</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schoolchildren, parents and teachers</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from primary schools to vocational colleges</a:t>
            </a:r>
          </a:p>
          <a:p>
            <a:pPr marL="0" lvl="1">
              <a:spcBef>
                <a:spcPts val="600"/>
              </a:spcBef>
              <a:spcAft>
                <a:spcPts val="8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Creative competitions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possible</a:t>
            </a:r>
          </a:p>
          <a:p>
            <a:pPr marL="0" lvl="1">
              <a:spcBef>
                <a:spcPts val="600"/>
              </a:spcBef>
              <a:spcAft>
                <a:spcPts val="6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Awards within the federal states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part by (state) ministers</a:t>
            </a:r>
          </a:p>
        </p:txBody>
      </p:sp>
      <p:sp>
        <p:nvSpPr>
          <p:cNvPr id="11" name="Textfeld 10"/>
          <p:cNvSpPr txBox="1"/>
          <p:nvPr/>
        </p:nvSpPr>
        <p:spPr>
          <a:xfrm>
            <a:off x="6068651" y="4099887"/>
            <a:ext cx="3096344" cy="200055"/>
          </a:xfrm>
          <a:prstGeom prst="rect">
            <a:avLst/>
          </a:prstGeom>
          <a:noFill/>
        </p:spPr>
        <p:txBody>
          <a:bodyPr wrap="square" rtlCol="0">
            <a:spAutoFit/>
          </a:bodyPr>
          <a:lstStyle/>
          <a:p>
            <a:pPr algn="r"/>
            <a:r>
              <a:rPr lang="en-GB" sz="700" i="1" dirty="0">
                <a:latin typeface="Arial" panose="020B0604020202020204" pitchFamily="34" charset="0"/>
                <a:cs typeface="Arial" panose="020B0604020202020204" pitchFamily="34" charset="0"/>
              </a:rPr>
              <a:t>Photo: Climate Alliance Services / Felix </a:t>
            </a:r>
            <a:r>
              <a:rPr lang="en-GB" sz="700" i="1" dirty="0" err="1">
                <a:latin typeface="Arial" panose="020B0604020202020204" pitchFamily="34" charset="0"/>
                <a:cs typeface="Arial" panose="020B0604020202020204" pitchFamily="34" charset="0"/>
              </a:rPr>
              <a:t>Krammer</a:t>
            </a:r>
            <a:endParaRPr lang="en-GB"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4616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4694" y="1423972"/>
            <a:ext cx="4967386" cy="3200876"/>
          </a:xfrm>
          <a:prstGeom prst="rect">
            <a:avLst/>
          </a:prstGeom>
          <a:noFill/>
        </p:spPr>
        <p:txBody>
          <a:bodyPr wrap="square" rtlCol="0">
            <a:spAutoFit/>
          </a:bodyPr>
          <a:lstStyle/>
          <a:p>
            <a:pPr marL="0" lvl="1">
              <a:spcAft>
                <a:spcPts val="1200"/>
              </a:spcAft>
              <a:buClr>
                <a:schemeClr val="tx1">
                  <a:lumMod val="75000"/>
                  <a:lumOff val="25000"/>
                </a:schemeClr>
              </a:buCl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Takes place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during the local CITY CYCLING campaign</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Link to </a:t>
            </a:r>
            <a:r>
              <a:rPr lang="en-GB"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while registering for CITY CYCLING</a:t>
            </a:r>
          </a:p>
          <a:p>
            <a:pPr marL="0" lvl="1">
              <a:spcAft>
                <a:spcPts val="1200"/>
              </a:spcAft>
              <a:buClr>
                <a:schemeClr val="tx1">
                  <a:lumMod val="75000"/>
                  <a:lumOff val="25000"/>
                </a:schemeClr>
              </a:buClr>
            </a:pPr>
            <a:r>
              <a:rPr lang="en-GB"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Subteams</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individual classes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within a school for added motivation</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Federal states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responsible (annual licence)</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State coordinators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responsible for overall coordination</a:t>
            </a:r>
          </a:p>
        </p:txBody>
      </p:sp>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en-GB" sz="3600" b="1"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marL="87313"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How does it work?</a:t>
            </a:r>
          </a:p>
        </p:txBody>
      </p:sp>
      <p:sp>
        <p:nvSpPr>
          <p:cNvPr id="2" name="Rechteck 1"/>
          <p:cNvSpPr/>
          <p:nvPr/>
        </p:nvSpPr>
        <p:spPr>
          <a:xfrm>
            <a:off x="6111118" y="4507640"/>
            <a:ext cx="2795958" cy="338554"/>
          </a:xfrm>
          <a:prstGeom prst="rect">
            <a:avLst/>
          </a:prstGeom>
        </p:spPr>
        <p:txBody>
          <a:bodyPr wrap="none">
            <a:spAutoFit/>
          </a:bodyPr>
          <a:lstStyle/>
          <a:p>
            <a:r>
              <a:rPr lang="en-GB" sz="1600" b="1" dirty="0">
                <a:solidFill>
                  <a:srgbClr val="0070C0"/>
                </a:solidFill>
                <a:latin typeface="Arial" panose="020B0604020202020204" pitchFamily="34" charset="0"/>
                <a:cs typeface="Arial" panose="020B0604020202020204" pitchFamily="34" charset="0"/>
              </a:rPr>
              <a:t>stadtradeln.de/</a:t>
            </a:r>
            <a:r>
              <a:rPr lang="en-GB" sz="1600" b="1" dirty="0" err="1">
                <a:solidFill>
                  <a:srgbClr val="0070C0"/>
                </a:solidFill>
                <a:latin typeface="Arial" panose="020B0604020202020204" pitchFamily="34" charset="0"/>
                <a:cs typeface="Arial" panose="020B0604020202020204" pitchFamily="34" charset="0"/>
              </a:rPr>
              <a:t>schulradeln</a:t>
            </a:r>
            <a:endParaRPr lang="en-GB" sz="1600" b="1" dirty="0">
              <a:solidFill>
                <a:srgbClr val="0070C0"/>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 r="1090"/>
          <a:stretch/>
        </p:blipFill>
        <p:spPr bwMode="auto">
          <a:xfrm>
            <a:off x="5832711" y="2"/>
            <a:ext cx="3311289" cy="442917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031105" y="4229118"/>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a:t>
            </a:r>
          </a:p>
        </p:txBody>
      </p:sp>
    </p:spTree>
    <p:extLst>
      <p:ext uri="{BB962C8B-B14F-4D97-AF65-F5344CB8AC3E}">
        <p14:creationId xmlns:p14="http://schemas.microsoft.com/office/powerpoint/2010/main" val="11199286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819545" y="1876638"/>
            <a:ext cx="5352855" cy="1246495"/>
          </a:xfrm>
          <a:prstGeom prst="rect">
            <a:avLst/>
          </a:prstGeom>
        </p:spPr>
        <p:txBody>
          <a:bodyPr wrap="square">
            <a:spAutoFit/>
          </a:bodyPr>
          <a:lstStyle/>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Global participation </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possible</a:t>
            </a:r>
          </a:p>
          <a:p>
            <a:pPr>
              <a:spcAft>
                <a:spcPts val="18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Strengthen friendly ties with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 towns/cities</a:t>
            </a:r>
          </a:p>
        </p:txBody>
      </p:sp>
      <p:sp>
        <p:nvSpPr>
          <p:cNvPr id="6" name="Rechteck 5"/>
          <p:cNvSpPr/>
          <p:nvPr/>
        </p:nvSpPr>
        <p:spPr>
          <a:xfrm>
            <a:off x="2843808" y="288803"/>
            <a:ext cx="6300192" cy="1200329"/>
          </a:xfrm>
          <a:prstGeom prst="rect">
            <a:avLst/>
          </a:prstGeom>
        </p:spPr>
        <p:txBody>
          <a:bodyPr wrap="square">
            <a:spAutoFit/>
          </a:bodyPr>
          <a:lstStyle/>
          <a:p>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goes international</a:t>
            </a:r>
          </a:p>
        </p:txBody>
      </p:sp>
      <p:pic>
        <p:nvPicPr>
          <p:cNvPr id="14" name="Picture 2" descr="C:\Users\amuno\Desktop\STADTRADELN\CITY CYCLING\Grafik\CC - Logo\01 CC Logo - Square format\CC Logo - Square format\CC_Logo_square_RGB_72dpi.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315" r="3823"/>
          <a:stretch/>
        </p:blipFill>
        <p:spPr bwMode="auto">
          <a:xfrm>
            <a:off x="4822528" y="4421319"/>
            <a:ext cx="877193" cy="525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muno\Desktop\STADTRADELN\BICIUDAD\Grafik\BC Logo\BC Logo - Quadratisch\BC_Logo_quadratisch_RGB_72dpi.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3221" t="5857" r="12808" b="6212"/>
          <a:stretch/>
        </p:blipFill>
        <p:spPr bwMode="auto">
          <a:xfrm>
            <a:off x="2699792" y="4420435"/>
            <a:ext cx="758407" cy="52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amuno\Desktop\STADTRADELN\PEDALACIDADE\Grafik\PD Logo - Quadratisch\PD_Logo_quadratisch_RGB_300dpi.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1215" t="12601" r="9970" b="12298"/>
          <a:stretch/>
        </p:blipFill>
        <p:spPr bwMode="auto">
          <a:xfrm>
            <a:off x="5798297" y="4420436"/>
            <a:ext cx="968567" cy="5275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muno\Desktop\STADTRADELN\VILLE EN SELLE\Grafik\VES - Logo\VES Logo - Quadratisch\VES_quadratisch_RGB_72dpi.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4555" t="6365" r="4707" b="6718"/>
          <a:stretch/>
        </p:blipFill>
        <p:spPr bwMode="auto">
          <a:xfrm>
            <a:off x="7976548" y="4420435"/>
            <a:ext cx="941155" cy="5275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muno\Desktop\STADTRADELN\TOUR DU DUERF\Grafik\Logos\Logo TdD\TDD - Logo - Quadratisch\TDD_Logo_quadratisch_RGB_72dpi.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7660" t="12299" r="9221" b="12299"/>
          <a:stretch/>
        </p:blipFill>
        <p:spPr bwMode="auto">
          <a:xfrm>
            <a:off x="6865440" y="4421319"/>
            <a:ext cx="1012532" cy="525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KB-Projekte\STADTRADELN\CICLISM IN ORAS\CICLISM IN ORAS - Logos\CIO_Logo\CIO_Logo_square\CIO_Logo_square_original.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556775" y="4420787"/>
            <a:ext cx="1167177" cy="5267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0" y="0"/>
            <a:ext cx="2555776" cy="514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35496" y="4963983"/>
            <a:ext cx="3096344" cy="200055"/>
          </a:xfrm>
          <a:prstGeom prst="rect">
            <a:avLst/>
          </a:prstGeom>
          <a:noFill/>
        </p:spPr>
        <p:txBody>
          <a:bodyPr wrap="square" rtlCol="0">
            <a:spAutoFit/>
          </a:bodyPr>
          <a:lstStyle/>
          <a:p>
            <a:r>
              <a:rPr lang="en-GB" sz="700" i="1" dirty="0">
                <a:latin typeface="Arial" panose="020B0604020202020204" pitchFamily="34" charset="0"/>
                <a:cs typeface="Arial" panose="020B0604020202020204" pitchFamily="34" charset="0"/>
              </a:rPr>
              <a:t>Photo: Climate Alliance Services / Felix </a:t>
            </a:r>
            <a:r>
              <a:rPr lang="en-GB" sz="700" i="1" dirty="0" err="1">
                <a:latin typeface="Arial" panose="020B0604020202020204" pitchFamily="34" charset="0"/>
                <a:cs typeface="Arial" panose="020B0604020202020204" pitchFamily="34" charset="0"/>
              </a:rPr>
              <a:t>Krammer</a:t>
            </a:r>
            <a:endParaRPr lang="en-GB"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31292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7504" y="3435846"/>
            <a:ext cx="4262480" cy="923330"/>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 winners</a:t>
            </a:r>
          </a:p>
          <a:p>
            <a:pPr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Who is acknowledged how?</a:t>
            </a:r>
          </a:p>
        </p:txBody>
      </p:sp>
      <p:sp>
        <p:nvSpPr>
          <p:cNvPr id="5" name="Rectangle 3"/>
          <p:cNvSpPr txBox="1">
            <a:spLocks noChangeArrowheads="1"/>
          </p:cNvSpPr>
          <p:nvPr/>
        </p:nvSpPr>
        <p:spPr>
          <a:xfrm>
            <a:off x="4283968" y="3564825"/>
            <a:ext cx="4608512" cy="1277273"/>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 indent="0">
              <a:lnSpc>
                <a:spcPct val="100000"/>
              </a:lnSpc>
              <a:spcBef>
                <a:spcPts val="0"/>
              </a:spcBef>
              <a:spcAft>
                <a:spcPts val="1800"/>
              </a:spcAft>
              <a:buClr>
                <a:schemeClr val="tx1">
                  <a:lumMod val="65000"/>
                  <a:lumOff val="35000"/>
                </a:schemeClr>
              </a:buClr>
              <a:buNone/>
            </a:pPr>
            <a:r>
              <a:rPr lang="en-GB"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Locally by the municipalities</a:t>
            </a:r>
            <a:br>
              <a:rPr lang="en-GB"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 and/or individuals</a:t>
            </a:r>
          </a:p>
          <a:p>
            <a:pPr marL="85725" indent="0">
              <a:lnSpc>
                <a:spcPct val="100000"/>
              </a:lnSpc>
              <a:spcBef>
                <a:spcPts val="0"/>
              </a:spcBef>
              <a:spcAft>
                <a:spcPts val="1800"/>
              </a:spcAft>
              <a:buClr>
                <a:schemeClr val="tx1">
                  <a:lumMod val="65000"/>
                  <a:lumOff val="35000"/>
                </a:schemeClr>
              </a:buClr>
              <a:buNone/>
            </a:pPr>
            <a:r>
              <a:rPr lang="en-GB"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Internationally by Climate Alliance Services</a:t>
            </a:r>
            <a:br>
              <a:rPr lang="en-GB"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successful municipalities</a:t>
            </a:r>
          </a:p>
        </p:txBody>
      </p:sp>
      <p:sp>
        <p:nvSpPr>
          <p:cNvPr id="7" name="Textfeld 6"/>
          <p:cNvSpPr txBox="1"/>
          <p:nvPr/>
        </p:nvSpPr>
        <p:spPr>
          <a:xfrm>
            <a:off x="6047656" y="3136165"/>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 </a:t>
            </a:r>
            <a:r>
              <a:rPr lang="en-GB" sz="700" i="1" dirty="0" err="1">
                <a:solidFill>
                  <a:schemeClr val="bg1"/>
                </a:solidFill>
                <a:latin typeface="Arial" panose="020B0604020202020204" pitchFamily="34" charset="0"/>
                <a:cs typeface="Arial" panose="020B0604020202020204" pitchFamily="34" charset="0"/>
              </a:rPr>
              <a:t>Smilla</a:t>
            </a:r>
            <a:r>
              <a:rPr lang="en-GB" sz="700" i="1" dirty="0">
                <a:solidFill>
                  <a:schemeClr val="bg1"/>
                </a:solidFill>
                <a:latin typeface="Arial" panose="020B0604020202020204" pitchFamily="34" charset="0"/>
                <a:cs typeface="Arial" panose="020B0604020202020204" pitchFamily="34" charset="0"/>
              </a:rPr>
              <a:t> </a:t>
            </a:r>
            <a:r>
              <a:rPr lang="en-GB" sz="700" i="1" dirty="0" err="1">
                <a:solidFill>
                  <a:schemeClr val="bg1"/>
                </a:solidFill>
                <a:latin typeface="Arial" panose="020B0604020202020204" pitchFamily="34" charset="0"/>
                <a:cs typeface="Arial" panose="020B0604020202020204" pitchFamily="34" charset="0"/>
              </a:rPr>
              <a:t>Dankert</a:t>
            </a:r>
            <a:endParaRPr lang="en-GB" sz="700" i="1" dirty="0">
              <a:solidFill>
                <a:schemeClr val="bg1"/>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223440C5-2531-4BC4-80D9-0408D523407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9712" b="26462"/>
          <a:stretch/>
        </p:blipFill>
        <p:spPr>
          <a:xfrm>
            <a:off x="1" y="0"/>
            <a:ext cx="9143999" cy="3281226"/>
          </a:xfrm>
          <a:prstGeom prst="rect">
            <a:avLst/>
          </a:prstGeom>
        </p:spPr>
      </p:pic>
      <p:sp>
        <p:nvSpPr>
          <p:cNvPr id="9" name="Textfeld 8"/>
          <p:cNvSpPr txBox="1"/>
          <p:nvPr/>
        </p:nvSpPr>
        <p:spPr>
          <a:xfrm>
            <a:off x="6047656" y="3073115"/>
            <a:ext cx="3096344" cy="200055"/>
          </a:xfrm>
          <a:prstGeom prst="rect">
            <a:avLst/>
          </a:prstGeom>
          <a:noFill/>
        </p:spPr>
        <p:txBody>
          <a:bodyPr wrap="square" rtlCol="0">
            <a:spAutoFit/>
          </a:bodyPr>
          <a:lstStyle/>
          <a:p>
            <a:pPr algn="r"/>
            <a:r>
              <a:rPr lang="de-DE" sz="700" i="1" dirty="0" err="1">
                <a:solidFill>
                  <a:schemeClr val="bg1"/>
                </a:solidFill>
                <a:latin typeface="Arial" panose="020B0604020202020204" pitchFamily="34" charset="0"/>
                <a:cs typeface="Arial" panose="020B0604020202020204" pitchFamily="34" charset="0"/>
              </a:rPr>
              <a:t>Photo</a:t>
            </a:r>
            <a:r>
              <a:rPr lang="de-DE" sz="700" i="1" dirty="0">
                <a:solidFill>
                  <a:schemeClr val="bg1"/>
                </a:solidFill>
                <a:latin typeface="Arial" panose="020B0604020202020204" pitchFamily="34" charset="0"/>
                <a:cs typeface="Arial" panose="020B0604020202020204" pitchFamily="34" charset="0"/>
              </a:rPr>
              <a:t>: Michael Nagy / Presseamt München</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84708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9" y="275073"/>
            <a:ext cx="5400599"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 winners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 the international level</a:t>
            </a:r>
          </a:p>
        </p:txBody>
      </p:sp>
      <p:sp>
        <p:nvSpPr>
          <p:cNvPr id="5" name="Rectangle 3"/>
          <p:cNvSpPr txBox="1">
            <a:spLocks noChangeArrowheads="1"/>
          </p:cNvSpPr>
          <p:nvPr/>
        </p:nvSpPr>
        <p:spPr>
          <a:xfrm>
            <a:off x="539552" y="1953001"/>
            <a:ext cx="4536504" cy="297004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800"/>
              </a:spcAft>
              <a:buClr>
                <a:schemeClr val="bg1">
                  <a:lumMod val="50000"/>
                </a:schemeClr>
              </a:buClr>
              <a:buNone/>
            </a:pPr>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Awards in two categories </a:t>
            </a:r>
            <a:b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within five population groups</a:t>
            </a:r>
          </a:p>
          <a:p>
            <a:pPr marL="360000" indent="-360000">
              <a:spcBef>
                <a:spcPts val="0"/>
              </a:spcBef>
              <a:spcAft>
                <a:spcPts val="1200"/>
              </a:spcAft>
              <a:buClr>
                <a:schemeClr val="tx1">
                  <a:lumMod val="75000"/>
                  <a:lumOff val="2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local parliaments</a:t>
            </a:r>
          </a:p>
          <a:p>
            <a:pPr marL="360000" indent="-360000">
              <a:spcBef>
                <a:spcPts val="0"/>
              </a:spcBef>
              <a:spcAft>
                <a:spcPts val="2400"/>
              </a:spcAft>
              <a:buClr>
                <a:schemeClr val="tx1">
                  <a:lumMod val="75000"/>
                  <a:lumOff val="2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municipalities with </a:t>
            </a:r>
            <a:b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most kilometres cycled</a:t>
            </a:r>
          </a:p>
          <a:p>
            <a:pPr>
              <a:spcBef>
                <a:spcPts val="0"/>
              </a:spcBef>
              <a:spcAft>
                <a:spcPts val="600"/>
              </a:spcAft>
              <a:buClr>
                <a:schemeClr val="tx1">
                  <a:lumMod val="75000"/>
                  <a:lumOff val="25000"/>
                </a:schemeClr>
              </a:buClr>
              <a:buFont typeface="Wingdings" panose="05000000000000000000" pitchFamily="2" charset="2"/>
              <a:buChar char="Ø"/>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First place and best newcomer in each category</a:t>
            </a:r>
          </a:p>
        </p:txBody>
      </p:sp>
      <p:sp>
        <p:nvSpPr>
          <p:cNvPr id="7" name="Textfeld 6"/>
          <p:cNvSpPr txBox="1"/>
          <p:nvPr/>
        </p:nvSpPr>
        <p:spPr>
          <a:xfrm>
            <a:off x="6113378" y="4948014"/>
            <a:ext cx="3030622" cy="200055"/>
          </a:xfrm>
          <a:prstGeom prst="rect">
            <a:avLst/>
          </a:prstGeom>
          <a:noFill/>
        </p:spPr>
        <p:txBody>
          <a:bodyPr wrap="square" rtlCol="0">
            <a:spAutoFit/>
          </a:bodyPr>
          <a:lstStyle/>
          <a:p>
            <a:pPr algn="r"/>
            <a:r>
              <a:rPr lang="en-GB" sz="700" i="1" dirty="0">
                <a:latin typeface="Arial" panose="020B0604020202020204" pitchFamily="34" charset="0"/>
                <a:cs typeface="Arial" panose="020B0604020202020204" pitchFamily="34" charset="0"/>
              </a:rPr>
              <a:t>Photo credit: Climate Alliance Services / </a:t>
            </a:r>
            <a:r>
              <a:rPr lang="en-GB" sz="700" i="1" dirty="0" err="1">
                <a:latin typeface="Arial" panose="020B0604020202020204" pitchFamily="34" charset="0"/>
                <a:cs typeface="Arial" panose="020B0604020202020204" pitchFamily="34" charset="0"/>
              </a:rPr>
              <a:t>Smilla</a:t>
            </a:r>
            <a:r>
              <a:rPr lang="en-GB" sz="700" i="1" dirty="0">
                <a:latin typeface="Arial" panose="020B0604020202020204" pitchFamily="34" charset="0"/>
                <a:cs typeface="Arial" panose="020B0604020202020204" pitchFamily="34" charset="0"/>
              </a:rPr>
              <a:t> </a:t>
            </a:r>
            <a:r>
              <a:rPr lang="en-GB" sz="700" i="1" dirty="0" err="1">
                <a:latin typeface="Arial" panose="020B0604020202020204" pitchFamily="34" charset="0"/>
                <a:cs typeface="Arial" panose="020B0604020202020204" pitchFamily="34" charset="0"/>
              </a:rPr>
              <a:t>Dankert</a:t>
            </a:r>
            <a:endParaRPr lang="en-GB" sz="700" i="1"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3501FA33-0EB3-4CF8-AC0D-0830BF8D90E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3013" t="16401"/>
          <a:stretch/>
        </p:blipFill>
        <p:spPr>
          <a:xfrm>
            <a:off x="5724128" y="0"/>
            <a:ext cx="3413404" cy="5143500"/>
          </a:xfrm>
          <a:prstGeom prst="rect">
            <a:avLst/>
          </a:prstGeom>
        </p:spPr>
      </p:pic>
      <p:sp>
        <p:nvSpPr>
          <p:cNvPr id="2" name="Rechteck 1"/>
          <p:cNvSpPr/>
          <p:nvPr/>
        </p:nvSpPr>
        <p:spPr>
          <a:xfrm>
            <a:off x="6893380" y="4821714"/>
            <a:ext cx="2169184" cy="215444"/>
          </a:xfrm>
          <a:prstGeom prst="rect">
            <a:avLst/>
          </a:prstGeom>
        </p:spPr>
        <p:txBody>
          <a:bodyPr wrap="none">
            <a:spAutoFit/>
          </a:bodyPr>
          <a:lstStyle/>
          <a:p>
            <a:pPr algn="r"/>
            <a:r>
              <a:rPr lang="de-DE" sz="800" i="1" dirty="0" err="1">
                <a:solidFill>
                  <a:schemeClr val="bg1"/>
                </a:solidFill>
                <a:latin typeface="Arial" panose="020B0604020202020204" pitchFamily="34" charset="0"/>
                <a:cs typeface="Arial" panose="020B0604020202020204" pitchFamily="34" charset="0"/>
              </a:rPr>
              <a:t>Photo</a:t>
            </a:r>
            <a:r>
              <a:rPr lang="de-DE" sz="800" i="1" dirty="0">
                <a:solidFill>
                  <a:schemeClr val="bg1"/>
                </a:solidFill>
                <a:latin typeface="Arial" panose="020B0604020202020204" pitchFamily="34" charset="0"/>
                <a:cs typeface="Arial" panose="020B0604020202020204" pitchFamily="34" charset="0"/>
              </a:rPr>
              <a:t>: Michael Nagy / Presseamt München</a:t>
            </a:r>
            <a:endParaRPr lang="de-DE"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62800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852316285"/>
              </p:ext>
            </p:extLst>
          </p:nvPr>
        </p:nvGraphicFramePr>
        <p:xfrm>
          <a:off x="323528" y="1649988"/>
          <a:ext cx="5832647" cy="2210880"/>
        </p:xfrm>
        <a:graphic>
          <a:graphicData uri="http://schemas.openxmlformats.org/drawingml/2006/table">
            <a:tbl>
              <a:tblPr firstRow="1" firstCol="1" lastRow="1" lastCol="1" bandRow="1" bandCol="1">
                <a:tableStyleId>{69012ECD-51FC-41F1-AA8D-1B2483CD663E}</a:tableStyleId>
              </a:tblPr>
              <a:tblGrid>
                <a:gridCol w="2144395">
                  <a:extLst>
                    <a:ext uri="{9D8B030D-6E8A-4147-A177-3AD203B41FA5}">
                      <a16:colId xmlns:a16="http://schemas.microsoft.com/office/drawing/2014/main" val="20000"/>
                    </a:ext>
                  </a:extLst>
                </a:gridCol>
                <a:gridCol w="1844126">
                  <a:extLst>
                    <a:ext uri="{9D8B030D-6E8A-4147-A177-3AD203B41FA5}">
                      <a16:colId xmlns:a16="http://schemas.microsoft.com/office/drawing/2014/main" val="20001"/>
                    </a:ext>
                  </a:extLst>
                </a:gridCol>
                <a:gridCol w="1844126">
                  <a:extLst>
                    <a:ext uri="{9D8B030D-6E8A-4147-A177-3AD203B41FA5}">
                      <a16:colId xmlns:a16="http://schemas.microsoft.com/office/drawing/2014/main" val="20002"/>
                    </a:ext>
                  </a:extLst>
                </a:gridCol>
              </a:tblGrid>
              <a:tr h="412513">
                <a:tc>
                  <a:txBody>
                    <a:bodyPr/>
                    <a:lstStyle/>
                    <a:p>
                      <a:r>
                        <a:rPr lang="en-GB" sz="1400" dirty="0">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a:txBody>
                    <a:bodyPr/>
                    <a:lstStyle/>
                    <a:p>
                      <a:pPr marL="176213" indent="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solidFill>
                      <a:srgbClr val="54A4DF"/>
                    </a:solidFill>
                  </a:tcPr>
                </a:tc>
                <a:tc>
                  <a:txBody>
                    <a:bodyPr/>
                    <a:lstStyle/>
                    <a:p>
                      <a:pPr marL="176213"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solidFill>
                      <a:srgbClr val="54A4DF"/>
                    </a:solidFill>
                  </a:tcPr>
                </a:tc>
                <a:extLst>
                  <a:ext uri="{0D108BD9-81ED-4DB2-BD59-A6C34878D82A}">
                    <a16:rowId xmlns:a16="http://schemas.microsoft.com/office/drawing/2014/main" val="10000"/>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€ 540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€ 720</a:t>
                      </a:r>
                    </a:p>
                  </a:txBody>
                  <a:tcPr marL="72000" marR="72000" marT="36000" marB="36000" anchor="ctr"/>
                </a:tc>
                <a:extLst>
                  <a:ext uri="{0D108BD9-81ED-4DB2-BD59-A6C34878D82A}">
                    <a16:rowId xmlns:a16="http://schemas.microsoft.com/office/drawing/2014/main" val="10001"/>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€ 1,075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€ 1,425</a:t>
                      </a:r>
                    </a:p>
                  </a:txBody>
                  <a:tcPr marL="72000" marR="72000" marT="36000" marB="36000" anchor="ctr"/>
                </a:tc>
                <a:extLst>
                  <a:ext uri="{0D108BD9-81ED-4DB2-BD59-A6C34878D82A}">
                    <a16:rowId xmlns:a16="http://schemas.microsoft.com/office/drawing/2014/main" val="10002"/>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€ 1,785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€ 2,370</a:t>
                      </a:r>
                    </a:p>
                  </a:txBody>
                  <a:tcPr marL="72000" marR="72000" marT="36000" marB="36000" anchor="ctr"/>
                </a:tc>
                <a:extLst>
                  <a:ext uri="{0D108BD9-81ED-4DB2-BD59-A6C34878D82A}">
                    <a16:rowId xmlns:a16="http://schemas.microsoft.com/office/drawing/2014/main" val="10003"/>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€ 2,675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€ 3,560</a:t>
                      </a:r>
                    </a:p>
                  </a:txBody>
                  <a:tcPr marL="72000" marR="72000" marT="36000" marB="36000" anchor="ctr"/>
                </a:tc>
                <a:extLst>
                  <a:ext uri="{0D108BD9-81ED-4DB2-BD59-A6C34878D82A}">
                    <a16:rowId xmlns:a16="http://schemas.microsoft.com/office/drawing/2014/main" val="10004"/>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€ 3,565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€ 4,740</a:t>
                      </a:r>
                    </a:p>
                  </a:txBody>
                  <a:tcPr marL="72000" marR="72000" marT="36000" marB="36000" anchor="ctr"/>
                </a:tc>
                <a:extLst>
                  <a:ext uri="{0D108BD9-81ED-4DB2-BD59-A6C34878D82A}">
                    <a16:rowId xmlns:a16="http://schemas.microsoft.com/office/drawing/2014/main" val="10005"/>
                  </a:ext>
                </a:extLst>
              </a:tr>
              <a:tr h="236034">
                <a:tc>
                  <a:txBody>
                    <a:bodyPr/>
                    <a:lstStyle/>
                    <a:p>
                      <a:r>
                        <a:rPr lang="en-GB" sz="1400" i="1">
                          <a:solidFill>
                            <a:schemeClr val="tx1">
                              <a:lumMod val="75000"/>
                              <a:lumOff val="25000"/>
                            </a:schemeClr>
                          </a:solidFill>
                          <a:latin typeface="Arial" panose="020B0604020202020204" pitchFamily="34" charset="0"/>
                          <a:cs typeface="Arial" panose="020B0604020202020204" pitchFamily="34" charset="0"/>
                        </a:rPr>
                        <a:t>Lump sum*</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i="1" dirty="0">
                          <a:solidFill>
                            <a:schemeClr val="tx1">
                              <a:lumMod val="75000"/>
                              <a:lumOff val="25000"/>
                            </a:schemeClr>
                          </a:solidFill>
                          <a:effectLst/>
                          <a:latin typeface="Arial" panose="020B0604020202020204" pitchFamily="34" charset="0"/>
                          <a:ea typeface="+mn-ea"/>
                          <a:cs typeface="Arial" panose="020B0604020202020204" pitchFamily="34" charset="0"/>
                        </a:rPr>
                        <a:t>   € 280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i="1" dirty="0">
                          <a:solidFill>
                            <a:schemeClr val="tx1">
                              <a:lumMod val="75000"/>
                              <a:lumOff val="25000"/>
                            </a:schemeClr>
                          </a:solidFill>
                          <a:effectLst/>
                          <a:latin typeface="Arial" panose="020B0604020202020204" pitchFamily="34" charset="0"/>
                          <a:ea typeface="+mn-ea"/>
                          <a:cs typeface="Arial" panose="020B0604020202020204" pitchFamily="34" charset="0"/>
                        </a:rPr>
                        <a:t>   € 370</a:t>
                      </a:r>
                    </a:p>
                  </a:txBody>
                  <a:tcPr marL="72000" marR="72000" marT="36000" marB="36000" anchor="ctr"/>
                </a:tc>
                <a:extLst>
                  <a:ext uri="{0D108BD9-81ED-4DB2-BD59-A6C34878D82A}">
                    <a16:rowId xmlns:a16="http://schemas.microsoft.com/office/drawing/2014/main" val="10006"/>
                  </a:ext>
                </a:extLst>
              </a:tr>
            </a:tbl>
          </a:graphicData>
        </a:graphic>
      </p:graphicFrame>
      <p:sp>
        <p:nvSpPr>
          <p:cNvPr id="4" name="Rechteck 3"/>
          <p:cNvSpPr/>
          <p:nvPr/>
        </p:nvSpPr>
        <p:spPr>
          <a:xfrm>
            <a:off x="323529" y="275073"/>
            <a:ext cx="8496944" cy="923330"/>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Participation fees in 2025</a:t>
            </a:r>
          </a:p>
          <a:p>
            <a:pPr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sp>
        <p:nvSpPr>
          <p:cNvPr id="7" name="Textfeld 6"/>
          <p:cNvSpPr txBox="1"/>
          <p:nvPr/>
        </p:nvSpPr>
        <p:spPr>
          <a:xfrm>
            <a:off x="323529" y="3867894"/>
            <a:ext cx="2480674" cy="400110"/>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Registration via the rural district/region</a:t>
            </a:r>
          </a:p>
        </p:txBody>
      </p:sp>
      <p:sp>
        <p:nvSpPr>
          <p:cNvPr id="6" name="Textfeld 7"/>
          <p:cNvSpPr txBox="1"/>
          <p:nvPr/>
        </p:nvSpPr>
        <p:spPr>
          <a:xfrm>
            <a:off x="6300192" y="1692553"/>
            <a:ext cx="2376264" cy="2031325"/>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Subsidies in Germany</a:t>
            </a:r>
          </a:p>
          <a:p>
            <a:endParaRPr lang="de-DE" sz="1400"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endParaRPr>
          </a:p>
          <a:p>
            <a:pPr marL="285750" indent="-285750">
              <a:buFont typeface="Arial" panose="020B0604020202020204" pitchFamily="34" charset="0"/>
              <a:buChar char="•"/>
            </a:pPr>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available in almost all German federal states</a:t>
            </a:r>
          </a:p>
          <a:p>
            <a:pPr marL="285750" indent="-285750">
              <a:buFont typeface="Arial" panose="020B0604020202020204" pitchFamily="34" charset="0"/>
              <a:buChar char="•"/>
            </a:pPr>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up to 100% of the participation fees covered by state ministries</a:t>
            </a:r>
          </a:p>
          <a:p>
            <a:endParaRPr lang="en-US"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information:</a:t>
            </a:r>
            <a:b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300" b="1" dirty="0">
                <a:solidFill>
                  <a:srgbClr val="0070C0"/>
                </a:solidFill>
                <a:latin typeface="Arial" panose="020B0604020202020204" pitchFamily="34" charset="0"/>
                <a:ea typeface="Roboto" panose="02000000000000000000" pitchFamily="2" charset="0"/>
                <a:cs typeface="Arial" panose="020B0604020202020204" pitchFamily="34" charset="0"/>
              </a:rPr>
              <a:t>city-cycling.org/register</a:t>
            </a:r>
          </a:p>
        </p:txBody>
      </p:sp>
    </p:spTree>
    <p:extLst>
      <p:ext uri="{BB962C8B-B14F-4D97-AF65-F5344CB8AC3E}">
        <p14:creationId xmlns:p14="http://schemas.microsoft.com/office/powerpoint/2010/main" val="282338819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4139952" y="1514589"/>
            <a:ext cx="4464496" cy="3659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46800" rIns="90000" bIns="72000">
            <a:spAutoFit/>
          </a:bodyPr>
          <a:lstStyle>
            <a:lvl1pPr marL="179388" indent="-179388">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marL="0" indent="0">
              <a:lnSpc>
                <a:spcPct val="100000"/>
              </a:lnSpc>
              <a:spcBef>
                <a:spcPts val="0"/>
              </a:spcBef>
              <a:spcAft>
                <a:spcPts val="1800"/>
              </a:spcAft>
              <a:buClr>
                <a:schemeClr val="tx1">
                  <a:lumMod val="65000"/>
                  <a:lumOff val="3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Complete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IT infrastructure</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incl. a municipal subpage on city-cycling.org as a hub for mobilising local participants</a:t>
            </a:r>
          </a:p>
          <a:p>
            <a:pPr marL="0" indent="0">
              <a:lnSpc>
                <a:spcPct val="100000"/>
              </a:lnSpc>
              <a:spcBef>
                <a:spcPts val="0"/>
              </a:spcBef>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app</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incl. tracking function</a:t>
            </a:r>
          </a:p>
          <a:p>
            <a:pPr marL="0" indent="0">
              <a:lnSpc>
                <a:spcPct val="100000"/>
              </a:lnSpc>
              <a:spcBef>
                <a:spcPts val="0"/>
              </a:spcBef>
              <a:buClr>
                <a:schemeClr val="tx1">
                  <a:lumMod val="65000"/>
                  <a:lumOff val="3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services (in Germany): </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en-GB" sz="2000" b="1" cap="sm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r>
              <a:rPr lang="en-GB" sz="2000" b="1"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reporting platform</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BIKE MONITOR</a:t>
            </a:r>
            <a:r>
              <a:rPr lang="de-DE" altLang="de-DE" sz="20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cycling</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presented</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maps</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graphs</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Services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0538"/>
            <a:ext cx="4104456" cy="518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11100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146075" y="1278723"/>
            <a:ext cx="4464496" cy="3864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Resources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help municipalities prepare and organise their local campaign</a:t>
            </a:r>
          </a:p>
          <a:p>
            <a:pPr>
              <a:spcAft>
                <a:spcPts val="1800"/>
              </a:spcAft>
              <a:buClr>
                <a:schemeClr val="tx1">
                  <a:lumMod val="65000"/>
                  <a:lumOff val="3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 materials and document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templates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implement the campaign</a:t>
            </a:r>
          </a:p>
          <a:p>
            <a:pPr>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Giveaways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advertise the campaign locally</a:t>
            </a:r>
          </a:p>
          <a:p>
            <a:pPr>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Webinars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support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from Climate Alliance Services</a:t>
            </a:r>
          </a:p>
        </p:txBody>
      </p:sp>
      <p:sp>
        <p:nvSpPr>
          <p:cNvPr id="19" name="Rechteck 18"/>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Services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pic>
        <p:nvPicPr>
          <p:cNvPr id="20" name="Picture 2" descr="https://www.stadtradeln.de/fileadmin/_processed_/5/7/csm_Fahrradtasche2018_92e6b7aa3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738" y="3421233"/>
            <a:ext cx="980688" cy="11984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www.stadtradeln.de/fileadmin/_processed_/2/6/csm_SR_Materialien_Erfassungsboegen_f4d4dbf41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147" t="9689" r="25140"/>
          <a:stretch/>
        </p:blipFill>
        <p:spPr bwMode="auto">
          <a:xfrm>
            <a:off x="316613" y="437170"/>
            <a:ext cx="850502" cy="910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www.stadtradeln.de/fileadmin/_processed_/f/a/csm_SR_Materialien_Pressemitteilungen_d833a1ae91.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9491" r="22813"/>
          <a:stretch/>
        </p:blipFill>
        <p:spPr bwMode="auto">
          <a:xfrm>
            <a:off x="1477334" y="509526"/>
            <a:ext cx="833566" cy="7657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stadtradeln.de/fileadmin/_processed_/e/d/csm_SR_Materialien_Urkunden_b9d453a16d.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28519" r="26734"/>
          <a:stretch/>
        </p:blipFill>
        <p:spPr bwMode="auto">
          <a:xfrm>
            <a:off x="2621118" y="437171"/>
            <a:ext cx="768653" cy="9104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stadtradeln.de/fileadmin/_processed_/4/4/csm_SR_Materialien_Flickset_Tip_Top_c17d800022.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8934" t="28383" r="5222" b="21562"/>
          <a:stretch/>
        </p:blipFill>
        <p:spPr bwMode="auto">
          <a:xfrm>
            <a:off x="1154708" y="4410150"/>
            <a:ext cx="1289478" cy="700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stadtradeln.de/fileadmin/_processed_/a/3/csm_Finn_Mockup_7fb30bdd2b.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11760" y="3474237"/>
            <a:ext cx="1299584" cy="121121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8"/>
          <p:cNvSpPr>
            <a:spLocks noChangeArrowheads="1"/>
          </p:cNvSpPr>
          <p:nvPr/>
        </p:nvSpPr>
        <p:spPr bwMode="auto">
          <a:xfrm>
            <a:off x="3773769" y="1229974"/>
            <a:ext cx="5370231" cy="3965133"/>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Participation is made as easy as possible for municipalities!</a:t>
            </a:r>
          </a:p>
        </p:txBody>
      </p:sp>
      <p:pic>
        <p:nvPicPr>
          <p:cNvPr id="21" name="Picture 10"/>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1402950" y="1399220"/>
            <a:ext cx="2979329" cy="2553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10"/>
          <p:cNvPicPr>
            <a:picLocks noChangeAspect="1" noChangeArrowheads="1"/>
          </p:cNvPicPr>
          <p:nvPr/>
        </p:nvPicPr>
        <p:blipFill>
          <a:blip r:embed="rId10" cstate="screen">
            <a:extLst>
              <a:ext uri="{28A0092B-C50C-407E-A947-70E740481C1C}">
                <a14:useLocalDpi xmlns:a14="http://schemas.microsoft.com/office/drawing/2010/main" val="0"/>
              </a:ext>
            </a:extLst>
          </a:blip>
          <a:stretch>
            <a:fillRect/>
          </a:stretch>
        </p:blipFill>
        <p:spPr bwMode="auto">
          <a:xfrm>
            <a:off x="42095" y="1522776"/>
            <a:ext cx="2153641" cy="1845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6"/>
          <p:cNvPicPr>
            <a:picLocks noChangeAspect="1" noChangeArrowheads="1"/>
          </p:cNvPicPr>
          <p:nvPr/>
        </p:nvPicPr>
        <p:blipFill>
          <a:blip r:embed="rId11" cstate="screen">
            <a:extLst>
              <a:ext uri="{28A0092B-C50C-407E-A947-70E740481C1C}">
                <a14:useLocalDpi xmlns:a14="http://schemas.microsoft.com/office/drawing/2010/main" val="0"/>
              </a:ext>
            </a:extLst>
          </a:blip>
          <a:stretch>
            <a:fillRect/>
          </a:stretch>
        </p:blipFill>
        <p:spPr bwMode="auto">
          <a:xfrm>
            <a:off x="1043608" y="3291830"/>
            <a:ext cx="1440013" cy="123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126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9" y="258139"/>
            <a:ext cx="8496944"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Tasks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for local coordinators</a:t>
            </a:r>
          </a:p>
        </p:txBody>
      </p:sp>
      <p:sp>
        <p:nvSpPr>
          <p:cNvPr id="7" name="Rechteck 6"/>
          <p:cNvSpPr/>
          <p:nvPr/>
        </p:nvSpPr>
        <p:spPr>
          <a:xfrm>
            <a:off x="324694" y="1851670"/>
            <a:ext cx="4391322" cy="2785378"/>
          </a:xfrm>
          <a:prstGeom prst="rect">
            <a:avLst/>
          </a:prstGeom>
        </p:spPr>
        <p:txBody>
          <a:bodyPr wrap="square">
            <a:spAutoFit/>
          </a:bodyPr>
          <a:lstStyle/>
          <a:p>
            <a:pPr>
              <a:spcAft>
                <a:spcPts val="1800"/>
              </a:spcAft>
              <a:buClr>
                <a:schemeClr val="tx1">
                  <a:lumMod val="65000"/>
                  <a:lumOff val="35000"/>
                </a:schemeClr>
              </a:buClr>
              <a:tabLst>
                <a:tab pos="179388" algn="l"/>
              </a:tabLst>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Spread the word!</a:t>
            </a:r>
          </a:p>
          <a:p>
            <a:pPr>
              <a:spcAft>
                <a:spcPts val="1800"/>
              </a:spcAft>
              <a:buClr>
                <a:schemeClr val="tx1">
                  <a:lumMod val="65000"/>
                  <a:lumOff val="35000"/>
                </a:schemeClr>
              </a:buClr>
              <a:tabLst>
                <a:tab pos="179388" algn="l"/>
              </a:tabLst>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Serve as the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contact person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local population, cyclists and teams, Climate Alliance Services</a:t>
            </a:r>
          </a:p>
          <a:p>
            <a:pPr>
              <a:spcAft>
                <a:spcPts val="1800"/>
              </a:spcAft>
              <a:buClr>
                <a:schemeClr val="tx1">
                  <a:lumMod val="65000"/>
                  <a:lumOff val="35000"/>
                </a:schemeClr>
              </a:buClr>
              <a:tabLst>
                <a:tab pos="179388" algn="l"/>
              </a:tabLst>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Organise</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local campaign</a:t>
            </a:r>
          </a:p>
          <a:p>
            <a:pPr>
              <a:spcBef>
                <a:spcPts val="1200"/>
              </a:spcBef>
              <a:spcAft>
                <a:spcPts val="1800"/>
              </a:spcAft>
              <a:buClr>
                <a:schemeClr val="tx1">
                  <a:lumMod val="65000"/>
                  <a:lumOff val="35000"/>
                </a:schemeClr>
              </a:buClr>
              <a:tabLst>
                <a:tab pos="179388" algn="l"/>
              </a:tabLst>
            </a:pPr>
            <a:r>
              <a:rPr lang="en-GB" sz="2000" b="1"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Tip</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Establish an organising team</a:t>
            </a:r>
          </a:p>
        </p:txBody>
      </p:sp>
      <p:pic>
        <p:nvPicPr>
          <p:cNvPr id="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2090" y="0"/>
            <a:ext cx="4001910" cy="516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031105" y="4948014"/>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a:t>
            </a:r>
          </a:p>
        </p:txBody>
      </p:sp>
    </p:spTree>
    <p:extLst>
      <p:ext uri="{BB962C8B-B14F-4D97-AF65-F5344CB8AC3E}">
        <p14:creationId xmlns:p14="http://schemas.microsoft.com/office/powerpoint/2010/main" val="28925402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p:cNvSpPr txBox="1"/>
          <p:nvPr/>
        </p:nvSpPr>
        <p:spPr>
          <a:xfrm>
            <a:off x="324694" y="1304637"/>
            <a:ext cx="8423770" cy="3046988"/>
          </a:xfrm>
          <a:prstGeom prst="rect">
            <a:avLst/>
          </a:prstGeom>
          <a:noFill/>
        </p:spPr>
        <p:txBody>
          <a:bodyPr wrap="square" rtlCol="0">
            <a:spAutoFit/>
          </a:bodyPr>
          <a:lstStyle/>
          <a:p>
            <a:pPr marL="273050" indent="-273050">
              <a:spcAft>
                <a:spcPts val="1200"/>
              </a:spcAft>
              <a:buClr>
                <a:schemeClr val="tx1">
                  <a:lumMod val="75000"/>
                  <a:lumOff val="25000"/>
                </a:schemeClr>
              </a:buClr>
              <a:buFont typeface="Arial" panose="020B0604020202020204" pitchFamily="34" charset="0"/>
              <a:buChar char="•"/>
            </a:pPr>
            <a:r>
              <a:rPr lang="en-GB" b="1" dirty="0">
                <a:solidFill>
                  <a:schemeClr val="tx1">
                    <a:lumMod val="75000"/>
                    <a:lumOff val="25000"/>
                  </a:schemeClr>
                </a:solidFill>
                <a:latin typeface="Arial" panose="020B0604020202020204" pitchFamily="34" charset="0"/>
                <a:cs typeface="Arial" panose="020B0604020202020204" pitchFamily="34" charset="0"/>
              </a:rPr>
              <a:t>All of the different components</a:t>
            </a:r>
            <a:r>
              <a:rPr lang="en-GB" dirty="0">
                <a:solidFill>
                  <a:schemeClr val="tx1">
                    <a:lumMod val="75000"/>
                    <a:lumOff val="25000"/>
                  </a:schemeClr>
                </a:solidFill>
                <a:latin typeface="Arial" panose="020B0604020202020204" pitchFamily="34" charset="0"/>
                <a:cs typeface="Arial" panose="020B0604020202020204" pitchFamily="34" charset="0"/>
              </a:rPr>
              <a:t> of the CITY CYCLING campaign are outlined in this presentation – it is therefore </a:t>
            </a:r>
            <a:r>
              <a:rPr lang="en-GB" b="1" dirty="0">
                <a:solidFill>
                  <a:schemeClr val="tx1">
                    <a:lumMod val="75000"/>
                    <a:lumOff val="25000"/>
                  </a:schemeClr>
                </a:solidFill>
                <a:latin typeface="Arial" panose="020B0604020202020204" pitchFamily="34" charset="0"/>
                <a:cs typeface="Arial" panose="020B0604020202020204" pitchFamily="34" charset="0"/>
              </a:rPr>
              <a:t>quite long</a:t>
            </a:r>
            <a:r>
              <a:rPr lang="en-GB" dirty="0">
                <a:solidFill>
                  <a:schemeClr val="tx1">
                    <a:lumMod val="75000"/>
                    <a:lumOff val="25000"/>
                  </a:schemeClr>
                </a:solidFill>
                <a:latin typeface="Arial" panose="020B0604020202020204" pitchFamily="34" charset="0"/>
                <a:cs typeface="Arial" panose="020B0604020202020204" pitchFamily="34" charset="0"/>
              </a:rPr>
              <a:t>.</a:t>
            </a:r>
          </a:p>
          <a:p>
            <a:pPr marL="273050" indent="-273050">
              <a:spcAft>
                <a:spcPts val="12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Be sure to consider your </a:t>
            </a:r>
            <a:r>
              <a:rPr lang="en-GB" b="1" dirty="0">
                <a:solidFill>
                  <a:schemeClr val="tx1">
                    <a:lumMod val="75000"/>
                    <a:lumOff val="25000"/>
                  </a:schemeClr>
                </a:solidFill>
                <a:latin typeface="Arial" panose="020B0604020202020204" pitchFamily="34" charset="0"/>
                <a:cs typeface="Arial" panose="020B0604020202020204" pitchFamily="34" charset="0"/>
              </a:rPr>
              <a:t>audience’s attention span</a:t>
            </a:r>
            <a:r>
              <a:rPr lang="en-GB" dirty="0">
                <a:solidFill>
                  <a:schemeClr val="tx1">
                    <a:lumMod val="75000"/>
                    <a:lumOff val="25000"/>
                  </a:schemeClr>
                </a:solidFill>
                <a:latin typeface="Arial" panose="020B0604020202020204" pitchFamily="34" charset="0"/>
                <a:cs typeface="Arial" panose="020B0604020202020204" pitchFamily="34" charset="0"/>
              </a:rPr>
              <a:t> and to only include the slides that you really need and that are interesting and relevant to them.</a:t>
            </a:r>
          </a:p>
          <a:p>
            <a:pPr marL="273050" indent="-273050">
              <a:spcAft>
                <a:spcPts val="12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You can answer </a:t>
            </a:r>
            <a:r>
              <a:rPr lang="en-GB" b="1" dirty="0">
                <a:solidFill>
                  <a:schemeClr val="tx1">
                    <a:lumMod val="75000"/>
                    <a:lumOff val="25000"/>
                  </a:schemeClr>
                </a:solidFill>
                <a:latin typeface="Arial" panose="020B0604020202020204" pitchFamily="34" charset="0"/>
                <a:cs typeface="Arial" panose="020B0604020202020204" pitchFamily="34" charset="0"/>
              </a:rPr>
              <a:t>questions from the audience</a:t>
            </a:r>
            <a:r>
              <a:rPr lang="en-GB" dirty="0">
                <a:solidFill>
                  <a:schemeClr val="tx1">
                    <a:lumMod val="75000"/>
                    <a:lumOff val="25000"/>
                  </a:schemeClr>
                </a:solidFill>
                <a:latin typeface="Arial" panose="020B0604020202020204" pitchFamily="34" charset="0"/>
                <a:cs typeface="Arial" panose="020B0604020202020204" pitchFamily="34" charset="0"/>
              </a:rPr>
              <a:t> afterwards.</a:t>
            </a:r>
          </a:p>
          <a:p>
            <a:pPr marL="273050" indent="-273050">
              <a:spcAft>
                <a:spcPts val="1200"/>
              </a:spcAft>
              <a:buClr>
                <a:schemeClr val="tx1">
                  <a:lumMod val="75000"/>
                  <a:lumOff val="25000"/>
                </a:schemeClr>
              </a:buClr>
              <a:buFont typeface="Arial" panose="020B0604020202020204" pitchFamily="34" charset="0"/>
              <a:buChar char="•"/>
            </a:pPr>
            <a:r>
              <a:rPr lang="en-GB" b="1" dirty="0">
                <a:solidFill>
                  <a:schemeClr val="tx1">
                    <a:lumMod val="75000"/>
                    <a:lumOff val="25000"/>
                  </a:schemeClr>
                </a:solidFill>
                <a:latin typeface="Arial" panose="020B0604020202020204" pitchFamily="34" charset="0"/>
                <a:cs typeface="Arial" panose="020B0604020202020204" pitchFamily="34" charset="0"/>
              </a:rPr>
              <a:t>PLEASE NOTE:</a:t>
            </a:r>
            <a:br>
              <a:rPr lang="en-GB" dirty="0">
                <a:solidFill>
                  <a:schemeClr val="tx1">
                    <a:lumMod val="75000"/>
                    <a:lumOff val="25000"/>
                  </a:schemeClr>
                </a:solidFill>
                <a:latin typeface="Arial" panose="020B0604020202020204" pitchFamily="34" charset="0"/>
                <a:cs typeface="Arial" panose="020B0604020202020204" pitchFamily="34" charset="0"/>
              </a:rPr>
            </a:br>
            <a:r>
              <a:rPr lang="en-GB" b="1" dirty="0">
                <a:solidFill>
                  <a:schemeClr val="tx1">
                    <a:lumMod val="75000"/>
                    <a:lumOff val="25000"/>
                  </a:schemeClr>
                </a:solidFill>
                <a:latin typeface="Arial" panose="020B0604020202020204" pitchFamily="34" charset="0"/>
                <a:cs typeface="Arial" panose="020B0604020202020204" pitchFamily="34" charset="0"/>
              </a:rPr>
              <a:t>More detailed information</a:t>
            </a:r>
            <a:r>
              <a:rPr lang="en-GB" dirty="0">
                <a:solidFill>
                  <a:schemeClr val="tx1">
                    <a:lumMod val="75000"/>
                    <a:lumOff val="25000"/>
                  </a:schemeClr>
                </a:solidFill>
                <a:latin typeface="Arial" panose="020B0604020202020204" pitchFamily="34" charset="0"/>
                <a:cs typeface="Arial" panose="020B0604020202020204" pitchFamily="34" charset="0"/>
              </a:rPr>
              <a:t> is provided in the </a:t>
            </a:r>
            <a:r>
              <a:rPr lang="en-GB" b="1" dirty="0">
                <a:solidFill>
                  <a:schemeClr val="tx1">
                    <a:lumMod val="75000"/>
                    <a:lumOff val="25000"/>
                  </a:schemeClr>
                </a:solidFill>
                <a:latin typeface="Arial" panose="020B0604020202020204" pitchFamily="34" charset="0"/>
                <a:cs typeface="Arial" panose="020B0604020202020204" pitchFamily="34" charset="0"/>
              </a:rPr>
              <a:t>notes section</a:t>
            </a:r>
            <a:r>
              <a:rPr lang="en-GB"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6" name="Rechteck 5"/>
          <p:cNvSpPr/>
          <p:nvPr/>
        </p:nvSpPr>
        <p:spPr>
          <a:xfrm>
            <a:off x="324694" y="261104"/>
            <a:ext cx="7200800" cy="707886"/>
          </a:xfrm>
          <a:prstGeom prst="rect">
            <a:avLst/>
          </a:prstGeom>
        </p:spPr>
        <p:txBody>
          <a:bodyPr wrap="square">
            <a:spAutoFit/>
          </a:bodyPr>
          <a:lstStyle/>
          <a:p>
            <a:pPr fontAlgn="auto">
              <a:lnSpc>
                <a:spcPct val="100000"/>
              </a:lnSpc>
              <a:spcAft>
                <a:spcPts val="0"/>
              </a:spcAft>
              <a:buClrTx/>
              <a:buSzTx/>
              <a:buFontTx/>
            </a:pPr>
            <a:r>
              <a:rPr lang="en-GB" sz="40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Keep it short!</a:t>
            </a:r>
          </a:p>
        </p:txBody>
      </p:sp>
    </p:spTree>
    <p:extLst>
      <p:ext uri="{BB962C8B-B14F-4D97-AF65-F5344CB8AC3E}">
        <p14:creationId xmlns:p14="http://schemas.microsoft.com/office/powerpoint/2010/main" val="238473358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sp>
        <p:nvSpPr>
          <p:cNvPr id="5" name="Rechteck 4"/>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Participating municipalities</a:t>
            </a:r>
          </a:p>
        </p:txBody>
      </p:sp>
      <p:graphicFrame>
        <p:nvGraphicFramePr>
          <p:cNvPr id="10" name="Diagramm 9">
            <a:extLst>
              <a:ext uri="{FF2B5EF4-FFF2-40B4-BE49-F238E27FC236}">
                <a16:creationId xmlns:a16="http://schemas.microsoft.com/office/drawing/2014/main" id="{00000000-0008-0000-0000-000003000000}"/>
              </a:ext>
            </a:extLst>
          </p:cNvPr>
          <p:cNvGraphicFramePr>
            <a:graphicFrameLocks noChangeAspect="1"/>
          </p:cNvGraphicFramePr>
          <p:nvPr>
            <p:extLst>
              <p:ext uri="{D42A27DB-BD31-4B8C-83A1-F6EECF244321}">
                <p14:modId xmlns:p14="http://schemas.microsoft.com/office/powerpoint/2010/main" val="932062133"/>
              </p:ext>
            </p:extLst>
          </p:nvPr>
        </p:nvGraphicFramePr>
        <p:xfrm>
          <a:off x="-155644" y="-345609"/>
          <a:ext cx="9455289" cy="5834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037394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Participating cyclists</a:t>
            </a:r>
          </a:p>
        </p:txBody>
      </p:sp>
      <p:sp>
        <p:nvSpPr>
          <p:cNvPr id="12" name="Rechteck 11"/>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graphicFrame>
        <p:nvGraphicFramePr>
          <p:cNvPr id="7" name="Diagramm 6">
            <a:extLst>
              <a:ext uri="{FF2B5EF4-FFF2-40B4-BE49-F238E27FC236}">
                <a16:creationId xmlns:a16="http://schemas.microsoft.com/office/drawing/2014/main" id="{00000000-0008-0000-0000-000004000000}"/>
              </a:ext>
            </a:extLst>
          </p:cNvPr>
          <p:cNvGraphicFramePr>
            <a:graphicFrameLocks noChangeAspect="1"/>
          </p:cNvGraphicFramePr>
          <p:nvPr>
            <p:extLst>
              <p:ext uri="{D42A27DB-BD31-4B8C-83A1-F6EECF244321}">
                <p14:modId xmlns:p14="http://schemas.microsoft.com/office/powerpoint/2010/main" val="2541900314"/>
              </p:ext>
            </p:extLst>
          </p:nvPr>
        </p:nvGraphicFramePr>
        <p:xfrm>
          <a:off x="-153040" y="82206"/>
          <a:ext cx="9450080" cy="4979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605253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noChangeAspect="1"/>
          </p:cNvGraphicFramePr>
          <p:nvPr>
            <p:extLst>
              <p:ext uri="{D42A27DB-BD31-4B8C-83A1-F6EECF244321}">
                <p14:modId xmlns:p14="http://schemas.microsoft.com/office/powerpoint/2010/main" val="2861153951"/>
              </p:ext>
            </p:extLst>
          </p:nvPr>
        </p:nvGraphicFramePr>
        <p:xfrm>
          <a:off x="26495" y="35089"/>
          <a:ext cx="9144000" cy="51197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Kilometres cycled</a:t>
            </a:r>
          </a:p>
        </p:txBody>
      </p:sp>
      <p:sp>
        <p:nvSpPr>
          <p:cNvPr id="9" name="Rechteck 8"/>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graphicFrame>
        <p:nvGraphicFramePr>
          <p:cNvPr id="8" name="Diagramm 7">
            <a:extLst>
              <a:ext uri="{FF2B5EF4-FFF2-40B4-BE49-F238E27FC236}">
                <a16:creationId xmlns:a16="http://schemas.microsoft.com/office/drawing/2014/main" id="{00000000-0008-0000-0000-000006000000}"/>
              </a:ext>
            </a:extLst>
          </p:cNvPr>
          <p:cNvGraphicFramePr>
            <a:graphicFrameLocks noChangeAspect="1"/>
          </p:cNvGraphicFramePr>
          <p:nvPr>
            <p:extLst>
              <p:ext uri="{D42A27DB-BD31-4B8C-83A1-F6EECF244321}">
                <p14:modId xmlns:p14="http://schemas.microsoft.com/office/powerpoint/2010/main" val="3705545717"/>
              </p:ext>
            </p:extLst>
          </p:nvPr>
        </p:nvGraphicFramePr>
        <p:xfrm>
          <a:off x="-1960056" y="101297"/>
          <a:ext cx="13064112" cy="49409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5112335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995686"/>
            <a:ext cx="9144000" cy="923330"/>
          </a:xfrm>
          <a:prstGeom prst="rect">
            <a:avLst/>
          </a:prstGeom>
          <a:noFill/>
        </p:spPr>
        <p:txBody>
          <a:bodyPr wrap="square" rtlCol="0">
            <a:spAutoFit/>
          </a:bodyPr>
          <a:lstStyle/>
          <a:p>
            <a:pPr algn="ctr"/>
            <a:r>
              <a:rPr lang="en-GB" sz="5400">
                <a:solidFill>
                  <a:schemeClr val="bg1"/>
                </a:solidFill>
                <a:latin typeface="Arial Black" panose="020B0A04020102020204" pitchFamily="34" charset="0"/>
                <a:ea typeface="Roboto Black" panose="02000000000000000000" pitchFamily="2" charset="0"/>
                <a:cs typeface="Roboto Black" panose="02000000000000000000" pitchFamily="2" charset="0"/>
              </a:rPr>
              <a:t>city-cycling.org</a:t>
            </a:r>
          </a:p>
        </p:txBody>
      </p:sp>
    </p:spTree>
    <p:extLst>
      <p:ext uri="{BB962C8B-B14F-4D97-AF65-F5344CB8AC3E}">
        <p14:creationId xmlns:p14="http://schemas.microsoft.com/office/powerpoint/2010/main" val="17799364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3648" y="992608"/>
            <a:ext cx="6336704" cy="27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0032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Stadt Frankfurt am Main\Burgstr_Ecke_Hoehenstr.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6" t="32222" r="10313" b="42646"/>
          <a:stretch/>
        </p:blipFill>
        <p:spPr bwMode="auto">
          <a:xfrm>
            <a:off x="0" y="0"/>
            <a:ext cx="9144000" cy="1735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83568" y="2639690"/>
            <a:ext cx="8352928" cy="1985159"/>
          </a:xfrm>
          <a:prstGeom prst="rect">
            <a:avLst/>
          </a:prstGeom>
          <a:noFill/>
        </p:spPr>
        <p:txBody>
          <a:bodyPr wrap="square" rtlCol="0">
            <a:spAutoFit/>
          </a:bodyPr>
          <a:lstStyle/>
          <a:p>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Active involvement of citizens in the exchange with municipalities</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cyclists’ concerns are taken seriously</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transparently demonstrate their commitment to cycling</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cycling infrastructure means more people cycle</a:t>
            </a:r>
          </a:p>
          <a:p>
            <a:pPr marL="270000" indent="-270000">
              <a:spcBef>
                <a:spcPts val="1800"/>
              </a:spcBef>
              <a:buClr>
                <a:schemeClr val="tx1">
                  <a:lumMod val="75000"/>
                  <a:lumOff val="25000"/>
                </a:schemeClr>
              </a:buClr>
              <a:buFont typeface="Wingdings" panose="05000000000000000000" pitchFamily="2" charset="2"/>
              <a:buChar char="è"/>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Effective, self-explanatory and easy-to-use tool </a:t>
            </a:r>
            <a:b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cyclists </a:t>
            </a:r>
            <a:r>
              <a:rPr lang="en-GB" u="sng">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and</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municipalities/administration</a:t>
            </a:r>
          </a:p>
        </p:txBody>
      </p:sp>
      <p:sp>
        <p:nvSpPr>
          <p:cNvPr id="8" name="Rechteck 7"/>
          <p:cNvSpPr/>
          <p:nvPr/>
        </p:nvSpPr>
        <p:spPr>
          <a:xfrm>
            <a:off x="683568" y="1995686"/>
            <a:ext cx="7200801" cy="523220"/>
          </a:xfrm>
          <a:prstGeom prst="rect">
            <a:avLst/>
          </a:prstGeom>
        </p:spPr>
        <p:txBody>
          <a:bodyPr wrap="square">
            <a:spAutoFit/>
          </a:bodyPr>
          <a:lstStyle/>
          <a:p>
            <a:pPr fontAlgn="auto">
              <a:lnSpc>
                <a:spcPct val="100000"/>
              </a:lnSpc>
              <a:spcAft>
                <a:spcPts val="0"/>
              </a:spcAft>
              <a:buClrTx/>
              <a:buSzTx/>
              <a:buFontTx/>
            </a:pPr>
            <a:r>
              <a:rPr lang="en-GB" sz="28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Why a reporting platform?</a:t>
            </a:r>
          </a:p>
        </p:txBody>
      </p:sp>
      <p:sp>
        <p:nvSpPr>
          <p:cNvPr id="7" name="Textfeld 6"/>
          <p:cNvSpPr txBox="1"/>
          <p:nvPr/>
        </p:nvSpPr>
        <p:spPr>
          <a:xfrm>
            <a:off x="6046480" y="1491630"/>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a:t>
            </a:r>
          </a:p>
        </p:txBody>
      </p:sp>
    </p:spTree>
    <p:extLst>
      <p:ext uri="{BB962C8B-B14F-4D97-AF65-F5344CB8AC3E}">
        <p14:creationId xmlns:p14="http://schemas.microsoft.com/office/powerpoint/2010/main" val="3941840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39952" y="260922"/>
            <a:ext cx="4824536" cy="646331"/>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What is </a:t>
            </a:r>
            <a:r>
              <a:rPr lang="en-GB" sz="3600" b="1" cap="sm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RADar!</a:t>
            </a:r>
          </a:p>
        </p:txBody>
      </p:sp>
      <p:sp>
        <p:nvSpPr>
          <p:cNvPr id="8" name="Textfeld 7"/>
          <p:cNvSpPr txBox="1"/>
          <p:nvPr/>
        </p:nvSpPr>
        <p:spPr>
          <a:xfrm>
            <a:off x="4139953" y="1509628"/>
            <a:ext cx="4824536" cy="3046988"/>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 planning tool</a:t>
            </a:r>
            <a:b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infrastructure in Germany</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Citizen participation tool</a:t>
            </a:r>
          </a:p>
          <a:p>
            <a:pPr marL="270000" indent="-270000">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reports can be submitted online or via the RADar! or CITY CYCLING app</a:t>
            </a:r>
          </a:p>
          <a:p>
            <a:pPr marL="270000" indent="-270000">
              <a:spcAft>
                <a:spcPts val="1800"/>
              </a:spcAft>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can contact cyclists directly – and vice versa</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use by CITY CYCLING municipalities –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no extra cost!</a:t>
            </a: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val="0"/>
              </a:ext>
            </a:extLst>
          </a:blip>
          <a:srcRect r="2191"/>
          <a:stretch/>
        </p:blipFill>
        <p:spPr>
          <a:xfrm>
            <a:off x="0" y="0"/>
            <a:ext cx="3856384" cy="5143500"/>
          </a:xfrm>
          <a:prstGeom prst="rect">
            <a:avLst/>
          </a:prstGeom>
        </p:spPr>
      </p:pic>
    </p:spTree>
    <p:extLst>
      <p:ext uri="{BB962C8B-B14F-4D97-AF65-F5344CB8AC3E}">
        <p14:creationId xmlns:p14="http://schemas.microsoft.com/office/powerpoint/2010/main" val="332928146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29167" y="987574"/>
            <a:ext cx="5328593" cy="3831818"/>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Reports can only be submitted in the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municipality’s area of jurisdiction</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Only</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people who have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signed up</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CITY CYCLING) can submit reports</a:t>
            </a:r>
          </a:p>
          <a:p>
            <a:pPr marL="450850" lvl="2" indent="-274638">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fewer “hoax reports”, manageable number of people submitting reports</a:t>
            </a:r>
          </a:p>
          <a:p>
            <a:pPr marL="450850" lvl="2" indent="-274638">
              <a:lnSpc>
                <a:spcPct val="100000"/>
              </a:lnSpc>
              <a:spcBef>
                <a:spcPts val="0"/>
              </a:spcBef>
              <a:spcAft>
                <a:spcPts val="1200"/>
              </a:spcAft>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another reason to participate in CITY CYCLING</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Municipalities are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 to choose the reporting period</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t>
            </a:r>
          </a:p>
          <a:p>
            <a:pPr marL="360363" lvl="2" indent="-185738">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during the 21-day local campaign</a:t>
            </a:r>
          </a:p>
          <a:p>
            <a:pPr marL="360363" lvl="2" indent="-185738">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in the summer months</a:t>
            </a:r>
          </a:p>
          <a:p>
            <a:pPr marL="360363" lvl="2" indent="-185738">
              <a:spcAft>
                <a:spcPts val="1200"/>
              </a:spcAft>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all year round, several times a year </a:t>
            </a:r>
          </a:p>
          <a:p>
            <a:pPr marL="450850" lvl="2" indent="-274638">
              <a:spcAft>
                <a:spcPts val="1200"/>
              </a:spcAft>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Test phase/manageable period for municipalities</a:t>
            </a:r>
          </a:p>
        </p:txBody>
      </p:sp>
      <p:sp>
        <p:nvSpPr>
          <p:cNvPr id="9" name="Rechteck 8"/>
          <p:cNvSpPr/>
          <p:nvPr/>
        </p:nvSpPr>
        <p:spPr>
          <a:xfrm>
            <a:off x="323528" y="267494"/>
            <a:ext cx="6048672"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0111" y="1735501"/>
            <a:ext cx="3406582" cy="2817305"/>
          </a:xfrm>
          <a:prstGeom prst="rect">
            <a:avLst/>
          </a:prstGeom>
        </p:spPr>
      </p:pic>
    </p:spTree>
    <p:extLst>
      <p:ext uri="{BB962C8B-B14F-4D97-AF65-F5344CB8AC3E}">
        <p14:creationId xmlns:p14="http://schemas.microsoft.com/office/powerpoint/2010/main" val="67889431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3609523143"/>
              </p:ext>
            </p:extLst>
          </p:nvPr>
        </p:nvGraphicFramePr>
        <p:xfrm>
          <a:off x="324694" y="1586150"/>
          <a:ext cx="8495777" cy="2424240"/>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50453">
                  <a:extLst>
                    <a:ext uri="{9D8B030D-6E8A-4147-A177-3AD203B41FA5}">
                      <a16:colId xmlns:a16="http://schemas.microsoft.com/office/drawing/2014/main" val="20002"/>
                    </a:ext>
                  </a:extLst>
                </a:gridCol>
                <a:gridCol w="1609049">
                  <a:extLst>
                    <a:ext uri="{9D8B030D-6E8A-4147-A177-3AD203B41FA5}">
                      <a16:colId xmlns:a16="http://schemas.microsoft.com/office/drawing/2014/main" val="20003"/>
                    </a:ext>
                  </a:extLst>
                </a:gridCol>
                <a:gridCol w="1609049">
                  <a:extLst>
                    <a:ext uri="{9D8B030D-6E8A-4147-A177-3AD203B41FA5}">
                      <a16:colId xmlns:a16="http://schemas.microsoft.com/office/drawing/2014/main" val="20004"/>
                    </a:ext>
                  </a:extLst>
                </a:gridCol>
              </a:tblGrid>
              <a:tr h="349485">
                <a:tc rowSpan="2">
                  <a:txBody>
                    <a:bodyPr/>
                    <a:lstStyle/>
                    <a:p>
                      <a:pPr>
                        <a:lnSpc>
                          <a:spcPct val="100000"/>
                        </a:lnSpc>
                        <a:spcAft>
                          <a:spcPts val="0"/>
                        </a:spcAft>
                      </a:pPr>
                      <a:r>
                        <a:rPr lang="en-GB" sz="1400" dirty="0">
                          <a:effectLst/>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400" b="1" u="none" strike="noStrike">
                          <a:effectLst/>
                          <a:latin typeface="Arial" panose="020B0604020202020204" pitchFamily="34" charset="0"/>
                          <a:cs typeface="Arial" panose="020B0604020202020204" pitchFamily="34" charset="0"/>
                        </a:rPr>
                        <a:t>Outside of the local campaign period</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en-GB" sz="1400" b="1" u="sng" strike="noStrike">
                          <a:effectLst/>
                          <a:latin typeface="Arial" panose="020B0604020202020204" pitchFamily="34" charset="0"/>
                          <a:cs typeface="Arial" panose="020B0604020202020204" pitchFamily="34" charset="0"/>
                        </a:rPr>
                        <a:t>Without</a:t>
                      </a:r>
                      <a:r>
                        <a:rPr lang="en-GB" sz="1400" b="1" u="none" strike="noStrike">
                          <a:effectLst/>
                          <a:latin typeface="Arial" panose="020B0604020202020204" pitchFamily="34" charset="0"/>
                          <a:cs typeface="Arial" panose="020B0604020202020204" pitchFamily="34" charset="0"/>
                        </a:rPr>
                        <a:t> participation </a:t>
                      </a:r>
                      <a:br>
                        <a:rPr lang="en-GB" sz="1400" b="1" u="none" strike="noStrike">
                          <a:effectLst/>
                          <a:latin typeface="Arial" panose="020B0604020202020204" pitchFamily="34" charset="0"/>
                          <a:cs typeface="Arial" panose="020B0604020202020204" pitchFamily="34" charset="0"/>
                        </a:rPr>
                      </a:br>
                      <a:r>
                        <a:rPr lang="en-GB" sz="1400" b="1" u="none" strike="noStrike">
                          <a:effectLst/>
                          <a:latin typeface="Arial" panose="020B0604020202020204" pitchFamily="34" charset="0"/>
                          <a:cs typeface="Arial" panose="020B0604020202020204" pitchFamily="34" charset="0"/>
                        </a:rPr>
                        <a:t>in CITY CYCLING</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val="10000"/>
                  </a:ext>
                </a:extLst>
              </a:tr>
              <a:tr h="412513">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val="10001"/>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€ 110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€ 160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€ 235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€ 325 </a:t>
                      </a:r>
                    </a:p>
                  </a:txBody>
                  <a:tcPr marL="72000" marR="72000" marT="36000" marB="36000" anchor="ctr">
                    <a:lnT w="9525" cap="flat" cmpd="sng" algn="ctr">
                      <a:noFill/>
                      <a:prstDash val="solid"/>
                    </a:lnT>
                  </a:tcPr>
                </a:tc>
                <a:extLst>
                  <a:ext uri="{0D108BD9-81ED-4DB2-BD59-A6C34878D82A}">
                    <a16:rowId xmlns:a16="http://schemas.microsoft.com/office/drawing/2014/main" val="10002"/>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€ 175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€ 265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€ 385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€ 530 </a:t>
                      </a:r>
                    </a:p>
                  </a:txBody>
                  <a:tcPr marL="72000" marR="72000" marT="36000" marB="36000" anchor="ctr"/>
                </a:tc>
                <a:extLst>
                  <a:ext uri="{0D108BD9-81ED-4DB2-BD59-A6C34878D82A}">
                    <a16:rowId xmlns:a16="http://schemas.microsoft.com/office/drawing/2014/main" val="10003"/>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€ 235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€ 345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€ 500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€ 705 </a:t>
                      </a:r>
                    </a:p>
                  </a:txBody>
                  <a:tcPr marL="72000" marR="72000" marT="36000" marB="36000" anchor="ctr"/>
                </a:tc>
                <a:extLst>
                  <a:ext uri="{0D108BD9-81ED-4DB2-BD59-A6C34878D82A}">
                    <a16:rowId xmlns:a16="http://schemas.microsoft.com/office/drawing/2014/main" val="10004"/>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€ 285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€ 425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€ 625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€ 925 </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€ 350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€ 525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€ 770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€ 1,160 </a:t>
                      </a:r>
                    </a:p>
                  </a:txBody>
                  <a:tcPr marL="72000" marR="72000" marT="36000" marB="36000" anchor="ctr">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3" name="Rechteck 2"/>
          <p:cNvSpPr/>
          <p:nvPr/>
        </p:nvSpPr>
        <p:spPr>
          <a:xfrm>
            <a:off x="324694" y="261104"/>
            <a:ext cx="8567786" cy="646331"/>
          </a:xfrm>
          <a:prstGeom prst="rect">
            <a:avLst/>
          </a:prstGeom>
        </p:spPr>
        <p:txBody>
          <a:bodyPr wrap="square">
            <a:spAutoFit/>
          </a:bodyPr>
          <a:lstStyle/>
          <a:p>
            <a:pPr fontAlgn="auto">
              <a:lnSpc>
                <a:spcPct val="100000"/>
              </a:lnSpc>
              <a:spcAft>
                <a:spcPts val="0"/>
              </a:spcAft>
              <a:buClrTx/>
              <a:buSzTx/>
              <a:buFontTx/>
            </a:pPr>
            <a:r>
              <a:rPr lang="en-GB" sz="3600" b="1" cap="sm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 ONE-YEAR LICENCES</a:t>
            </a:r>
          </a:p>
        </p:txBody>
      </p:sp>
      <p:sp>
        <p:nvSpPr>
          <p:cNvPr id="4" name="Textfeld 3"/>
          <p:cNvSpPr txBox="1"/>
          <p:nvPr/>
        </p:nvSpPr>
        <p:spPr>
          <a:xfrm>
            <a:off x="302108" y="4010390"/>
            <a:ext cx="2480674" cy="246221"/>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p:txBody>
      </p:sp>
    </p:spTree>
    <p:extLst>
      <p:ext uri="{BB962C8B-B14F-4D97-AF65-F5344CB8AC3E}">
        <p14:creationId xmlns:p14="http://schemas.microsoft.com/office/powerpoint/2010/main" val="295530080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3135198355"/>
              </p:ext>
            </p:extLst>
          </p:nvPr>
        </p:nvGraphicFramePr>
        <p:xfrm>
          <a:off x="324694" y="1588814"/>
          <a:ext cx="8495778" cy="2710776"/>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50454">
                  <a:extLst>
                    <a:ext uri="{9D8B030D-6E8A-4147-A177-3AD203B41FA5}">
                      <a16:colId xmlns:a16="http://schemas.microsoft.com/office/drawing/2014/main" val="20002"/>
                    </a:ext>
                  </a:extLst>
                </a:gridCol>
                <a:gridCol w="1609049">
                  <a:extLst>
                    <a:ext uri="{9D8B030D-6E8A-4147-A177-3AD203B41FA5}">
                      <a16:colId xmlns:a16="http://schemas.microsoft.com/office/drawing/2014/main" val="20003"/>
                    </a:ext>
                  </a:extLst>
                </a:gridCol>
                <a:gridCol w="1609049">
                  <a:extLst>
                    <a:ext uri="{9D8B030D-6E8A-4147-A177-3AD203B41FA5}">
                      <a16:colId xmlns:a16="http://schemas.microsoft.com/office/drawing/2014/main" val="20004"/>
                    </a:ext>
                  </a:extLst>
                </a:gridCol>
              </a:tblGrid>
              <a:tr h="355056">
                <a:tc rowSpan="2">
                  <a:txBody>
                    <a:bodyPr/>
                    <a:lstStyle/>
                    <a:p>
                      <a:pPr>
                        <a:lnSpc>
                          <a:spcPct val="100000"/>
                        </a:lnSpc>
                        <a:spcAft>
                          <a:spcPts val="0"/>
                        </a:spcAft>
                      </a:pPr>
                      <a:r>
                        <a:rPr lang="en-GB" sz="1400" dirty="0">
                          <a:effectLst/>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1400" b="1" u="none" strike="noStrike">
                          <a:effectLst/>
                          <a:latin typeface="Arial" panose="020B0604020202020204" pitchFamily="34" charset="0"/>
                          <a:cs typeface="Arial" panose="020B0604020202020204" pitchFamily="34" charset="0"/>
                        </a:rPr>
                        <a:t>Outside of the local campaign period*</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en-GB" sz="1400" b="1" u="sng" strike="noStrike">
                          <a:effectLst/>
                          <a:latin typeface="Arial" panose="020B0604020202020204" pitchFamily="34" charset="0"/>
                          <a:cs typeface="Arial" panose="020B0604020202020204" pitchFamily="34" charset="0"/>
                        </a:rPr>
                        <a:t>Without</a:t>
                      </a:r>
                      <a:r>
                        <a:rPr lang="en-GB" sz="1400" b="1" u="none" strike="noStrike">
                          <a:effectLst/>
                          <a:latin typeface="Arial" panose="020B0604020202020204" pitchFamily="34" charset="0"/>
                          <a:cs typeface="Arial" panose="020B0604020202020204" pitchFamily="34" charset="0"/>
                        </a:rPr>
                        <a:t> participation </a:t>
                      </a:r>
                      <a:br>
                        <a:rPr lang="en-GB" sz="1400" b="1" u="none" strike="noStrike">
                          <a:effectLst/>
                          <a:latin typeface="Arial" panose="020B0604020202020204" pitchFamily="34" charset="0"/>
                          <a:cs typeface="Arial" panose="020B0604020202020204" pitchFamily="34" charset="0"/>
                        </a:rPr>
                      </a:br>
                      <a:r>
                        <a:rPr lang="en-GB" sz="1400" b="1" u="none" strike="noStrike">
                          <a:effectLst/>
                          <a:latin typeface="Arial" panose="020B0604020202020204" pitchFamily="34" charset="0"/>
                          <a:cs typeface="Arial" panose="020B0604020202020204" pitchFamily="34" charset="0"/>
                        </a:rPr>
                        <a:t>in CITY CYCLING</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val="10000"/>
                  </a:ext>
                </a:extLst>
              </a:tr>
              <a:tr h="419089">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val="10001"/>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€ 80</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€ 120</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€ 165</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€ 245</a:t>
                      </a:r>
                    </a:p>
                  </a:txBody>
                  <a:tcPr marL="72000" marR="72000" marT="36000" marB="36000" anchor="ctr">
                    <a:lnT w="9525" cap="flat" cmpd="sng" algn="ctr">
                      <a:noFill/>
                      <a:prstDash val="solid"/>
                    </a:lnT>
                  </a:tcPr>
                </a:tc>
                <a:extLst>
                  <a:ext uri="{0D108BD9-81ED-4DB2-BD59-A6C34878D82A}">
                    <a16:rowId xmlns:a16="http://schemas.microsoft.com/office/drawing/2014/main" val="10002"/>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€ 130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€ 275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€ 405</a:t>
                      </a:r>
                    </a:p>
                  </a:txBody>
                  <a:tcPr marL="72000" marR="72000" marT="36000" marB="36000" anchor="ctr"/>
                </a:tc>
                <a:extLst>
                  <a:ext uri="{0D108BD9-81ED-4DB2-BD59-A6C34878D82A}">
                    <a16:rowId xmlns:a16="http://schemas.microsoft.com/office/drawing/2014/main" val="10003"/>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€ 165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€ 245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€ 350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€ 525</a:t>
                      </a:r>
                    </a:p>
                  </a:txBody>
                  <a:tcPr marL="72000" marR="72000" marT="36000" marB="36000" anchor="ctr"/>
                </a:tc>
                <a:extLst>
                  <a:ext uri="{0D108BD9-81ED-4DB2-BD59-A6C34878D82A}">
                    <a16:rowId xmlns:a16="http://schemas.microsoft.com/office/drawing/2014/main" val="10004"/>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€ 205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€ 295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€ 430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€ 650</a:t>
                      </a:r>
                    </a:p>
                  </a:txBody>
                  <a:tcPr marL="72000" marR="72000" marT="36000" marB="36000" anchor="ctr"/>
                </a:tc>
                <a:extLst>
                  <a:ext uri="{0D108BD9-81ED-4DB2-BD59-A6C34878D82A}">
                    <a16:rowId xmlns:a16="http://schemas.microsoft.com/office/drawing/2014/main" val="10005"/>
                  </a:ext>
                </a:extLst>
              </a:tr>
              <a:tr h="23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€ 250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€ 380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€ 545</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€ 810</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r h="286536">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lumMod val="75000"/>
                              <a:lumOff val="25000"/>
                            </a:schemeClr>
                          </a:solidFill>
                          <a:effectLst/>
                          <a:latin typeface="Arial" panose="020B0604020202020204" pitchFamily="34" charset="0"/>
                          <a:ea typeface="Times New Roman"/>
                          <a:cs typeface="Arial" panose="020B0604020202020204" pitchFamily="34" charset="0"/>
                        </a:rPr>
                        <a:t>Participation in CITY CYCLING required in all three years</a:t>
                      </a:r>
                    </a:p>
                  </a:txBody>
                  <a:tcPr marL="72000" marR="72000" marT="36000" marB="36000" anchor="ctr">
                    <a:lnT w="9525" cap="flat" cmpd="sng" algn="ctr">
                      <a:solidFill>
                        <a:schemeClr val="accent1"/>
                      </a:solidFill>
                      <a:prstDash val="solid"/>
                      <a:round/>
                      <a:headEnd type="none" w="med" len="med"/>
                      <a:tailEnd type="none" w="med" len="med"/>
                    </a:lnT>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extLst>
                  <a:ext uri="{0D108BD9-81ED-4DB2-BD59-A6C34878D82A}">
                    <a16:rowId xmlns:a16="http://schemas.microsoft.com/office/drawing/2014/main" val="10007"/>
                  </a:ext>
                </a:extLst>
              </a:tr>
            </a:tbl>
          </a:graphicData>
        </a:graphic>
      </p:graphicFrame>
      <p:sp>
        <p:nvSpPr>
          <p:cNvPr id="3" name="Rechteck 2"/>
          <p:cNvSpPr/>
          <p:nvPr/>
        </p:nvSpPr>
        <p:spPr>
          <a:xfrm>
            <a:off x="324694" y="261104"/>
            <a:ext cx="8567786" cy="892552"/>
          </a:xfrm>
          <a:prstGeom prst="rect">
            <a:avLst/>
          </a:prstGeom>
        </p:spPr>
        <p:txBody>
          <a:bodyPr wrap="square">
            <a:spAutoFit/>
          </a:bodyPr>
          <a:lstStyle/>
          <a:p>
            <a:pPr fontAlgn="auto">
              <a:lnSpc>
                <a:spcPct val="100000"/>
              </a:lnSpc>
              <a:spcAft>
                <a:spcPts val="0"/>
              </a:spcAft>
              <a:buClrTx/>
              <a:buSzTx/>
              <a:buFontTx/>
            </a:pPr>
            <a:r>
              <a:rPr lang="en-GB" sz="3600" b="1" cap="sm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 THREE-YEAR LICENCES</a:t>
            </a:r>
          </a:p>
          <a:p>
            <a:pPr fontAlgn="auto">
              <a:lnSpc>
                <a:spcPct val="100000"/>
              </a:lnSpc>
              <a:spcAft>
                <a:spcPts val="0"/>
              </a:spcAft>
              <a:buClrTx/>
              <a:buSzTx/>
              <a:buFontTx/>
            </a:pPr>
            <a:r>
              <a:rPr lang="en-GB" sz="1600" dirty="0">
                <a:solidFill>
                  <a:schemeClr val="tx1">
                    <a:lumMod val="75000"/>
                    <a:lumOff val="25000"/>
                  </a:schemeClr>
                </a:solidFill>
                <a:latin typeface="Arial" panose="020B0604020202020204" pitchFamily="34" charset="0"/>
                <a:cs typeface="Arial" panose="020B0604020202020204" pitchFamily="34" charset="0"/>
              </a:rPr>
              <a:t>The fees indicated are per year, payable in advance for all three years</a:t>
            </a:r>
          </a:p>
        </p:txBody>
      </p:sp>
      <p:sp>
        <p:nvSpPr>
          <p:cNvPr id="5" name="Textfeld 4"/>
          <p:cNvSpPr txBox="1"/>
          <p:nvPr/>
        </p:nvSpPr>
        <p:spPr>
          <a:xfrm>
            <a:off x="291925" y="4320838"/>
            <a:ext cx="2480674" cy="246221"/>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p:txBody>
      </p:sp>
    </p:spTree>
    <p:extLst>
      <p:ext uri="{BB962C8B-B14F-4D97-AF65-F5344CB8AC3E}">
        <p14:creationId xmlns:p14="http://schemas.microsoft.com/office/powerpoint/2010/main" val="30764191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2976304" y="1203598"/>
            <a:ext cx="3179872" cy="3168352"/>
            <a:chOff x="2991176" y="1441436"/>
            <a:chExt cx="3179872" cy="3168352"/>
          </a:xfrm>
        </p:grpSpPr>
        <p:sp>
          <p:nvSpPr>
            <p:cNvPr id="8" name="Ellipse 7"/>
            <p:cNvSpPr/>
            <p:nvPr/>
          </p:nvSpPr>
          <p:spPr>
            <a:xfrm>
              <a:off x="2993904" y="1441436"/>
              <a:ext cx="3168352" cy="3168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991176" y="1801476"/>
              <a:ext cx="3179872" cy="2304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ieren 1"/>
          <p:cNvGrpSpPr/>
          <p:nvPr/>
        </p:nvGrpSpPr>
        <p:grpSpPr>
          <a:xfrm>
            <a:off x="387641" y="1801477"/>
            <a:ext cx="2159343" cy="2140031"/>
            <a:chOff x="723985" y="2037708"/>
            <a:chExt cx="1975807" cy="1975807"/>
          </a:xfrm>
        </p:grpSpPr>
        <p:sp>
          <p:nvSpPr>
            <p:cNvPr id="10" name="Ellipse 9"/>
            <p:cNvSpPr/>
            <p:nvPr/>
          </p:nvSpPr>
          <p:spPr>
            <a:xfrm>
              <a:off x="723985" y="2037708"/>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968938" y="2664005"/>
              <a:ext cx="1541236" cy="6832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hteck 18"/>
          <p:cNvSpPr/>
          <p:nvPr/>
        </p:nvSpPr>
        <p:spPr>
          <a:xfrm>
            <a:off x="324694" y="261104"/>
            <a:ext cx="7200800" cy="984885"/>
          </a:xfrm>
          <a:prstGeom prst="rect">
            <a:avLst/>
          </a:prstGeom>
        </p:spPr>
        <p:txBody>
          <a:bodyPr wrap="square">
            <a:spAutoFit/>
          </a:bodyPr>
          <a:lstStyle/>
          <a:p>
            <a:pPr fontAlgn="auto">
              <a:lnSpc>
                <a:spcPct val="100000"/>
              </a:lnSpc>
              <a:spcAft>
                <a:spcPts val="0"/>
              </a:spcAft>
              <a:buClrTx/>
              <a:buSzTx/>
              <a:buFontTx/>
            </a:pPr>
            <a:r>
              <a:rPr lang="en-GB" sz="40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Overview</a:t>
            </a:r>
          </a:p>
        </p:txBody>
      </p:sp>
      <p:sp>
        <p:nvSpPr>
          <p:cNvPr id="11" name="Ellipse 10"/>
          <p:cNvSpPr/>
          <p:nvPr/>
        </p:nvSpPr>
        <p:spPr>
          <a:xfrm>
            <a:off x="6579432" y="1799871"/>
            <a:ext cx="2159343" cy="21400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p:cNvGrpSpPr/>
          <p:nvPr/>
        </p:nvGrpSpPr>
        <p:grpSpPr>
          <a:xfrm>
            <a:off x="4716016" y="3363838"/>
            <a:ext cx="2413606" cy="1706215"/>
            <a:chOff x="4716016" y="3363838"/>
            <a:chExt cx="2413606" cy="1706215"/>
          </a:xfrm>
        </p:grpSpPr>
        <p:sp>
          <p:nvSpPr>
            <p:cNvPr id="12" name="Ellipse 11"/>
            <p:cNvSpPr>
              <a:spLocks noChangeAspect="1"/>
            </p:cNvSpPr>
            <p:nvPr/>
          </p:nvSpPr>
          <p:spPr>
            <a:xfrm>
              <a:off x="5133291" y="3435846"/>
              <a:ext cx="1584176" cy="158417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P:\KB-Projekte\STADTRADELN\Schulradeln\!Grafik\Logo\Schulradeln Logo Paket\Schulradeln Logo Quadratisch\Mit Claim\Weiß\schulradeln_Logo_RZ_Weiß.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16016" y="3363838"/>
              <a:ext cx="2413606" cy="170621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Grafik 1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3769" y="2463454"/>
            <a:ext cx="1850667" cy="819556"/>
          </a:xfrm>
          <a:prstGeom prst="rect">
            <a:avLst/>
          </a:prstGeom>
        </p:spPr>
      </p:pic>
    </p:spTree>
    <p:extLst>
      <p:ext uri="{BB962C8B-B14F-4D97-AF65-F5344CB8AC3E}">
        <p14:creationId xmlns:p14="http://schemas.microsoft.com/office/powerpoint/2010/main" val="4221613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261104"/>
            <a:ext cx="828092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Key features</a:t>
            </a:r>
          </a:p>
        </p:txBody>
      </p:sp>
      <p:sp>
        <p:nvSpPr>
          <p:cNvPr id="3" name="Textfeld 2"/>
          <p:cNvSpPr txBox="1"/>
          <p:nvPr/>
        </p:nvSpPr>
        <p:spPr>
          <a:xfrm>
            <a:off x="373391" y="1273338"/>
            <a:ext cx="4140000" cy="3816429"/>
          </a:xfrm>
          <a:prstGeom prst="rect">
            <a:avLst/>
          </a:prstGeom>
          <a:noFill/>
        </p:spPr>
        <p:txBody>
          <a:bodyPr wrap="square" rtlCol="0">
            <a:spAutoFit/>
          </a:bodyPr>
          <a:lstStyle/>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 choice of categories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that cyclists can submit reports for</a:t>
            </a:r>
          </a:p>
          <a:p>
            <a:pPr marL="180000" lvl="1" indent="-180000">
              <a:spcAft>
                <a:spcPts val="1200"/>
              </a:spcAft>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Freely adjustable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visibility of report status</a:t>
            </a:r>
          </a:p>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Prioritisation of reports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by urgency</a:t>
            </a:r>
          </a:p>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Comment function</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citizens </a:t>
            </a:r>
            <a:r>
              <a:rPr lang="en-GB" sz="1600" i="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and</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local administration</a:t>
            </a:r>
          </a:p>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Multiple access points and forwarding</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support with shared responsibilities</a:t>
            </a:r>
          </a:p>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Positive reports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possible, not just “complaints”</a:t>
            </a:r>
          </a:p>
        </p:txBody>
      </p:sp>
      <p:sp>
        <p:nvSpPr>
          <p:cNvPr id="4" name="Textfeld 3"/>
          <p:cNvSpPr txBox="1"/>
          <p:nvPr/>
        </p:nvSpPr>
        <p:spPr>
          <a:xfrm>
            <a:off x="4572480" y="1273339"/>
            <a:ext cx="4140000" cy="2523768"/>
          </a:xfrm>
          <a:prstGeom prst="rect">
            <a:avLst/>
          </a:prstGeom>
          <a:noFill/>
        </p:spPr>
        <p:txBody>
          <a:bodyPr wrap="square" rtlCol="0">
            <a:spAutoFit/>
          </a:bodyPr>
          <a:lstStyle/>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Merging</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of reports for one and the same issue</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Customisable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automated emails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new reports</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Filter and export functions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subsequent processing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Categorisation</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according to time commitment: short/medium/long-term</a:t>
            </a:r>
          </a:p>
        </p:txBody>
      </p:sp>
      <p:grpSp>
        <p:nvGrpSpPr>
          <p:cNvPr id="5" name="Gruppieren 4"/>
          <p:cNvGrpSpPr>
            <a:grpSpLocks noChangeAspect="1"/>
          </p:cNvGrpSpPr>
          <p:nvPr/>
        </p:nvGrpSpPr>
        <p:grpSpPr>
          <a:xfrm>
            <a:off x="4967511" y="3898778"/>
            <a:ext cx="3876367" cy="1056833"/>
            <a:chOff x="4555220" y="3790161"/>
            <a:chExt cx="4288660" cy="1169238"/>
          </a:xfrm>
        </p:grpSpPr>
        <p:pic>
          <p:nvPicPr>
            <p:cNvPr id="1026" name="Picture 2" descr="P:\KB-Projekte\STADTRADELN\RADar!\Grafik\RADar Pins\Grün\radar_pin_gru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25142" y="3790161"/>
              <a:ext cx="779492" cy="11692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B-Projekte\STADTRADELN\RADar!\Grafik\RADar Pins\Rot\radar_pin_rot.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5220" y="3946698"/>
              <a:ext cx="475523" cy="713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KB-Projekte\STADTRADELN\RADar!\Grafik\RADar Pins\Weiß\radar_pin_weiß.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16416" y="3945594"/>
              <a:ext cx="527464" cy="7911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KB-Projekte\STADTRADELN\RADar!\Grafik\RADar Pins\Daumen\Daumen Blau\radar_pin_blau_daume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34188" y="3918688"/>
              <a:ext cx="638212" cy="957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KB-Projekte\STADTRADELN\RADar!\Grafik\RADar Pins\Gelb\radar_pin_gelb.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64089" y="3910068"/>
              <a:ext cx="648072" cy="972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259932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2008460"/>
            <a:ext cx="9144000" cy="923330"/>
          </a:xfrm>
          <a:prstGeom prst="rect">
            <a:avLst/>
          </a:prstGeom>
          <a:noFill/>
        </p:spPr>
        <p:txBody>
          <a:bodyPr wrap="square" rtlCol="0">
            <a:spAutoFit/>
          </a:bodyPr>
          <a:lstStyle/>
          <a:p>
            <a:pPr algn="ctr"/>
            <a:r>
              <a:rPr lang="en-GB"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p:txBody>
      </p:sp>
    </p:spTree>
    <p:extLst>
      <p:ext uri="{BB962C8B-B14F-4D97-AF65-F5344CB8AC3E}">
        <p14:creationId xmlns:p14="http://schemas.microsoft.com/office/powerpoint/2010/main" val="325269429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70959" y="1641318"/>
            <a:ext cx="4202082" cy="1860864"/>
          </a:xfrm>
          <a:prstGeom prst="rect">
            <a:avLst/>
          </a:prstGeom>
        </p:spPr>
      </p:pic>
    </p:spTree>
    <p:extLst>
      <p:ext uri="{BB962C8B-B14F-4D97-AF65-F5344CB8AC3E}">
        <p14:creationId xmlns:p14="http://schemas.microsoft.com/office/powerpoint/2010/main" val="287096205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259943"/>
            <a:ext cx="8568952" cy="954107"/>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requirements</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grpSp>
        <p:nvGrpSpPr>
          <p:cNvPr id="18" name="Gruppieren 17"/>
          <p:cNvGrpSpPr/>
          <p:nvPr/>
        </p:nvGrpSpPr>
        <p:grpSpPr>
          <a:xfrm>
            <a:off x="575556" y="1635646"/>
            <a:ext cx="7992888" cy="2677656"/>
            <a:chOff x="575556" y="1635646"/>
            <a:chExt cx="7992888" cy="2677656"/>
          </a:xfrm>
        </p:grpSpPr>
        <p:sp>
          <p:nvSpPr>
            <p:cNvPr id="5" name="Textfeld 4"/>
            <p:cNvSpPr txBox="1"/>
            <p:nvPr/>
          </p:nvSpPr>
          <p:spPr>
            <a:xfrm>
              <a:off x="575556" y="1635646"/>
              <a:ext cx="7992888" cy="2677656"/>
            </a:xfrm>
            <a:prstGeom prst="rect">
              <a:avLst/>
            </a:prstGeom>
            <a:noFill/>
          </p:spPr>
          <p:txBody>
            <a:bodyPr wrap="square" rtlCol="0">
              <a:spAutoFit/>
            </a:bodyPr>
            <a:lstStyle/>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Needs analysis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Conception of new offers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Limited resources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Optimisation of existing offers</a:t>
              </a:r>
            </a:p>
          </p:txBody>
        </p:sp>
        <p:sp>
          <p:nvSpPr>
            <p:cNvPr id="10" name="Pfeil nach unten 9"/>
            <p:cNvSpPr/>
            <p:nvPr/>
          </p:nvSpPr>
          <p:spPr>
            <a:xfrm>
              <a:off x="4067944" y="2115649"/>
              <a:ext cx="540060" cy="28803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unten 18"/>
            <p:cNvSpPr/>
            <p:nvPr/>
          </p:nvSpPr>
          <p:spPr>
            <a:xfrm>
              <a:off x="4062518" y="2830458"/>
              <a:ext cx="540060" cy="28803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unten 19"/>
            <p:cNvSpPr/>
            <p:nvPr/>
          </p:nvSpPr>
          <p:spPr>
            <a:xfrm>
              <a:off x="4062518" y="3579862"/>
              <a:ext cx="540060" cy="2880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9957855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8" y="1629483"/>
            <a:ext cx="4284475" cy="2723823"/>
          </a:xfrm>
          <a:prstGeom prst="rect">
            <a:avLst/>
          </a:prstGeom>
        </p:spPr>
        <p:txBody>
          <a:bodyPr wrap="square">
            <a:spAutoFit/>
          </a:bodyPr>
          <a:lstStyle/>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Data situation for motorised individual transport ≠ bicycle traffic</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Mostly only traffic measurements at specific points only</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Ancillary network not taken into account</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Time-consuming data collection</a:t>
            </a:r>
          </a:p>
        </p:txBody>
      </p:sp>
      <p:grpSp>
        <p:nvGrpSpPr>
          <p:cNvPr id="8" name="Gruppieren 7"/>
          <p:cNvGrpSpPr/>
          <p:nvPr/>
        </p:nvGrpSpPr>
        <p:grpSpPr>
          <a:xfrm>
            <a:off x="4628075" y="1492205"/>
            <a:ext cx="4404212" cy="3141188"/>
            <a:chOff x="4498207" y="1490338"/>
            <a:chExt cx="4404212" cy="3141188"/>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98208" y="1490338"/>
              <a:ext cx="4404211" cy="2829103"/>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498207" y="4323749"/>
              <a:ext cx="4404212" cy="307777"/>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kumimoji="0" lang="en-GB" sz="700" b="1"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Bicycle counting stations</a:t>
              </a:r>
              <a:r>
                <a:rPr kumimoji="0" lang="en-GB" sz="700" b="1"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700" b="1"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Dresden		</a:t>
              </a:r>
              <a:r>
                <a:rPr kumimoji="0" lang="en-GB" sz="7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Source: Themenstadtplan</a:t>
              </a:r>
            </a:p>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lang="en-GB" sz="7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kumimoji="0" lang="en-GB" sz="7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State capital of Dresden</a:t>
              </a:r>
            </a:p>
          </p:txBody>
        </p:sp>
      </p:grpSp>
      <p:sp>
        <p:nvSpPr>
          <p:cNvPr id="9" name="Textfeld 8"/>
          <p:cNvSpPr txBox="1"/>
          <p:nvPr/>
        </p:nvSpPr>
        <p:spPr>
          <a:xfrm>
            <a:off x="323528" y="259943"/>
            <a:ext cx="8568952" cy="954107"/>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availability</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Tree>
    <p:extLst>
      <p:ext uri="{BB962C8B-B14F-4D97-AF65-F5344CB8AC3E}">
        <p14:creationId xmlns:p14="http://schemas.microsoft.com/office/powerpoint/2010/main" val="377501864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a:graphicFrameLocks noChangeAspect="1"/>
          </p:cNvGraphicFramePr>
          <p:nvPr>
            <p:extLst>
              <p:ext uri="{D42A27DB-BD31-4B8C-83A1-F6EECF244321}">
                <p14:modId xmlns:p14="http://schemas.microsoft.com/office/powerpoint/2010/main" val="1381859139"/>
              </p:ext>
            </p:extLst>
          </p:nvPr>
        </p:nvGraphicFramePr>
        <p:xfrm>
          <a:off x="0" y="1910813"/>
          <a:ext cx="4572000" cy="32326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hteck 10"/>
          <p:cNvSpPr/>
          <p:nvPr/>
        </p:nvSpPr>
        <p:spPr>
          <a:xfrm>
            <a:off x="323528" y="1510703"/>
            <a:ext cx="41044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Proportion of smartphone users</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among the German population </a:t>
            </a:r>
            <a:b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from 2012</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to 2021 (in %)</a:t>
            </a:r>
          </a:p>
        </p:txBody>
      </p:sp>
      <p:sp>
        <p:nvSpPr>
          <p:cNvPr id="13" name="Rechteck 12"/>
          <p:cNvSpPr/>
          <p:nvPr/>
        </p:nvSpPr>
        <p:spPr>
          <a:xfrm>
            <a:off x="4875530" y="1510703"/>
            <a:ext cx="38884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Number of active participants in</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CITY 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since the</a:t>
            </a:r>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campaign was launched</a:t>
            </a:r>
          </a:p>
        </p:txBody>
      </p:sp>
      <p:sp>
        <p:nvSpPr>
          <p:cNvPr id="14" name="Textfeld 13"/>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availability</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
        <p:nvSpPr>
          <p:cNvPr id="2" name="Rechteck 1"/>
          <p:cNvSpPr/>
          <p:nvPr/>
        </p:nvSpPr>
        <p:spPr>
          <a:xfrm>
            <a:off x="3147080" y="4795758"/>
            <a:ext cx="1018227" cy="200055"/>
          </a:xfrm>
          <a:prstGeom prst="rect">
            <a:avLst/>
          </a:prstGeom>
        </p:spPr>
        <p:txBody>
          <a:bodyPr wrap="none">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Quelle: Statista 2022</a:t>
            </a:r>
          </a:p>
        </p:txBody>
      </p:sp>
      <p:graphicFrame>
        <p:nvGraphicFramePr>
          <p:cNvPr id="9" name="Diagramm 8"/>
          <p:cNvGraphicFramePr>
            <a:graphicFrameLocks noChangeAspect="1"/>
          </p:cNvGraphicFramePr>
          <p:nvPr>
            <p:extLst>
              <p:ext uri="{D42A27DB-BD31-4B8C-83A1-F6EECF244321}">
                <p14:modId xmlns:p14="http://schemas.microsoft.com/office/powerpoint/2010/main" val="1610147540"/>
              </p:ext>
            </p:extLst>
          </p:nvPr>
        </p:nvGraphicFramePr>
        <p:xfrm>
          <a:off x="-153040" y="82206"/>
          <a:ext cx="9450080" cy="49790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698196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Daten\Documents\Stadtradeln.042_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98" t="19426" b="32585"/>
          <a:stretch/>
        </p:blipFill>
        <p:spPr bwMode="auto">
          <a:xfrm>
            <a:off x="0" y="-7615"/>
            <a:ext cx="9144000" cy="2939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95536" y="3295893"/>
            <a:ext cx="3672408" cy="1508105"/>
          </a:xfrm>
          <a:prstGeom prst="rect">
            <a:avLst/>
          </a:prstGeom>
          <a:noFill/>
        </p:spPr>
        <p:txBody>
          <a:bodyPr wrap="square" rtlCol="0">
            <a:spAutoFit/>
          </a:bodyPr>
          <a:lstStyle/>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Where</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Who</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cycles?</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Why</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p:txBody>
      </p:sp>
      <p:sp>
        <p:nvSpPr>
          <p:cNvPr id="8" name="Textfeld 7"/>
          <p:cNvSpPr txBox="1"/>
          <p:nvPr/>
        </p:nvSpPr>
        <p:spPr>
          <a:xfrm>
            <a:off x="4860032" y="3295893"/>
            <a:ext cx="4176464" cy="1508105"/>
          </a:xfrm>
          <a:prstGeom prst="rect">
            <a:avLst/>
          </a:prstGeom>
          <a:noFill/>
        </p:spPr>
        <p:txBody>
          <a:bodyPr wrap="square" rtlCol="0">
            <a:spAutoFit/>
          </a:bodyPr>
          <a:lstStyle/>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How many</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Where</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cycle routes start/end?</a:t>
            </a:r>
          </a:p>
        </p:txBody>
      </p:sp>
      <p:sp>
        <p:nvSpPr>
          <p:cNvPr id="7" name="Textfeld 6"/>
          <p:cNvSpPr txBox="1"/>
          <p:nvPr/>
        </p:nvSpPr>
        <p:spPr>
          <a:xfrm>
            <a:off x="323528" y="259943"/>
            <a:ext cx="8568952" cy="954107"/>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requirements</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
        <p:nvSpPr>
          <p:cNvPr id="10" name="Textfeld 9"/>
          <p:cNvSpPr txBox="1"/>
          <p:nvPr/>
        </p:nvSpPr>
        <p:spPr>
          <a:xfrm>
            <a:off x="6046480" y="2731735"/>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a:t>
            </a:r>
          </a:p>
        </p:txBody>
      </p:sp>
    </p:spTree>
    <p:extLst>
      <p:ext uri="{BB962C8B-B14F-4D97-AF65-F5344CB8AC3E}">
        <p14:creationId xmlns:p14="http://schemas.microsoft.com/office/powerpoint/2010/main" val="16406176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72" t="7544" r="276" b="12135"/>
          <a:stretch/>
        </p:blipFill>
        <p:spPr bwMode="auto">
          <a:xfrm>
            <a:off x="-15739" y="1397726"/>
            <a:ext cx="9154344" cy="490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a:xfrm>
            <a:off x="-324544" y="1347614"/>
            <a:ext cx="2159343" cy="21400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rot="20745708">
            <a:off x="-149979" y="1672555"/>
            <a:ext cx="1872208" cy="1569660"/>
          </a:xfrm>
          <a:prstGeom prst="rect">
            <a:avLst/>
          </a:prstGeom>
          <a:noFill/>
        </p:spPr>
        <p:txBody>
          <a:bodyPr wrap="square" rtlCol="0">
            <a:spAutoFit/>
          </a:bodyPr>
          <a:lstStyle/>
          <a:p>
            <a:pPr lvl="0" algn="ct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New </a:t>
            </a:r>
            <a:r>
              <a:rPr lang="de-DE" altLang="de-DE" sz="2400" b="1" cap="all" dirty="0" err="1">
                <a:solidFill>
                  <a:schemeClr val="bg1"/>
                </a:solidFill>
                <a:latin typeface="Arial Black" panose="020B0A04020102020204" pitchFamily="34" charset="0"/>
                <a:ea typeface="Roboto" panose="02000000000000000000" pitchFamily="2" charset="0"/>
                <a:cs typeface="Arial" panose="020B0604020202020204" pitchFamily="34" charset="0"/>
              </a:rPr>
              <a:t>from</a:t>
            </a: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 </a:t>
            </a:r>
            <a:r>
              <a:rPr lang="de-DE" altLang="de-DE" sz="2400" b="1" cap="all" dirty="0" err="1">
                <a:solidFill>
                  <a:schemeClr val="bg1"/>
                </a:solidFill>
                <a:latin typeface="Arial Black" panose="020B0A04020102020204" pitchFamily="34" charset="0"/>
                <a:ea typeface="Roboto" panose="02000000000000000000" pitchFamily="2" charset="0"/>
                <a:cs typeface="Arial" panose="020B0604020202020204" pitchFamily="34" charset="0"/>
              </a:rPr>
              <a:t>autumn</a:t>
            </a: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 2025</a:t>
            </a:r>
          </a:p>
        </p:txBody>
      </p:sp>
      <p:sp>
        <p:nvSpPr>
          <p:cNvPr id="7" name="Textfeld 6">
            <a:extLst>
              <a:ext uri="{FF2B5EF4-FFF2-40B4-BE49-F238E27FC236}">
                <a16:creationId xmlns:a16="http://schemas.microsoft.com/office/drawing/2014/main" id="{AE45A1AA-D5F4-4676-B92D-84DF1F63194C}"/>
              </a:ext>
            </a:extLst>
          </p:cNvPr>
          <p:cNvSpPr txBox="1"/>
          <p:nvPr/>
        </p:nvSpPr>
        <p:spPr>
          <a:xfrm>
            <a:off x="323528" y="259943"/>
            <a:ext cx="4896544" cy="877163"/>
          </a:xfrm>
          <a:prstGeom prst="rect">
            <a:avLst/>
          </a:prstGeom>
          <a:noFill/>
        </p:spPr>
        <p:txBody>
          <a:bodyPr wrap="square" rtlCol="0">
            <a:spAutoFit/>
          </a:bodyPr>
          <a:lstStyle/>
          <a:p>
            <a:pPr lvl="0"/>
            <a:r>
              <a:rPr lang="de-DE" sz="33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BIKE MONITOR</a:t>
            </a:r>
            <a:br>
              <a:rPr lang="de-DE" sz="33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b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Portal </a:t>
            </a:r>
            <a:r>
              <a:rPr lang="de-DE" alt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a:t>
            </a: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cycling</a:t>
            </a: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8" name="Grafik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00192" y="155314"/>
            <a:ext cx="2248031" cy="995526"/>
          </a:xfrm>
          <a:prstGeom prst="rect">
            <a:avLst/>
          </a:prstGeom>
        </p:spPr>
      </p:pic>
      <p:sp>
        <p:nvSpPr>
          <p:cNvPr id="9" name="Textfeld 8"/>
          <p:cNvSpPr txBox="1"/>
          <p:nvPr/>
        </p:nvSpPr>
        <p:spPr>
          <a:xfrm>
            <a:off x="6042261" y="6028134"/>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 Felix </a:t>
            </a:r>
            <a:r>
              <a:rPr lang="en-GB" sz="700" i="1" dirty="0" err="1">
                <a:solidFill>
                  <a:schemeClr val="bg1"/>
                </a:solidFill>
                <a:latin typeface="Arial" panose="020B0604020202020204" pitchFamily="34" charset="0"/>
                <a:cs typeface="Arial" panose="020B0604020202020204" pitchFamily="34" charset="0"/>
              </a:rPr>
              <a:t>Krammer</a:t>
            </a:r>
            <a:endParaRPr lang="en-GB"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624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97CA524-E8C3-45B8-9195-A2FBC45E43F7}"/>
              </a:ext>
            </a:extLst>
          </p:cNvPr>
          <p:cNvSpPr txBox="1"/>
          <p:nvPr/>
        </p:nvSpPr>
        <p:spPr>
          <a:xfrm>
            <a:off x="323528" y="259943"/>
            <a:ext cx="8568952" cy="738664"/>
          </a:xfrm>
          <a:prstGeom prst="rect">
            <a:avLst/>
          </a:prstGeom>
          <a:noFill/>
        </p:spPr>
        <p:txBody>
          <a:bodyPr wrap="square" rtlCol="0">
            <a:spAutoFit/>
          </a:bodyPr>
          <a:lstStyle/>
          <a:p>
            <a:r>
              <a:rPr lang="en-GB" sz="2400" cap="all" noProof="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Benefits of BIKE MONITOR</a:t>
            </a:r>
            <a:br>
              <a:rPr lang="en-GB" sz="2400" cap="all" noProof="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br>
            <a:r>
              <a:rPr lang="en-GB" cap="all" noProof="0"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the new cycling data Portal</a:t>
            </a:r>
            <a:endParaRPr lang="en-GB" cap="all"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3" name="Grafik 2">
            <a:extLst>
              <a:ext uri="{FF2B5EF4-FFF2-40B4-BE49-F238E27FC236}">
                <a16:creationId xmlns:a16="http://schemas.microsoft.com/office/drawing/2014/main" id="{0D3221E1-7186-41B8-BD8C-F3B6A06081A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146" r="12539"/>
          <a:stretch/>
        </p:blipFill>
        <p:spPr>
          <a:xfrm>
            <a:off x="5796136" y="0"/>
            <a:ext cx="3341396" cy="5143500"/>
          </a:xfrm>
          <a:prstGeom prst="rect">
            <a:avLst/>
          </a:prstGeom>
        </p:spPr>
      </p:pic>
      <p:sp>
        <p:nvSpPr>
          <p:cNvPr id="6" name="Textfeld 5"/>
          <p:cNvSpPr txBox="1"/>
          <p:nvPr/>
        </p:nvSpPr>
        <p:spPr>
          <a:xfrm>
            <a:off x="323528" y="1503409"/>
            <a:ext cx="4968552" cy="2303451"/>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New insights into the average daily (bicycle) traffic</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extrapolated based on permanent counting points all across Germany</a:t>
            </a:r>
          </a:p>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Improved information on traffic volumes </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with direction-specific values</a:t>
            </a:r>
          </a:p>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New look and feel</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enabling more intuitive overall use of the portal</a:t>
            </a:r>
            <a:endPar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913835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77C8A45-C4FF-4F0B-ABAE-86F4884DDE14}"/>
              </a:ext>
            </a:extLst>
          </p:cNvPr>
          <p:cNvSpPr txBox="1"/>
          <p:nvPr/>
        </p:nvSpPr>
        <p:spPr>
          <a:xfrm>
            <a:off x="323528" y="259943"/>
            <a:ext cx="8568952" cy="754053"/>
          </a:xfrm>
          <a:prstGeom prst="rect">
            <a:avLst/>
          </a:prstGeom>
          <a:noFill/>
        </p:spPr>
        <p:txBody>
          <a:bodyPr wrap="square" rtlCol="0">
            <a:spAutoFit/>
          </a:bodyPr>
          <a:lstStyle/>
          <a:p>
            <a:pPr lvl="0"/>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Future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features</a:t>
            </a:r>
            <a:endPar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r>
              <a:rPr lang="de-DE" sz="1500" dirty="0">
                <a:effectLst/>
                <a:latin typeface="Calibri" panose="020F0502020204030204" pitchFamily="34" charset="0"/>
                <a:ea typeface="Calibri" panose="020F0502020204030204" pitchFamily="34" charset="0"/>
                <a:cs typeface="Times New Roman" panose="02020603050405020304" pitchFamily="18" charset="0"/>
              </a:rPr>
              <a:t>(planned </a:t>
            </a:r>
            <a:r>
              <a:rPr lang="de-DE" sz="1500" dirty="0" err="1">
                <a:effectLst/>
                <a:latin typeface="Calibri" panose="020F0502020204030204" pitchFamily="34" charset="0"/>
                <a:ea typeface="Calibri" panose="020F0502020204030204" pitchFamily="34" charset="0"/>
                <a:cs typeface="Times New Roman" panose="02020603050405020304" pitchFamily="18" charset="0"/>
              </a:rPr>
              <a:t>from</a:t>
            </a:r>
            <a:r>
              <a:rPr lang="de-DE" sz="1500" dirty="0">
                <a:effectLst/>
                <a:latin typeface="Calibri" panose="020F0502020204030204" pitchFamily="34" charset="0"/>
                <a:ea typeface="Calibri" panose="020F0502020204030204" pitchFamily="34" charset="0"/>
                <a:cs typeface="Times New Roman" panose="02020603050405020304" pitchFamily="18" charset="0"/>
              </a:rPr>
              <a:t> </a:t>
            </a:r>
            <a:r>
              <a:rPr lang="de-DE" sz="1500" dirty="0" err="1">
                <a:effectLst/>
                <a:latin typeface="Calibri" panose="020F0502020204030204" pitchFamily="34" charset="0"/>
                <a:ea typeface="Calibri" panose="020F0502020204030204" pitchFamily="34" charset="0"/>
                <a:cs typeface="Times New Roman" panose="02020603050405020304" pitchFamily="18" charset="0"/>
              </a:rPr>
              <a:t>October</a:t>
            </a:r>
            <a:r>
              <a:rPr lang="de-DE" sz="1500" dirty="0">
                <a:effectLst/>
                <a:latin typeface="Calibri" panose="020F0502020204030204" pitchFamily="34" charset="0"/>
                <a:ea typeface="Calibri" panose="020F0502020204030204" pitchFamily="34" charset="0"/>
                <a:cs typeface="Times New Roman" panose="02020603050405020304" pitchFamily="18" charset="0"/>
              </a:rPr>
              <a:t> 2025)</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3" name="Grafik 2">
            <a:extLst>
              <a:ext uri="{FF2B5EF4-FFF2-40B4-BE49-F238E27FC236}">
                <a16:creationId xmlns:a16="http://schemas.microsoft.com/office/drawing/2014/main" id="{09B118A4-1D42-4DA0-93F4-DFF71E62689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5550" r="15533"/>
          <a:stretch/>
        </p:blipFill>
        <p:spPr>
          <a:xfrm>
            <a:off x="5580112" y="1116119"/>
            <a:ext cx="3558221" cy="4027381"/>
          </a:xfrm>
          <a:prstGeom prst="rect">
            <a:avLst/>
          </a:prstGeom>
        </p:spPr>
      </p:pic>
      <p:sp>
        <p:nvSpPr>
          <p:cNvPr id="6" name="Textfeld 5"/>
          <p:cNvSpPr txBox="1"/>
          <p:nvPr/>
        </p:nvSpPr>
        <p:spPr>
          <a:xfrm>
            <a:off x="323528" y="1503409"/>
            <a:ext cx="5040560" cy="2622000"/>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New information on waiting times</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including cyclists who don‘t have to wait</a:t>
            </a:r>
          </a:p>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Expanded origin-destination relationships data </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with graphical improvements and (in future) visible routes between origin and destination</a:t>
            </a:r>
          </a:p>
          <a:p>
            <a:pPr marL="342900" lvl="0" indent="-342900">
              <a:lnSpc>
                <a:spcPct val="115000"/>
              </a:lnSpc>
              <a:buFont typeface="Symbol" panose="05050102010706020507" pitchFamily="18" charset="2"/>
              <a:buChar char=""/>
            </a:pP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Marking of signposted </a:t>
            </a: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cycle routes</a:t>
            </a:r>
          </a:p>
          <a:p>
            <a:pPr marL="342900" lvl="0" indent="-342900">
              <a:lnSpc>
                <a:spcPct val="115000"/>
              </a:lnSpc>
              <a:spcAft>
                <a:spcPts val="1000"/>
              </a:spcAft>
              <a:buFont typeface="Symbol" panose="05050102010706020507" pitchFamily="18" charset="2"/>
              <a:buChar char=""/>
            </a:pP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Integration of </a:t>
            </a: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data from the official police accident statistics</a:t>
            </a:r>
            <a:endPar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522452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KB-Projekte\STADTRADELN\STADTRADELN\Fotos\Laura Nickel 2016\STADTRADELN - FOTO POOL Gesamt\STADTRADELN_020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936" t="13972" r="5907" b="7133"/>
          <a:stretch/>
        </p:blipFill>
        <p:spPr bwMode="auto">
          <a:xfrm>
            <a:off x="0" y="-18487"/>
            <a:ext cx="9144000" cy="516198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3528" y="2439055"/>
            <a:ext cx="8352928" cy="2539157"/>
          </a:xfrm>
          <a:prstGeom prst="rect">
            <a:avLst/>
          </a:prstGeom>
        </p:spPr>
        <p:txBody>
          <a:bodyPr wrap="square">
            <a:spAutoFit/>
          </a:bodyPr>
          <a:lstStyle/>
          <a:p>
            <a:pPr>
              <a:spcAft>
                <a:spcPts val="1800"/>
              </a:spcAft>
            </a:pP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a:t>
            </a:r>
            <a:b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en-GB" sz="4000" b="1" cap="small" dirty="0" err="1">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en-GB" sz="4000" b="1" cap="sm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a:t>
            </a: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 &amp; </a:t>
            </a:r>
            <a:b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 MONITOR</a:t>
            </a: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 </a:t>
            </a:r>
          </a:p>
          <a:p>
            <a:pPr fontAlgn="auto">
              <a:lnSpc>
                <a:spcPct val="100000"/>
              </a:lnSpc>
              <a:spcAft>
                <a:spcPts val="0"/>
              </a:spcAft>
              <a:buClrTx/>
              <a:buSzTx/>
              <a:buFontTx/>
            </a:pPr>
            <a:r>
              <a:rPr lang="en-GB" sz="2400" cap="all" dirty="0">
                <a:solidFill>
                  <a:schemeClr val="bg1"/>
                </a:solidFill>
                <a:latin typeface="Arial" panose="020B0604020202020204" pitchFamily="34" charset="0"/>
                <a:ea typeface="Roboto" panose="02000000000000000000" pitchFamily="2" charset="0"/>
                <a:cs typeface="Arial" panose="020B0604020202020204" pitchFamily="34" charset="0"/>
              </a:rPr>
              <a:t>Successfully shaping the mobility transition</a:t>
            </a:r>
          </a:p>
        </p:txBody>
      </p:sp>
    </p:spTree>
    <p:extLst>
      <p:ext uri="{BB962C8B-B14F-4D97-AF65-F5344CB8AC3E}">
        <p14:creationId xmlns:p14="http://schemas.microsoft.com/office/powerpoint/2010/main" val="14769177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App\SR_App_MockUp.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6994" t="15966" b="14005"/>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5281414" y="1518632"/>
            <a:ext cx="3607864" cy="1461939"/>
          </a:xfrm>
          <a:prstGeom prst="rect">
            <a:avLst/>
          </a:prstGeom>
        </p:spPr>
        <p:txBody>
          <a:bodyPr wrap="square">
            <a:spAutoFit/>
          </a:bodyPr>
          <a:lstStyle/>
          <a:p>
            <a:pPr fontAlgn="auto">
              <a:lnSpc>
                <a:spcPct val="100000"/>
              </a:lnSpc>
              <a:spcAft>
                <a:spcPts val="2400"/>
              </a:spcAft>
              <a:buClrTx/>
              <a:buSzTx/>
              <a:buFontTx/>
            </a:pPr>
            <a:r>
              <a:rPr lang="de-DE" altLang="de-DE" sz="2500" b="1"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 </a:t>
            </a:r>
            <a:r>
              <a:rPr lang="de-DE" altLang="de-DE" sz="2500" b="1" dirty="0" err="1">
                <a:solidFill>
                  <a:schemeClr val="bg1"/>
                </a:solidFill>
                <a:latin typeface="Arial Black" panose="020B0A04020102020204" pitchFamily="34" charset="0"/>
                <a:ea typeface="Roboto Black" panose="02000000000000000000" pitchFamily="2" charset="0"/>
                <a:cs typeface="Roboto Black" panose="02000000000000000000" pitchFamily="2" charset="0"/>
              </a:rPr>
              <a:t>app</a:t>
            </a:r>
            <a:endParaRPr lang="de-DE" altLang="de-DE" sz="2500" b="1"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a:p>
            <a:pPr fontAlgn="auto">
              <a:lnSpc>
                <a:spcPct val="100000"/>
              </a:lnSpc>
              <a:spcAft>
                <a:spcPts val="2400"/>
              </a:spcAft>
              <a:buClrTx/>
              <a:buSzTx/>
              <a:buFontTx/>
            </a:pP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Tracking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function</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as</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the</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core</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of</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data</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provision</a:t>
            </a:r>
            <a:endPar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8840869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 good reasons to use the app</a:t>
            </a:r>
          </a:p>
        </p:txBody>
      </p:sp>
      <p:sp>
        <p:nvSpPr>
          <p:cNvPr id="7" name="Rechteck 6"/>
          <p:cNvSpPr/>
          <p:nvPr/>
        </p:nvSpPr>
        <p:spPr>
          <a:xfrm>
            <a:off x="144166" y="1419622"/>
            <a:ext cx="8999834" cy="1944215"/>
          </a:xfrm>
          <a:prstGeom prst="rect">
            <a:avLst/>
          </a:prstGeom>
        </p:spPr>
        <p:txBody>
          <a:bodyPr wrap="square" numCol="2">
            <a:noAutofit/>
          </a:bodyPr>
          <a:lstStyle/>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Good usability and simple tracking</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Grow together as a team</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Cycling data with added value</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Greatest possible data security</a:t>
            </a:r>
          </a:p>
          <a:p>
            <a:pPr marL="182563" lvl="1" indent="-182563">
              <a:spcAft>
                <a:spcPts val="600"/>
              </a:spcAft>
              <a:buClr>
                <a:schemeClr val="tx1">
                  <a:lumMod val="75000"/>
                  <a:lumOff val="25000"/>
                </a:schemeClr>
              </a:buClr>
              <a:buFont typeface="+mj-lt"/>
              <a:buAutoNum type="arabicPeriod"/>
            </a:pP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Use RADar! to improve conditions locally</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From cycling talent to cycling champion</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Overview and FAQ on CITY CYCLING</a:t>
            </a:r>
          </a:p>
        </p:txBody>
      </p:sp>
      <p:pic>
        <p:nvPicPr>
          <p:cNvPr id="2" name="Picture 2" descr="Q:\05_Projects\STADTRADELN\STADTRADELN\Grafik\App\Bilder jpgs und pngs\SR_App_Hand Bank_Strecken.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7" t="47382" r="26666" b="31278"/>
          <a:stretch/>
        </p:blipFill>
        <p:spPr bwMode="auto">
          <a:xfrm>
            <a:off x="0" y="3226904"/>
            <a:ext cx="9144000" cy="191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30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05_Projects\STADTRADELN\STADTRADELN\Grafik\App\Bilder jpgs und pngs\SR-App_Hand_Ergebnisübersich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7769" r="18250" b="295"/>
          <a:stretch/>
        </p:blipFill>
        <p:spPr bwMode="auto">
          <a:xfrm>
            <a:off x="5737860" y="2322"/>
            <a:ext cx="3406140" cy="514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Selected features</a:t>
            </a:r>
          </a:p>
        </p:txBody>
      </p:sp>
      <p:sp>
        <p:nvSpPr>
          <p:cNvPr id="7" name="Rechteck 6"/>
          <p:cNvSpPr/>
          <p:nvPr/>
        </p:nvSpPr>
        <p:spPr>
          <a:xfrm>
            <a:off x="324694" y="1635646"/>
            <a:ext cx="5327426" cy="2539157"/>
          </a:xfrm>
          <a:prstGeom prst="rect">
            <a:avLst/>
          </a:prstGeom>
        </p:spPr>
        <p:txBody>
          <a:bodyPr wrap="square">
            <a:spAutoFit/>
          </a:bodyPr>
          <a:lstStyle/>
          <a:p>
            <a:pPr>
              <a:spcAft>
                <a:spcPts val="1800"/>
              </a:spcAft>
              <a:buClr>
                <a:schemeClr val="bg1">
                  <a:lumMod val="50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Badge award system</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(gamification)</a:t>
            </a:r>
          </a:p>
          <a:p>
            <a:pPr>
              <a:spcAft>
                <a:spcPts val="600"/>
              </a:spcAft>
              <a:buClr>
                <a:schemeClr val="bg1">
                  <a:lumMod val="50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 the routes tracked:</a:t>
            </a:r>
          </a:p>
          <a:p>
            <a:pPr marL="177800" lvl="1" indent="-1778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average speed</a:t>
            </a:r>
          </a:p>
          <a:p>
            <a:pPr marL="177800" lvl="1" indent="-1778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travel time</a:t>
            </a:r>
          </a:p>
          <a:p>
            <a:pPr marL="177800" lvl="1" indent="-177800">
              <a:spcAft>
                <a:spcPts val="18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altitude</a:t>
            </a:r>
          </a:p>
          <a:p>
            <a:pPr>
              <a:spcAft>
                <a:spcPts val="1800"/>
              </a:spcAft>
              <a:buClr>
                <a:schemeClr val="bg1">
                  <a:lumMod val="50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Export function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routes recorded</a:t>
            </a:r>
          </a:p>
        </p:txBody>
      </p:sp>
    </p:spTree>
    <p:extLst>
      <p:ext uri="{BB962C8B-B14F-4D97-AF65-F5344CB8AC3E}">
        <p14:creationId xmlns:p14="http://schemas.microsoft.com/office/powerpoint/2010/main" val="278451909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screen">
            <a:extLst>
              <a:ext uri="{28A0092B-C50C-407E-A947-70E740481C1C}">
                <a14:useLocalDpi xmlns:a14="http://schemas.microsoft.com/office/drawing/2010/main" val="0"/>
              </a:ext>
            </a:extLst>
          </a:blip>
          <a:srcRect l="29696" t="11147" r="31996" b="13428"/>
          <a:stretch/>
        </p:blipFill>
        <p:spPr>
          <a:xfrm>
            <a:off x="623672" y="1262727"/>
            <a:ext cx="1938381" cy="3816425"/>
          </a:xfrm>
          <a:prstGeom prst="rect">
            <a:avLst/>
          </a:prstGeom>
        </p:spPr>
      </p:pic>
      <p:pic>
        <p:nvPicPr>
          <p:cNvPr id="1026" name="Picture 2" descr="Q:\05_Projects\STADTRADELN\STADTRADELN\Grafik\App\Bilder jpgs und pngs\Vorlage_89354_zweiAchievuntereinander.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9486" t="11147" r="32205" b="13428"/>
          <a:stretch/>
        </p:blipFill>
        <p:spPr bwMode="auto">
          <a:xfrm>
            <a:off x="6577800" y="1262727"/>
            <a:ext cx="1938381"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Badge award system</a:t>
            </a:r>
          </a:p>
        </p:txBody>
      </p:sp>
      <p:pic>
        <p:nvPicPr>
          <p:cNvPr id="12" name="Grafik 11"/>
          <p:cNvPicPr>
            <a:picLocks noChangeAspect="1"/>
          </p:cNvPicPr>
          <p:nvPr/>
        </p:nvPicPr>
        <p:blipFill rotWithShape="1">
          <a:blip r:embed="rId5" cstate="screen">
            <a:extLst>
              <a:ext uri="{28A0092B-C50C-407E-A947-70E740481C1C}">
                <a14:useLocalDpi xmlns:a14="http://schemas.microsoft.com/office/drawing/2010/main" val="0"/>
              </a:ext>
            </a:extLst>
          </a:blip>
          <a:srcRect l="29837" t="11147" r="31855" b="13428"/>
          <a:stretch/>
        </p:blipFill>
        <p:spPr>
          <a:xfrm>
            <a:off x="3600736" y="1262727"/>
            <a:ext cx="1938381" cy="3816424"/>
          </a:xfrm>
          <a:prstGeom prst="rect">
            <a:avLst/>
          </a:prstGeom>
        </p:spPr>
      </p:pic>
    </p:spTree>
    <p:extLst>
      <p:ext uri="{BB962C8B-B14F-4D97-AF65-F5344CB8AC3E}">
        <p14:creationId xmlns:p14="http://schemas.microsoft.com/office/powerpoint/2010/main" val="328293000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54107"/>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map</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&amp; TRAFFIC VOLUMES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view</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078784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23330"/>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Average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daily</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traffic</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scaling</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speed</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view</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83156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1154162"/>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Waiting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times</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junctions</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origin</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-destination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relationships</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lvl="0"/>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view</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id="{7ECCD94F-5291-4935-BE04-0E8902224D5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6476" t="10855" r="24448" b="41692"/>
          <a:stretch/>
        </p:blipFill>
        <p:spPr bwMode="auto">
          <a:xfrm>
            <a:off x="889592" y="1779857"/>
            <a:ext cx="2981852" cy="1755363"/>
          </a:xfrm>
          <a:prstGeom prst="rect">
            <a:avLst/>
          </a:prstGeom>
          <a:noFill/>
          <a:ln>
            <a:noFill/>
          </a:ln>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id="{D4005556-35CB-420F-9480-8E4FDFBBF10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271" t="21219" r="9094" b="16744"/>
          <a:stretch/>
        </p:blipFill>
        <p:spPr bwMode="auto">
          <a:xfrm>
            <a:off x="4994049" y="1775433"/>
            <a:ext cx="2981851" cy="1752083"/>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551307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23330"/>
          </a:xfrm>
          <a:prstGeom prst="rect">
            <a:avLst/>
          </a:prstGeom>
          <a:noFill/>
        </p:spPr>
        <p:txBody>
          <a:bodyPr wrap="square" rtlCol="0">
            <a:spAutoFit/>
          </a:bodyPr>
          <a:lstStyle/>
          <a:p>
            <a:pPr lvl="0"/>
            <a:r>
              <a:rPr lang="de-DE"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endPar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altLang="de-DE" cap="sm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RADar!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layer</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view</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id="{7ECCD94F-5291-4935-BE04-0E8902224D5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6476" t="10855" r="24448" b="41692"/>
          <a:stretch/>
        </p:blipFill>
        <p:spPr bwMode="auto">
          <a:xfrm>
            <a:off x="889592" y="1779857"/>
            <a:ext cx="2981852" cy="1755363"/>
          </a:xfrm>
          <a:prstGeom prst="rect">
            <a:avLst/>
          </a:prstGeom>
          <a:noFill/>
          <a:ln>
            <a:noFill/>
          </a:ln>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id="{D4005556-35CB-420F-9480-8E4FDFBBF10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271" t="21219" r="9094" b="16744"/>
          <a:stretch/>
        </p:blipFill>
        <p:spPr bwMode="auto">
          <a:xfrm>
            <a:off x="4994049" y="1775433"/>
            <a:ext cx="2981851" cy="1752083"/>
          </a:xfrm>
          <a:prstGeom prst="rect">
            <a:avLst/>
          </a:prstGeom>
          <a:ln>
            <a:noFill/>
          </a:ln>
          <a:effectLst/>
          <a:extLst>
            <a:ext uri="{53640926-AAD7-44D8-BBD7-CCE9431645EC}">
              <a14:shadowObscured xmlns:a14="http://schemas.microsoft.com/office/drawing/2010/main"/>
            </a:ext>
          </a:extLst>
        </p:spPr>
      </p:pic>
      <p:pic>
        <p:nvPicPr>
          <p:cNvPr id="15" name="Grafik 14">
            <a:extLst>
              <a:ext uri="{FF2B5EF4-FFF2-40B4-BE49-F238E27FC236}">
                <a16:creationId xmlns:a16="http://schemas.microsoft.com/office/drawing/2014/main" id="{05BFB379-FD27-4262-A11A-9497DAD387AE}"/>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4611" r="28666"/>
          <a:stretch/>
        </p:blipFill>
        <p:spPr bwMode="auto">
          <a:xfrm>
            <a:off x="889591" y="1783008"/>
            <a:ext cx="2981854" cy="1751117"/>
          </a:xfrm>
          <a:prstGeom prst="rect">
            <a:avLst/>
          </a:prstGeom>
          <a:noFill/>
        </p:spPr>
      </p:pic>
      <p:sp>
        <p:nvSpPr>
          <p:cNvPr id="3" name="Rechteck 2">
            <a:extLst>
              <a:ext uri="{FF2B5EF4-FFF2-40B4-BE49-F238E27FC236}">
                <a16:creationId xmlns:a16="http://schemas.microsoft.com/office/drawing/2014/main" id="{7B654264-2FD5-493C-98B7-47D1633AA222}"/>
              </a:ext>
            </a:extLst>
          </p:cNvPr>
          <p:cNvSpPr/>
          <p:nvPr/>
        </p:nvSpPr>
        <p:spPr>
          <a:xfrm>
            <a:off x="4998078" y="1775432"/>
            <a:ext cx="2977822" cy="174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41EBC634-FA98-4CD5-968E-044AE554DFE2}"/>
              </a:ext>
            </a:extLst>
          </p:cNvPr>
          <p:cNvPicPr>
            <a:picLocks noChangeAspect="1"/>
          </p:cNvPicPr>
          <p:nvPr/>
        </p:nvPicPr>
        <p:blipFill rotWithShape="1">
          <a:blip r:embed="rId11"/>
          <a:srcRect l="36250"/>
          <a:stretch/>
        </p:blipFill>
        <p:spPr>
          <a:xfrm>
            <a:off x="5069882" y="2133802"/>
            <a:ext cx="1758412" cy="1041953"/>
          </a:xfrm>
          <a:prstGeom prst="rect">
            <a:avLst/>
          </a:prstGeom>
        </p:spPr>
      </p:pic>
      <p:pic>
        <p:nvPicPr>
          <p:cNvPr id="16" name="Grafik 15">
            <a:extLst>
              <a:ext uri="{FF2B5EF4-FFF2-40B4-BE49-F238E27FC236}">
                <a16:creationId xmlns:a16="http://schemas.microsoft.com/office/drawing/2014/main" id="{59F1AC17-7C15-4A84-96F7-1E48C70FCA33}"/>
              </a:ext>
            </a:extLst>
          </p:cNvPr>
          <p:cNvPicPr>
            <a:picLocks noChangeAspect="1"/>
          </p:cNvPicPr>
          <p:nvPr/>
        </p:nvPicPr>
        <p:blipFill rotWithShape="1">
          <a:blip r:embed="rId11"/>
          <a:srcRect r="67334"/>
          <a:stretch/>
        </p:blipFill>
        <p:spPr>
          <a:xfrm>
            <a:off x="6984682" y="2158661"/>
            <a:ext cx="879518" cy="1017094"/>
          </a:xfrm>
          <a:prstGeom prst="rect">
            <a:avLst/>
          </a:prstGeom>
        </p:spPr>
      </p:pic>
    </p:spTree>
    <p:extLst>
      <p:ext uri="{BB962C8B-B14F-4D97-AF65-F5344CB8AC3E}">
        <p14:creationId xmlns:p14="http://schemas.microsoft.com/office/powerpoint/2010/main" val="413569784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5" y="0"/>
            <a:ext cx="3995936" cy="515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23528" y="1193140"/>
            <a:ext cx="4320480" cy="2923877"/>
          </a:xfrm>
          <a:prstGeom prst="rect">
            <a:avLst/>
          </a:prstGeom>
          <a:noFill/>
        </p:spPr>
        <p:txBody>
          <a:bodyPr wrap="square" rtlCol="0">
            <a:spAutoFit/>
          </a:bodyPr>
          <a:lstStyle/>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Support </a:t>
            </a: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 cycling planning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 representative</a:t>
            </a: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data</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a:t>
            </a: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analysis algorithms</a:t>
            </a: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data processing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Continuous </a:t>
            </a: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 acquisition and </a:t>
            </a: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automated data processing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Applicable to </a:t>
            </a: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as many municipalities as possible</a:t>
            </a:r>
          </a:p>
        </p:txBody>
      </p:sp>
      <p:sp>
        <p:nvSpPr>
          <p:cNvPr id="6" name="Textfeld 5">
            <a:extLst>
              <a:ext uri="{FF2B5EF4-FFF2-40B4-BE49-F238E27FC236}">
                <a16:creationId xmlns:a16="http://schemas.microsoft.com/office/drawing/2014/main" id="{587D9959-8967-4DFB-8A94-67DAB92AFDC6}"/>
              </a:ext>
            </a:extLst>
          </p:cNvPr>
          <p:cNvSpPr txBox="1"/>
          <p:nvPr/>
        </p:nvSpPr>
        <p:spPr>
          <a:xfrm>
            <a:off x="323528" y="195486"/>
            <a:ext cx="4824537" cy="954107"/>
          </a:xfrm>
          <a:prstGeom prst="rect">
            <a:avLst/>
          </a:prstGeom>
          <a:noFill/>
        </p:spPr>
        <p:txBody>
          <a:bodyPr wrap="square" rtlCol="0">
            <a:spAutoFit/>
          </a:bodyPr>
          <a:lstStyle/>
          <a:p>
            <a:pPr lvl="0"/>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Aims</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of</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new</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cycling</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portal</a:t>
            </a:r>
            <a:endPar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7" name="Textfeld 6"/>
          <p:cNvSpPr txBox="1"/>
          <p:nvPr/>
        </p:nvSpPr>
        <p:spPr>
          <a:xfrm>
            <a:off x="6016515" y="4847986"/>
            <a:ext cx="3096344" cy="200055"/>
          </a:xfrm>
          <a:prstGeom prst="rect">
            <a:avLst/>
          </a:prstGeom>
          <a:noFill/>
        </p:spPr>
        <p:txBody>
          <a:bodyPr wrap="square" rtlCol="0">
            <a:spAutoFit/>
          </a:bodyPr>
          <a:lstStyle/>
          <a:p>
            <a:pPr algn="r"/>
            <a:r>
              <a:rPr lang="en-GB" sz="700" i="1" dirty="0">
                <a:latin typeface="Arial" panose="020B0604020202020204" pitchFamily="34" charset="0"/>
                <a:cs typeface="Arial" panose="020B0604020202020204" pitchFamily="34" charset="0"/>
              </a:rPr>
              <a:t>Photo: Climate Alliance Services / Felix </a:t>
            </a:r>
            <a:r>
              <a:rPr lang="en-GB" sz="700" i="1" dirty="0" err="1">
                <a:latin typeface="Arial" panose="020B0604020202020204" pitchFamily="34" charset="0"/>
                <a:cs typeface="Arial" panose="020B0604020202020204" pitchFamily="34" charset="0"/>
              </a:rPr>
              <a:t>Krammer</a:t>
            </a:r>
            <a:endParaRPr lang="en-GB"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003960"/>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323528" y="259943"/>
            <a:ext cx="8568952" cy="646331"/>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App usage</a:t>
            </a:r>
          </a:p>
        </p:txBody>
      </p:sp>
      <p:sp>
        <p:nvSpPr>
          <p:cNvPr id="12" name="Rechteck 11"/>
          <p:cNvSpPr/>
          <p:nvPr/>
        </p:nvSpPr>
        <p:spPr>
          <a:xfrm>
            <a:off x="4716016" y="1131590"/>
            <a:ext cx="4572000" cy="3524042"/>
          </a:xfrm>
          <a:prstGeom prst="rect">
            <a:avLst/>
          </a:prstGeom>
        </p:spPr>
        <p:txBody>
          <a:bodyPr wrap="square">
            <a:spAutoFit/>
          </a:bodyPr>
          <a:lstStyle/>
          <a:p>
            <a:pPr marR="0" lvl="0" algn="l" defTabSz="914400" rtl="0" eaLnBrk="1" fontAlgn="auto" latinLnBrk="0" hangingPunct="1">
              <a:spcBef>
                <a:spcPts val="0"/>
              </a:spcBef>
              <a:spcAft>
                <a:spcPts val="1800"/>
              </a:spcAft>
              <a:buClr>
                <a:schemeClr val="tx1">
                  <a:lumMod val="75000"/>
                  <a:lumOff val="25000"/>
                </a:schemeClr>
              </a:buClr>
              <a:buSzTx/>
              <a:tabLst/>
              <a:defRPr/>
            </a:pP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2024:</a:t>
            </a:r>
            <a:b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endParaRPr kumimoji="0" lang="en-GB" sz="100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marR="0" lvl="0" indent="-269875"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.9 million </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journeys by bike</a:t>
            </a:r>
            <a:b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endParaRPr kumimoji="0" lang="en-GB" sz="15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lvl="0" indent="-269875">
              <a:spcAft>
                <a:spcPts val="1800"/>
              </a:spcAft>
              <a:buClr>
                <a:schemeClr val="tx1">
                  <a:lumMod val="75000"/>
                  <a:lumOff val="25000"/>
                </a:schemeClr>
              </a:buClr>
              <a:buFont typeface="Arial" panose="020B0604020202020204" pitchFamily="34" charset="0"/>
              <a:buChar char="•"/>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56</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.1 million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kilometres cycled</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endPar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69875" indent="-269875">
              <a:spcAft>
                <a:spcPts val="1800"/>
              </a:spcAft>
              <a:buClr>
                <a:schemeClr val="tx1">
                  <a:lumMod val="75000"/>
                  <a:lumOff val="25000"/>
                </a:schemeClr>
              </a:buClr>
              <a:buFont typeface="Arial" panose="020B0604020202020204" pitchFamily="34" charset="0"/>
              <a:buChar cha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216 terabytes of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endPar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69875" indent="-269875">
              <a:spcAft>
                <a:spcPts val="1800"/>
              </a:spcAft>
              <a:buClr>
                <a:schemeClr val="tx1">
                  <a:lumMod val="75000"/>
                  <a:lumOff val="25000"/>
                </a:schemeClr>
              </a:buClr>
              <a:buFont typeface="Arial" panose="020B0604020202020204" pitchFamily="34" charset="0"/>
              <a:buChar cha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40</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app usage</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among all CITY CYCLING participants</a:t>
            </a:r>
          </a:p>
        </p:txBody>
      </p:sp>
      <p:sp>
        <p:nvSpPr>
          <p:cNvPr id="5" name="Rechteck 4"/>
          <p:cNvSpPr/>
          <p:nvPr/>
        </p:nvSpPr>
        <p:spPr>
          <a:xfrm>
            <a:off x="324694" y="2058402"/>
            <a:ext cx="2807146" cy="307777"/>
          </a:xfrm>
          <a:prstGeom prst="rect">
            <a:avLst/>
          </a:prstGeom>
        </p:spPr>
        <p:txBody>
          <a:bodyPr wrap="square">
            <a:spAutoFit/>
          </a:bodyPr>
          <a:lstStyle/>
          <a:p>
            <a:pPr fontAlgn="auto">
              <a:lnSpc>
                <a:spcPct val="100000"/>
              </a:lnSpc>
              <a:spcAft>
                <a:spcPts val="0"/>
              </a:spcAft>
              <a:buClrTx/>
              <a:buSzTx/>
              <a:buFontTx/>
            </a:pPr>
            <a:r>
              <a:rPr lang="en-GB" sz="1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 users</a:t>
            </a:r>
          </a:p>
        </p:txBody>
      </p:sp>
      <p:graphicFrame>
        <p:nvGraphicFramePr>
          <p:cNvPr id="6" name="Diagramm 5">
            <a:extLst>
              <a:ext uri="{FF2B5EF4-FFF2-40B4-BE49-F238E27FC236}">
                <a16:creationId xmlns:a16="http://schemas.microsoft.com/office/drawing/2014/main" id="{00000000-0008-0000-0300-000005000000}"/>
              </a:ext>
            </a:extLst>
          </p:cNvPr>
          <p:cNvGraphicFramePr>
            <a:graphicFrameLocks noChangeAspect="1"/>
          </p:cNvGraphicFramePr>
          <p:nvPr>
            <p:extLst>
              <p:ext uri="{D42A27DB-BD31-4B8C-83A1-F6EECF244321}">
                <p14:modId xmlns:p14="http://schemas.microsoft.com/office/powerpoint/2010/main" val="1495983685"/>
              </p:ext>
            </p:extLst>
          </p:nvPr>
        </p:nvGraphicFramePr>
        <p:xfrm>
          <a:off x="0" y="-6842"/>
          <a:ext cx="7104997" cy="50465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52443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123728" y="987574"/>
            <a:ext cx="4731428" cy="342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19099"/>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784105"/>
            <a:ext cx="2822693" cy="306045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788610"/>
            <a:ext cx="2639797" cy="3060457"/>
          </a:xfrm>
          <a:prstGeom prst="rect">
            <a:avLst/>
          </a:prstGeom>
        </p:spPr>
      </p:pic>
      <p:sp>
        <p:nvSpPr>
          <p:cNvPr id="4" name="Textfeld 3"/>
          <p:cNvSpPr txBox="1"/>
          <p:nvPr/>
        </p:nvSpPr>
        <p:spPr>
          <a:xfrm>
            <a:off x="2106312" y="4409838"/>
            <a:ext cx="936104" cy="246221"/>
          </a:xfrm>
          <a:prstGeom prst="rect">
            <a:avLst/>
          </a:prstGeom>
          <a:solidFill>
            <a:schemeClr val="bg1"/>
          </a:solidFill>
        </p:spPr>
        <p:txBody>
          <a:bodyPr wrap="square" rtlCol="0">
            <a:spAutoFit/>
          </a:bodyPr>
          <a:lstStyle/>
          <a:p>
            <a:pPr algn="ctr"/>
            <a:r>
              <a:rPr lang="en-GB" sz="1000">
                <a:solidFill>
                  <a:schemeClr val="bg1">
                    <a:lumMod val="50000"/>
                  </a:schemeClr>
                </a:solidFill>
              </a:rPr>
              <a:t>Teilnehmer</a:t>
            </a:r>
          </a:p>
        </p:txBody>
      </p:sp>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sp>
        <p:nvSpPr>
          <p:cNvPr id="11" name="Inhaltsplatzhalter 2"/>
          <p:cNvSpPr>
            <a:spLocks noGrp="1"/>
          </p:cNvSpPr>
          <p:nvPr>
            <p:ph idx="1"/>
          </p:nvPr>
        </p:nvSpPr>
        <p:spPr>
          <a:xfrm>
            <a:off x="323528" y="1419622"/>
            <a:ext cx="5849318" cy="360040"/>
          </a:xfrm>
        </p:spPr>
        <p:txBody>
          <a:bodyPr>
            <a:normAutofit fontScale="77500" lnSpcReduction="20000"/>
          </a:bodyPr>
          <a:lstStyle/>
          <a:p>
            <a:pPr marL="0" inden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189368614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2" y="2283718"/>
            <a:ext cx="4322439" cy="1847248"/>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851670"/>
            <a:ext cx="4109060" cy="2932430"/>
          </a:xfrm>
          <a:prstGeom prst="rect">
            <a:avLst/>
          </a:prstGeom>
        </p:spPr>
      </p:pic>
      <p:sp>
        <p:nvSpPr>
          <p:cNvPr id="4" name="Inhaltsplatzhalter 2">
            <a:extLst>
              <a:ext uri="{FF2B5EF4-FFF2-40B4-BE49-F238E27FC236}">
                <a16:creationId xmlns:a16="http://schemas.microsoft.com/office/drawing/2014/main" id="{9E4EA86E-8C03-4E51-7C54-DBE631ED8BDA}"/>
              </a:ext>
            </a:extLst>
          </p:cNvPr>
          <p:cNvSpPr txBox="1">
            <a:spLocks/>
          </p:cNvSpPr>
          <p:nvPr/>
        </p:nvSpPr>
        <p:spPr>
          <a:xfrm>
            <a:off x="323528" y="1419622"/>
            <a:ext cx="5849318" cy="36004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4276625876"/>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7654"/>
            <a:ext cx="4535817" cy="335918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264" y="1851670"/>
            <a:ext cx="4316342" cy="3011685"/>
          </a:xfrm>
          <a:prstGeom prst="rect">
            <a:avLst/>
          </a:prstGeom>
        </p:spPr>
      </p:pic>
      <p:sp>
        <p:nvSpPr>
          <p:cNvPr id="4" name="Inhaltsplatzhalter 2">
            <a:extLst>
              <a:ext uri="{FF2B5EF4-FFF2-40B4-BE49-F238E27FC236}">
                <a16:creationId xmlns:a16="http://schemas.microsoft.com/office/drawing/2014/main" id="{99782806-735A-D524-8AB8-3829B17403D0}"/>
              </a:ext>
            </a:extLst>
          </p:cNvPr>
          <p:cNvSpPr>
            <a:spLocks noGrp="1"/>
          </p:cNvSpPr>
          <p:nvPr>
            <p:ph idx="1"/>
          </p:nvPr>
        </p:nvSpPr>
        <p:spPr>
          <a:xfrm>
            <a:off x="323528" y="1419622"/>
            <a:ext cx="5849318" cy="360040"/>
          </a:xfrm>
        </p:spPr>
        <p:txBody>
          <a:bodyPr>
            <a:normAutofit fontScale="77500" lnSpcReduction="20000"/>
          </a:bodyPr>
          <a:lstStyle/>
          <a:p>
            <a:pPr marL="0" inden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300962519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1664" y="0"/>
            <a:ext cx="9205664" cy="5180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a:latin typeface="Arial Black" panose="020B0A04020102020204" pitchFamily="34" charset="0"/>
              </a:rPr>
              <a:t>bike-monitor.de</a:t>
            </a:r>
          </a:p>
        </p:txBody>
      </p:sp>
      <p:sp>
        <p:nvSpPr>
          <p:cNvPr id="3" name="Ellipse 2"/>
          <p:cNvSpPr/>
          <p:nvPr/>
        </p:nvSpPr>
        <p:spPr>
          <a:xfrm rot="1631079">
            <a:off x="6926143" y="123478"/>
            <a:ext cx="2159343" cy="21400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rot="776787">
            <a:off x="7100708" y="448419"/>
            <a:ext cx="1872208" cy="1569660"/>
          </a:xfrm>
          <a:prstGeom prst="rect">
            <a:avLst/>
          </a:prstGeom>
          <a:noFill/>
        </p:spPr>
        <p:txBody>
          <a:bodyPr wrap="square" rtlCol="0">
            <a:spAutoFit/>
          </a:bodyPr>
          <a:lstStyle/>
          <a:p>
            <a:pPr lvl="0" algn="ct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New </a:t>
            </a:r>
            <a:r>
              <a:rPr lang="de-DE" altLang="de-DE" sz="2400" b="1" cap="all" dirty="0" err="1">
                <a:solidFill>
                  <a:schemeClr val="bg1"/>
                </a:solidFill>
                <a:latin typeface="Arial Black" panose="020B0A04020102020204" pitchFamily="34" charset="0"/>
                <a:ea typeface="Roboto" panose="02000000000000000000" pitchFamily="2" charset="0"/>
                <a:cs typeface="Arial" panose="020B0604020202020204" pitchFamily="34" charset="0"/>
              </a:rPr>
              <a:t>from</a:t>
            </a: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 autumn2025</a:t>
            </a:r>
          </a:p>
        </p:txBody>
      </p:sp>
    </p:spTree>
    <p:extLst>
      <p:ext uri="{BB962C8B-B14F-4D97-AF65-F5344CB8AC3E}">
        <p14:creationId xmlns:p14="http://schemas.microsoft.com/office/powerpoint/2010/main" val="1411978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9127" t="6177" r="4444" b="2933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323528" y="998895"/>
            <a:ext cx="8568952" cy="1938992"/>
          </a:xfrm>
          <a:prstGeom prst="rect">
            <a:avLst/>
          </a:prstGeom>
        </p:spPr>
        <p:txBody>
          <a:bodyPr wrap="square">
            <a:spAutoFit/>
          </a:bodyPr>
          <a:lstStyle/>
          <a:p>
            <a:pPr fontAlgn="auto">
              <a:lnSpc>
                <a:spcPct val="100000"/>
              </a:lnSpc>
              <a:spcAft>
                <a:spcPts val="7800"/>
              </a:spcAft>
              <a:buClrTx/>
              <a:buSzTx/>
              <a:buFontTx/>
            </a:pP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a:t>
            </a:r>
            <a:b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en-GB" sz="4000" b="1" cap="small" dirty="0" err="1">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en-GB" sz="4000" b="1" cap="sm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a:t>
            </a: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 &amp; </a:t>
            </a:r>
            <a:b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 MONITOR</a:t>
            </a:r>
            <a:endPar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6" name="Rechteck 5"/>
          <p:cNvSpPr/>
          <p:nvPr/>
        </p:nvSpPr>
        <p:spPr>
          <a:xfrm>
            <a:off x="3279839" y="3219822"/>
            <a:ext cx="6044689" cy="1554272"/>
          </a:xfrm>
          <a:prstGeom prst="rect">
            <a:avLst/>
          </a:prstGeom>
        </p:spPr>
        <p:txBody>
          <a:bodyPr wrap="square">
            <a:spAutoFit/>
          </a:bodyPr>
          <a:lstStyle/>
          <a:p>
            <a:r>
              <a:rPr lang="en-GB" sz="3500" b="1" dirty="0">
                <a:solidFill>
                  <a:schemeClr val="bg1"/>
                </a:solidFill>
                <a:latin typeface="Arial" panose="020B0604020202020204" pitchFamily="34" charset="0"/>
                <a:ea typeface="Roboto" panose="02000000000000000000" pitchFamily="2" charset="0"/>
                <a:cs typeface="Arial" panose="020B0604020202020204" pitchFamily="34" charset="0"/>
              </a:rPr>
              <a:t>An all-in-one tool</a:t>
            </a:r>
          </a:p>
          <a:p>
            <a:r>
              <a:rPr lang="en-GB" sz="3000" dirty="0">
                <a:solidFill>
                  <a:schemeClr val="bg1"/>
                </a:solidFill>
                <a:latin typeface="Arial" panose="020B0604020202020204" pitchFamily="34" charset="0"/>
                <a:ea typeface="Roboto" panose="02000000000000000000" pitchFamily="2" charset="0"/>
                <a:cs typeface="Arial" panose="020B0604020202020204" pitchFamily="34" charset="0"/>
              </a:rPr>
              <a:t>for communication, planning</a:t>
            </a:r>
            <a:br>
              <a:rPr lang="en-GB" sz="3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GB" sz="3000" i="1" dirty="0">
                <a:solidFill>
                  <a:schemeClr val="bg1"/>
                </a:solidFill>
                <a:latin typeface="Arial" panose="020B0604020202020204" pitchFamily="34" charset="0"/>
                <a:ea typeface="Roboto" panose="02000000000000000000" pitchFamily="2" charset="0"/>
                <a:cs typeface="Arial" panose="020B0604020202020204" pitchFamily="34" charset="0"/>
              </a:rPr>
              <a:t>and </a:t>
            </a:r>
            <a:r>
              <a:rPr lang="en-GB" sz="3000" dirty="0">
                <a:solidFill>
                  <a:schemeClr val="bg1"/>
                </a:solidFill>
                <a:latin typeface="Arial" panose="020B0604020202020204" pitchFamily="34" charset="0"/>
                <a:ea typeface="Roboto" panose="02000000000000000000" pitchFamily="2" charset="0"/>
                <a:cs typeface="Arial" panose="020B0604020202020204" pitchFamily="34" charset="0"/>
              </a:rPr>
              <a:t>citizen participation</a:t>
            </a:r>
          </a:p>
        </p:txBody>
      </p:sp>
      <p:sp>
        <p:nvSpPr>
          <p:cNvPr id="8" name="Textfeld 7"/>
          <p:cNvSpPr txBox="1"/>
          <p:nvPr/>
        </p:nvSpPr>
        <p:spPr>
          <a:xfrm>
            <a:off x="6047656" y="4943445"/>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 Felix </a:t>
            </a:r>
            <a:r>
              <a:rPr lang="en-GB" sz="700" i="1" dirty="0" err="1">
                <a:solidFill>
                  <a:schemeClr val="bg1"/>
                </a:solidFill>
                <a:latin typeface="Arial" panose="020B0604020202020204" pitchFamily="34" charset="0"/>
                <a:cs typeface="Arial" panose="020B0604020202020204" pitchFamily="34" charset="0"/>
              </a:rPr>
              <a:t>Krammer</a:t>
            </a:r>
            <a:endParaRPr lang="en-GB"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058983"/>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406794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4562424" y="411510"/>
            <a:ext cx="4380969"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Thank you!</a:t>
            </a:r>
          </a:p>
        </p:txBody>
      </p:sp>
      <p:sp>
        <p:nvSpPr>
          <p:cNvPr id="7" name="Textfeld 6"/>
          <p:cNvSpPr txBox="1"/>
          <p:nvPr/>
        </p:nvSpPr>
        <p:spPr>
          <a:xfrm>
            <a:off x="4562424" y="1249702"/>
            <a:ext cx="4330056" cy="3385542"/>
          </a:xfrm>
          <a:prstGeom prst="rect">
            <a:avLst/>
          </a:prstGeom>
          <a:noFill/>
        </p:spPr>
        <p:txBody>
          <a:bodyPr wrap="square" rtlCol="0">
            <a:spAutoFit/>
          </a:bodyPr>
          <a:lstStyle/>
          <a:p>
            <a:pPr>
              <a:spcAft>
                <a:spcPts val="800"/>
              </a:spcAft>
              <a:buClr>
                <a:srgbClr val="54A4DF"/>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CONTACT</a:t>
            </a:r>
          </a:p>
          <a:p>
            <a:pPr>
              <a:spcAft>
                <a:spcPts val="12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&lt;Name&gt;</a:t>
            </a:r>
            <a:b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&lt;Organisation&gt;</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&lt;Function&gt;</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a:t>
            </a:r>
          </a:p>
          <a:p>
            <a:pPr>
              <a:spcAft>
                <a:spcPts val="12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Team</a:t>
            </a:r>
            <a:b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info@city-cycling.org</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+49 69 717139-39</a:t>
            </a:r>
          </a:p>
          <a:p>
            <a:pPr algn="r">
              <a:spcAft>
                <a:spcPts val="8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Services</a:t>
            </a:r>
          </a:p>
          <a:p>
            <a:pPr algn="r">
              <a:spcAft>
                <a:spcPts val="800"/>
              </a:spcAft>
              <a:buClr>
                <a:srgbClr val="54A4DF"/>
              </a:buClr>
            </a:pPr>
            <a:r>
              <a:rPr lang="en-GB" sz="11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Eschborner</a:t>
            </a: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1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Landstraße</a:t>
            </a: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42 – 50 </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60489 Frankfurt am Main</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Germany</a:t>
            </a:r>
          </a:p>
          <a:p>
            <a:pPr algn="r">
              <a:spcAft>
                <a:spcPts val="8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 climatealliance.org  </a:t>
            </a:r>
            <a:b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europe@climatealliance.org</a:t>
            </a:r>
          </a:p>
        </p:txBody>
      </p:sp>
      <p:sp>
        <p:nvSpPr>
          <p:cNvPr id="2" name="Textfeld 1"/>
          <p:cNvSpPr txBox="1"/>
          <p:nvPr/>
        </p:nvSpPr>
        <p:spPr>
          <a:xfrm>
            <a:off x="0" y="3891121"/>
            <a:ext cx="4067944" cy="923330"/>
          </a:xfrm>
          <a:prstGeom prst="rect">
            <a:avLst/>
          </a:prstGeom>
          <a:noFill/>
        </p:spPr>
        <p:txBody>
          <a:bodyPr wrap="square" rtlCol="0">
            <a:spAutoFit/>
          </a:bodyPr>
          <a:lstStyle/>
          <a:p>
            <a:pPr algn="ctr"/>
            <a:r>
              <a:rPr lang="en-GB"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city-cycling.org</a:t>
            </a:r>
          </a:p>
          <a:p>
            <a:pPr algn="ctr"/>
            <a:r>
              <a:rPr lang="en-GB"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a:p>
            <a:pPr algn="ct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bike-monitor.de</a:t>
            </a:r>
          </a:p>
        </p:txBody>
      </p:sp>
      <p:pic>
        <p:nvPicPr>
          <p:cNvPr id="8" name="Picture 3" descr="P:\KB-Projekte\STADTRADELN\RADar!\Grafik\Logo\RADar Logo\R! - Logo - weiß\R!_Logo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11031" y="1563638"/>
            <a:ext cx="1671216" cy="100273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21764" y="2785823"/>
            <a:ext cx="1630443" cy="722031"/>
          </a:xfrm>
          <a:prstGeom prst="rect">
            <a:avLst/>
          </a:prstGeom>
        </p:spPr>
      </p:pic>
      <p:pic>
        <p:nvPicPr>
          <p:cNvPr id="3" name="Grafik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1390" y="339502"/>
            <a:ext cx="1960356" cy="1080457"/>
          </a:xfrm>
          <a:prstGeom prst="rect">
            <a:avLst/>
          </a:prstGeom>
        </p:spPr>
      </p:pic>
    </p:spTree>
    <p:extLst>
      <p:ext uri="{BB962C8B-B14F-4D97-AF65-F5344CB8AC3E}">
        <p14:creationId xmlns:p14="http://schemas.microsoft.com/office/powerpoint/2010/main" val="22919870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p:txBody>
      </p:sp>
      <p:sp>
        <p:nvSpPr>
          <p:cNvPr id="2" name="Textfeld 1"/>
          <p:cNvSpPr txBox="1"/>
          <p:nvPr/>
        </p:nvSpPr>
        <p:spPr>
          <a:xfrm>
            <a:off x="323528" y="1491630"/>
            <a:ext cx="8496944" cy="3524042"/>
          </a:xfrm>
          <a:prstGeom prst="rect">
            <a:avLst/>
          </a:prstGeom>
          <a:noFill/>
        </p:spPr>
        <p:txBody>
          <a:bodyPr wrap="square" rtlCol="0">
            <a:spAutoFit/>
          </a:bodyPr>
          <a:lstStyle/>
          <a:p>
            <a:pPr>
              <a:spcAft>
                <a:spcPts val="12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Establishment</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of the European network of cities, municipalities and counties for protection of the global climate as an association</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2023 Spin-off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of Klima-</a:t>
            </a:r>
            <a:r>
              <a:rPr lang="en-GB"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Bündnis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Services GmbH into which CITY CYCLING has been integrated since 2024, with the association as a 100% shareholder</a:t>
            </a:r>
          </a:p>
          <a:p>
            <a:pPr>
              <a:spcAft>
                <a:spcPts val="600"/>
              </a:spcAft>
            </a:pP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Today, Climate Alliance has around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2,000 members in over 25 countries in Europe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450000" lvl="1" indent="-269875">
              <a:spcBef>
                <a:spcPts val="0"/>
              </a:spcBef>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approx. 90 million people live in a Climate Alliance municipality</a:t>
            </a:r>
          </a:p>
          <a:p>
            <a:pPr marL="450000" lvl="1" indent="-269875">
              <a:spcBef>
                <a:spcPts val="0"/>
              </a:spcBef>
              <a:spcAft>
                <a:spcPts val="12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than 20% of the EU population</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Partnership between European municipalities and indigenous rainforest peoples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reduce greenhouse gas emissions and protect the rainforests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0776" y="137269"/>
            <a:ext cx="2199696" cy="114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133441"/>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p:txBody>
      </p:sp>
      <p:sp>
        <p:nvSpPr>
          <p:cNvPr id="5" name="Textfeld 4"/>
          <p:cNvSpPr txBox="1"/>
          <p:nvPr/>
        </p:nvSpPr>
        <p:spPr>
          <a:xfrm>
            <a:off x="323528" y="1491630"/>
            <a:ext cx="8568952" cy="3200876"/>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municipalities join Climate Alliance, they commit to:</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continuously reducing their greenhouse gas emissions by 30% every 5 years, with the goal of cutting CO</a:t>
            </a:r>
            <a:r>
              <a:rPr lang="en-GB" baseline="-25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emissions by at least 95% by 2050 (compared to 1990)</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halving their per capita emissions by 2030 at the latest</a:t>
            </a:r>
            <a:r>
              <a:rPr lang="en-GB"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(base year: 1990)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saving energy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using energy efficiently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opting for renewable energies</a:t>
            </a:r>
          </a:p>
          <a:p>
            <a:pPr marL="285750" lvl="0" indent="-285750">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meeting the long-term goal of 2.5 t of CO</a:t>
            </a:r>
            <a:r>
              <a:rPr lang="en-GB" baseline="-25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emissions per inhabitant and year</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0776" y="137269"/>
            <a:ext cx="2199696" cy="114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947010"/>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European Secretariat</a:t>
            </a:r>
          </a:p>
        </p:txBody>
      </p:sp>
      <p:sp>
        <p:nvSpPr>
          <p:cNvPr id="7" name="Textfeld 6"/>
          <p:cNvSpPr txBox="1"/>
          <p:nvPr/>
        </p:nvSpPr>
        <p:spPr>
          <a:xfrm>
            <a:off x="323528" y="1491630"/>
            <a:ext cx="8568952" cy="2569934"/>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activities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exchange of experience and advice for members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development of methodological approaches to municipal climate action</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cooperation with indigenous peoples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representation of municipalities’ interests on the national, European and international levels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conception and coordination of campaigns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0776" y="137269"/>
            <a:ext cx="2199696" cy="114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9261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62472" y="3441070"/>
            <a:ext cx="8136904" cy="707886"/>
          </a:xfrm>
          <a:prstGeom prst="rect">
            <a:avLst/>
          </a:prstGeom>
        </p:spPr>
        <p:txBody>
          <a:bodyPr wrap="square">
            <a:spAutoFit/>
          </a:bodyPr>
          <a:lstStyle>
            <a:defPPr>
              <a:defRPr lang="de-DE"/>
            </a:defPPr>
            <a:lvl1pPr>
              <a:spcAft>
                <a:spcPts val="600"/>
              </a:spcAft>
              <a:tabLst>
                <a:tab pos="2420938" algn="l"/>
              </a:tabLst>
              <a:defRPr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defRPr>
            </a:lvl1pPr>
          </a:lstStyle>
          <a:p>
            <a:r>
              <a:rPr lang="en-GB" b="1"/>
              <a:t>Competition</a:t>
            </a:r>
            <a:r>
              <a:rPr lang="en-GB"/>
              <a:t> to promote cycling, help protect the climate and enhance the quality of life in municipalities</a:t>
            </a:r>
          </a:p>
        </p:txBody>
      </p:sp>
      <p:sp>
        <p:nvSpPr>
          <p:cNvPr id="6" name="Rechteck 5"/>
          <p:cNvSpPr/>
          <p:nvPr/>
        </p:nvSpPr>
        <p:spPr>
          <a:xfrm>
            <a:off x="362472" y="2571750"/>
            <a:ext cx="8136904"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What is CITY CYCLING?</a:t>
            </a:r>
          </a:p>
        </p:txBody>
      </p:sp>
      <p:sp>
        <p:nvSpPr>
          <p:cNvPr id="7" name="Rectangle 8"/>
          <p:cNvSpPr>
            <a:spLocks noChangeArrowheads="1"/>
          </p:cNvSpPr>
          <p:nvPr/>
        </p:nvSpPr>
        <p:spPr bwMode="auto">
          <a:xfrm>
            <a:off x="0" y="2360915"/>
            <a:ext cx="9144001" cy="2782585"/>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br>
              <a:rPr lang="en-GB" sz="44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More people </a:t>
            </a:r>
          </a:p>
          <a:p>
            <a:pPr algn="ctr">
              <a:lnSpc>
                <a:spcPct val="99000"/>
              </a:lnSpc>
              <a:buClr>
                <a:srgbClr val="31639C"/>
              </a:buClr>
              <a:buFont typeface="Arial Narrow" pitchFamily="34" charset="0"/>
              <a:buNone/>
            </a:pP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cycle more!</a:t>
            </a:r>
          </a:p>
        </p:txBody>
      </p:sp>
      <p:pic>
        <p:nvPicPr>
          <p:cNvPr id="9" name="Picture 2"/>
          <p:cNvPicPr preferRelativeResize="0">
            <a:picLocks noChangeAspect="1" noChangeArrowheads="1"/>
          </p:cNvPicPr>
          <p:nvPr/>
        </p:nvPicPr>
        <p:blipFill rotWithShape="1">
          <a:blip r:embed="rId3" cstate="screen">
            <a:extLst>
              <a:ext uri="{28A0092B-C50C-407E-A947-70E740481C1C}">
                <a14:useLocalDpi xmlns:a14="http://schemas.microsoft.com/office/drawing/2010/main" val="0"/>
              </a:ext>
            </a:extLst>
          </a:blip>
          <a:srcRect l="128" t="9173" r="1" b="6006"/>
          <a:stretch/>
        </p:blipFill>
        <p:spPr bwMode="auto">
          <a:xfrm>
            <a:off x="0" y="-20538"/>
            <a:ext cx="9144000" cy="3114859"/>
          </a:xfrm>
          <a:prstGeom prst="rect">
            <a:avLst/>
          </a:prstGeom>
          <a:solidFill>
            <a:schemeClr val="bg1"/>
          </a:solidFill>
          <a:ln>
            <a:noFill/>
          </a:ln>
        </p:spPr>
      </p:pic>
      <p:sp>
        <p:nvSpPr>
          <p:cNvPr id="10" name="Textfeld 9"/>
          <p:cNvSpPr txBox="1"/>
          <p:nvPr/>
        </p:nvSpPr>
        <p:spPr>
          <a:xfrm>
            <a:off x="7164288" y="51470"/>
            <a:ext cx="1979712"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a:t>
            </a:r>
          </a:p>
        </p:txBody>
      </p:sp>
    </p:spTree>
    <p:extLst>
      <p:ext uri="{BB962C8B-B14F-4D97-AF65-F5344CB8AC3E}">
        <p14:creationId xmlns:p14="http://schemas.microsoft.com/office/powerpoint/2010/main" val="4114748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p:cNvSpPr/>
          <p:nvPr/>
        </p:nvSpPr>
        <p:spPr>
          <a:xfrm>
            <a:off x="362472" y="3441070"/>
            <a:ext cx="7920880" cy="1169551"/>
          </a:xfrm>
          <a:prstGeom prst="rect">
            <a:avLst/>
          </a:prstGeom>
        </p:spPr>
        <p:txBody>
          <a:bodyPr wrap="square">
            <a:spAutoFit/>
          </a:bodyPr>
          <a:lstStyle/>
          <a:p>
            <a:pPr>
              <a:spcAft>
                <a:spcPts val="6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Cycle as many kilometres as possible for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business and leisure</a:t>
            </a:r>
          </a:p>
          <a:p>
            <a:pPr>
              <a:spcAft>
                <a:spcPts val="6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Everyone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can join in</a:t>
            </a:r>
          </a:p>
          <a:p>
            <a:pPr>
              <a:spcAft>
                <a:spcPts val="6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 form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p>
        </p:txBody>
      </p:sp>
      <p:sp>
        <p:nvSpPr>
          <p:cNvPr id="6" name="Rechteck 5"/>
          <p:cNvSpPr/>
          <p:nvPr/>
        </p:nvSpPr>
        <p:spPr>
          <a:xfrm>
            <a:off x="362472" y="2571750"/>
            <a:ext cx="6081735"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5"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96" r="1"/>
          <a:stretch/>
        </p:blipFill>
        <p:spPr bwMode="auto">
          <a:xfrm>
            <a:off x="0" y="0"/>
            <a:ext cx="9157646" cy="240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47656" y="2165315"/>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Felix </a:t>
            </a:r>
            <a:r>
              <a:rPr lang="en-GB" sz="700" i="1" dirty="0" err="1">
                <a:solidFill>
                  <a:schemeClr val="bg1"/>
                </a:solidFill>
                <a:latin typeface="Arial" panose="020B0604020202020204" pitchFamily="34" charset="0"/>
                <a:cs typeface="Arial" panose="020B0604020202020204" pitchFamily="34" charset="0"/>
              </a:rPr>
              <a:t>Krammer</a:t>
            </a:r>
            <a:endParaRPr lang="en-GB"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41296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8" y="1779662"/>
            <a:ext cx="4968552" cy="2400657"/>
          </a:xfrm>
          <a:prstGeom prst="rect">
            <a:avLst/>
          </a:prstGeom>
        </p:spPr>
        <p:txBody>
          <a:bodyPr wrap="square">
            <a:spAutoFit/>
          </a:bodyPr>
          <a:lstStyle/>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campaign season</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 May to 30 September</a:t>
            </a:r>
          </a:p>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 campaign period</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consecutive days</a:t>
            </a:r>
          </a:p>
          <a:p>
            <a:pPr>
              <a:spcAft>
                <a:spcPts val="18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Enter kilometres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online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or use the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app</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track</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them</a:t>
            </a:r>
          </a:p>
        </p:txBody>
      </p:sp>
      <p:sp>
        <p:nvSpPr>
          <p:cNvPr id="5" name="Rechteck 4"/>
          <p:cNvSpPr/>
          <p:nvPr/>
        </p:nvSpPr>
        <p:spPr>
          <a:xfrm>
            <a:off x="179512" y="771550"/>
            <a:ext cx="6336704"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5809830" y="0"/>
            <a:ext cx="337068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87211" y="4943445"/>
            <a:ext cx="3096344" cy="200055"/>
          </a:xfrm>
          <a:prstGeom prst="rect">
            <a:avLst/>
          </a:prstGeom>
          <a:noFill/>
        </p:spPr>
        <p:txBody>
          <a:bodyPr wrap="square" rtlCol="0">
            <a:spAutoFit/>
          </a:bodyPr>
          <a:lstStyle/>
          <a:p>
            <a:pPr algn="r"/>
            <a:r>
              <a:rPr lang="en-GB" sz="700" i="1" dirty="0">
                <a:solidFill>
                  <a:srgbClr val="F4F9FA"/>
                </a:solidFill>
                <a:latin typeface="Arial" panose="020B0604020202020204" pitchFamily="34" charset="0"/>
                <a:cs typeface="Arial" panose="020B0604020202020204" pitchFamily="34" charset="0"/>
              </a:rPr>
              <a:t>Photo: Climate Alliance Services</a:t>
            </a:r>
          </a:p>
        </p:txBody>
      </p:sp>
    </p:spTree>
    <p:extLst>
      <p:ext uri="{BB962C8B-B14F-4D97-AF65-F5344CB8AC3E}">
        <p14:creationId xmlns:p14="http://schemas.microsoft.com/office/powerpoint/2010/main" val="105574644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468710" y="261104"/>
            <a:ext cx="4679354"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Target group</a:t>
            </a:r>
          </a:p>
          <a:p>
            <a:pPr marL="87313"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Political decision-makers</a:t>
            </a:r>
          </a:p>
        </p:txBody>
      </p:sp>
      <p:sp>
        <p:nvSpPr>
          <p:cNvPr id="5" name="Rechteck 4"/>
          <p:cNvSpPr/>
          <p:nvPr/>
        </p:nvSpPr>
        <p:spPr>
          <a:xfrm>
            <a:off x="324694" y="1779662"/>
            <a:ext cx="4607346" cy="3170099"/>
          </a:xfrm>
          <a:prstGeom prst="rect">
            <a:avLst/>
          </a:prstGeom>
        </p:spPr>
        <p:txBody>
          <a:bodyPr wrap="square">
            <a:spAutoFit/>
          </a:bodyPr>
          <a:lstStyle/>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Take the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cyclist’s perspective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Demonstrate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proximity to citizens</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Set a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good example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Citizens exert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political “pressure”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Perceive cyclists as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voters</a:t>
            </a:r>
          </a:p>
        </p:txBody>
      </p:sp>
      <p:sp>
        <p:nvSpPr>
          <p:cNvPr id="9" name="Rectangle 8"/>
          <p:cNvSpPr>
            <a:spLocks noChangeArrowheads="1"/>
          </p:cNvSpPr>
          <p:nvPr/>
        </p:nvSpPr>
        <p:spPr bwMode="auto">
          <a:xfrm>
            <a:off x="-1" y="1635646"/>
            <a:ext cx="5483715" cy="3507854"/>
          </a:xfrm>
          <a:prstGeom prst="rect">
            <a:avLst/>
          </a:prstGeom>
          <a:solidFill>
            <a:srgbClr val="92C71F"/>
          </a:solidFill>
          <a:ln>
            <a:noFill/>
          </a:ln>
          <a:effectLst/>
        </p:spPr>
        <p:txBody>
          <a:bodyPr lIns="0" tIns="0" rIns="0" bIns="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Long-term </a:t>
            </a:r>
            <a:br>
              <a:rPr lang="en-GB" sz="32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improvement of the </a:t>
            </a:r>
            <a:br>
              <a:rPr lang="en-GB" sz="32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cycling infrastructure!</a:t>
            </a: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 b="682"/>
          <a:stretch/>
        </p:blipFill>
        <p:spPr bwMode="auto">
          <a:xfrm>
            <a:off x="5483715" y="1"/>
            <a:ext cx="3696797"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088855" y="4952674"/>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 Felix </a:t>
            </a:r>
            <a:r>
              <a:rPr lang="en-GB" sz="700" i="1" dirty="0" err="1">
                <a:solidFill>
                  <a:schemeClr val="bg1"/>
                </a:solidFill>
                <a:latin typeface="Arial" panose="020B0604020202020204" pitchFamily="34" charset="0"/>
                <a:cs typeface="Arial" panose="020B0604020202020204" pitchFamily="34" charset="0"/>
              </a:rPr>
              <a:t>Krammer</a:t>
            </a:r>
            <a:endParaRPr lang="en-GB"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67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6802</Words>
  <Application>Microsoft Office PowerPoint</Application>
  <PresentationFormat>Bildschirmpräsentation (16:9)</PresentationFormat>
  <Paragraphs>649</Paragraphs>
  <Slides>58</Slides>
  <Notes>58</Notes>
  <HiddenSlides>1</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58</vt:i4>
      </vt:variant>
    </vt:vector>
  </HeadingPairs>
  <TitlesOfParts>
    <vt:vector size="67" baseType="lpstr">
      <vt:lpstr>Arial</vt:lpstr>
      <vt:lpstr>Arial Black</vt:lpstr>
      <vt:lpstr>Arial Narrow</vt:lpstr>
      <vt:lpstr>Calibri</vt:lpstr>
      <vt:lpstr>Segoe UI Emoji</vt:lpstr>
      <vt:lpstr>Symbol</vt:lpstr>
      <vt:lpstr>Times New Roman</vt:lpstr>
      <vt:lpstr>Wingdings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amuno</dc:creator>
  <cp:lastModifiedBy>Madoka Omi_Climate Alliance</cp:lastModifiedBy>
  <cp:revision>1030</cp:revision>
  <dcterms:created xsi:type="dcterms:W3CDTF">2018-05-11T09:58:34Z</dcterms:created>
  <dcterms:modified xsi:type="dcterms:W3CDTF">2025-09-17T10:41:29Z</dcterms:modified>
</cp:coreProperties>
</file>