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charts/chart3.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6.xml" ContentType="application/vnd.openxmlformats-officedocument.drawingml.chart+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443" r:id="rId2"/>
    <p:sldId id="404" r:id="rId3"/>
    <p:sldId id="419" r:id="rId4"/>
    <p:sldId id="258" r:id="rId5"/>
    <p:sldId id="279" r:id="rId6"/>
    <p:sldId id="398" r:id="rId7"/>
    <p:sldId id="264" r:id="rId8"/>
    <p:sldId id="304" r:id="rId9"/>
    <p:sldId id="399" r:id="rId10"/>
    <p:sldId id="319" r:id="rId11"/>
    <p:sldId id="422" r:id="rId12"/>
    <p:sldId id="396" r:id="rId13"/>
    <p:sldId id="395" r:id="rId14"/>
    <p:sldId id="384" r:id="rId15"/>
    <p:sldId id="393" r:id="rId16"/>
    <p:sldId id="421" r:id="rId17"/>
    <p:sldId id="424" r:id="rId18"/>
    <p:sldId id="400" r:id="rId19"/>
    <p:sldId id="381" r:id="rId20"/>
    <p:sldId id="444" r:id="rId21"/>
    <p:sldId id="445" r:id="rId22"/>
    <p:sldId id="446" r:id="rId23"/>
    <p:sldId id="273" r:id="rId24"/>
    <p:sldId id="274" r:id="rId25"/>
    <p:sldId id="367" r:id="rId26"/>
    <p:sldId id="430" r:id="rId27"/>
    <p:sldId id="335" r:id="rId28"/>
    <p:sldId id="317" r:id="rId29"/>
    <p:sldId id="318" r:id="rId30"/>
    <p:sldId id="436" r:id="rId31"/>
    <p:sldId id="276" r:id="rId32"/>
    <p:sldId id="322" r:id="rId33"/>
    <p:sldId id="406" r:id="rId34"/>
    <p:sldId id="324" r:id="rId35"/>
    <p:sldId id="394" r:id="rId36"/>
    <p:sldId id="326" r:id="rId37"/>
    <p:sldId id="452" r:id="rId38"/>
    <p:sldId id="451" r:id="rId39"/>
    <p:sldId id="450" r:id="rId40"/>
    <p:sldId id="372" r:id="rId41"/>
    <p:sldId id="432" r:id="rId42"/>
    <p:sldId id="433" r:id="rId43"/>
    <p:sldId id="431" r:id="rId44"/>
    <p:sldId id="454" r:id="rId45"/>
    <p:sldId id="455" r:id="rId46"/>
    <p:sldId id="456" r:id="rId47"/>
    <p:sldId id="457" r:id="rId48"/>
    <p:sldId id="449" r:id="rId49"/>
    <p:sldId id="453" r:id="rId50"/>
    <p:sldId id="408" r:id="rId51"/>
    <p:sldId id="409" r:id="rId52"/>
    <p:sldId id="410" r:id="rId53"/>
    <p:sldId id="458" r:id="rId54"/>
    <p:sldId id="390" r:id="rId55"/>
    <p:sldId id="411" r:id="rId56"/>
    <p:sldId id="412" r:id="rId57"/>
    <p:sldId id="413" r:id="rId58"/>
    <p:sldId id="447" r:id="rId59"/>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führung" id="{95F2AB21-475F-440F-BB4B-0872622AD50A}">
          <p14:sldIdLst>
            <p14:sldId id="443"/>
            <p14:sldId id="404"/>
            <p14:sldId id="419"/>
            <p14:sldId id="258"/>
          </p14:sldIdLst>
        </p14:section>
        <p14:section name="STADTRADELN" id="{EF8A39AF-5CC6-44B7-8FA0-A05D242D5E1D}">
          <p14:sldIdLst>
            <p14:sldId id="279"/>
            <p14:sldId id="398"/>
            <p14:sldId id="264"/>
            <p14:sldId id="304"/>
            <p14:sldId id="399"/>
            <p14:sldId id="319"/>
            <p14:sldId id="422"/>
            <p14:sldId id="396"/>
            <p14:sldId id="395"/>
            <p14:sldId id="384"/>
            <p14:sldId id="393"/>
            <p14:sldId id="421"/>
            <p14:sldId id="424"/>
            <p14:sldId id="400"/>
            <p14:sldId id="381"/>
            <p14:sldId id="444"/>
            <p14:sldId id="445"/>
            <p14:sldId id="446"/>
            <p14:sldId id="273"/>
          </p14:sldIdLst>
        </p14:section>
        <p14:section name="RADar!" id="{F1F1AD5D-A4EB-4FAD-9384-69AEFAA1D33C}">
          <p14:sldIdLst>
            <p14:sldId id="274"/>
            <p14:sldId id="367"/>
            <p14:sldId id="430"/>
            <p14:sldId id="335"/>
            <p14:sldId id="317"/>
            <p14:sldId id="318"/>
            <p14:sldId id="436"/>
            <p14:sldId id="276"/>
          </p14:sldIdLst>
        </p14:section>
        <p14:section name="Raddaten-Portal" id="{C627E5D0-879F-48B0-B5D6-93A680FD05C6}">
          <p14:sldIdLst>
            <p14:sldId id="322"/>
            <p14:sldId id="406"/>
            <p14:sldId id="324"/>
            <p14:sldId id="394"/>
            <p14:sldId id="326"/>
            <p14:sldId id="452"/>
            <p14:sldId id="451"/>
            <p14:sldId id="450"/>
            <p14:sldId id="372"/>
            <p14:sldId id="432"/>
            <p14:sldId id="433"/>
            <p14:sldId id="431"/>
            <p14:sldId id="454"/>
            <p14:sldId id="455"/>
            <p14:sldId id="456"/>
            <p14:sldId id="457"/>
            <p14:sldId id="449"/>
            <p14:sldId id="453"/>
            <p14:sldId id="408"/>
            <p14:sldId id="409"/>
            <p14:sldId id="410"/>
            <p14:sldId id="458"/>
            <p14:sldId id="390"/>
            <p14:sldId id="411"/>
          </p14:sldIdLst>
        </p14:section>
        <p14:section name="Klima-Bündnis" id="{46C759C8-9216-44D5-9A49-6231AE76E15D}">
          <p14:sldIdLst>
            <p14:sldId id="412"/>
            <p14:sldId id="413"/>
            <p14:sldId id="447"/>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9FA"/>
    <a:srgbClr val="07293E"/>
    <a:srgbClr val="54A4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95" autoAdjust="0"/>
    <p:restoredTop sz="77025" autoAdjust="0"/>
  </p:normalViewPr>
  <p:slideViewPr>
    <p:cSldViewPr>
      <p:cViewPr varScale="1">
        <p:scale>
          <a:sx n="90" d="100"/>
          <a:sy n="90" d="100"/>
        </p:scale>
        <p:origin x="-1531" y="-67"/>
      </p:cViewPr>
      <p:guideLst>
        <p:guide orient="horz" pos="162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notesViewPr>
    <p:cSldViewPr showGuides="1">
      <p:cViewPr varScale="1">
        <p:scale>
          <a:sx n="64" d="100"/>
          <a:sy n="64" d="100"/>
        </p:scale>
        <p:origin x="-3144"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_rels/viewProps.xml.rels><?xml version="1.0" encoding="UTF-8" standalone="yes"?>
<Relationships xmlns="http://schemas.openxmlformats.org/package/2006/relationships"><Relationship Id="rId3" Type="http://schemas.openxmlformats.org/officeDocument/2006/relationships/slide" Target="slides/slide51.xml"/><Relationship Id="rId2" Type="http://schemas.openxmlformats.org/officeDocument/2006/relationships/slide" Target="slides/slide50.xml"/><Relationship Id="rId1" Type="http://schemas.openxmlformats.org/officeDocument/2006/relationships/slide" Target="slides/slide1.xml"/><Relationship Id="rId4"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dokita\Desktop\SR_&#220;bersicht_Kommunen.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adokita\Desktop\SR_&#220;bersicht_Kommunen.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adokita\Desktop\SR_&#220;bersicht_Kommune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ervera\Public\KB-Projekte\STADTRADELN\STADTRADELN\Administration\Kommunen\SR_&#220;bersicht_Kommunen.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madokita\Desktop\SR_&#220;bersicht_Kommunen.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a-file-srv\KBS-GmbH\Projekte\STADTRADELN\STADTRADELN\Teams\Team%20Kommunenbetreuung\Kommunen\SR_&#220;bersicht_Kommune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65767023871318E-2"/>
          <c:y val="8.3464815471357159E-2"/>
          <c:w val="0.94916453898466746"/>
          <c:h val="0.82230972449364703"/>
        </c:manualLayout>
      </c:layout>
      <c:barChart>
        <c:barDir val="col"/>
        <c:grouping val="clustered"/>
        <c:varyColors val="0"/>
        <c:ser>
          <c:idx val="0"/>
          <c:order val="0"/>
          <c:spPr>
            <a:gradFill>
              <a:gsLst>
                <a:gs pos="0">
                  <a:srgbClr val="00B0F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[SR_Übersicht_Kommunen.xlsx]Tabellen!$B$1:$R$1</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[SR_Übersicht_Kommunen.xlsx]Tabellen!$B$2:$R$2</c:f>
              <c:numCache>
                <c:formatCode>#,##0</c:formatCode>
                <c:ptCount val="17"/>
                <c:pt idx="0">
                  <c:v>23</c:v>
                </c:pt>
                <c:pt idx="1">
                  <c:v>35</c:v>
                </c:pt>
                <c:pt idx="2">
                  <c:v>60</c:v>
                </c:pt>
                <c:pt idx="3">
                  <c:v>57</c:v>
                </c:pt>
                <c:pt idx="4">
                  <c:v>167</c:v>
                </c:pt>
                <c:pt idx="5">
                  <c:v>201</c:v>
                </c:pt>
                <c:pt idx="6">
                  <c:v>283</c:v>
                </c:pt>
                <c:pt idx="7">
                  <c:v>341</c:v>
                </c:pt>
                <c:pt idx="8">
                  <c:v>496</c:v>
                </c:pt>
                <c:pt idx="9">
                  <c:v>620</c:v>
                </c:pt>
                <c:pt idx="10">
                  <c:v>885</c:v>
                </c:pt>
                <c:pt idx="11">
                  <c:v>1126</c:v>
                </c:pt>
                <c:pt idx="12">
                  <c:v>1481</c:v>
                </c:pt>
                <c:pt idx="13">
                  <c:v>2171</c:v>
                </c:pt>
                <c:pt idx="14">
                  <c:v>2556</c:v>
                </c:pt>
                <c:pt idx="15">
                  <c:v>2835</c:v>
                </c:pt>
                <c:pt idx="16">
                  <c:v>2886</c:v>
                </c:pt>
              </c:numCache>
            </c:numRef>
          </c:val>
          <c:extLst xmlns:c16r2="http://schemas.microsoft.com/office/drawing/2015/06/chart">
            <c:ext xmlns:c16="http://schemas.microsoft.com/office/drawing/2014/chart" uri="{C3380CC4-5D6E-409C-BE32-E72D297353CC}">
              <c16:uniqueId val="{00000000-5B12-48A4-900F-6024A147375E}"/>
            </c:ext>
          </c:extLst>
        </c:ser>
        <c:dLbls>
          <c:showLegendKey val="0"/>
          <c:showVal val="0"/>
          <c:showCatName val="0"/>
          <c:showSerName val="0"/>
          <c:showPercent val="0"/>
          <c:showBubbleSize val="0"/>
        </c:dLbls>
        <c:gapWidth val="150"/>
        <c:axId val="172907520"/>
        <c:axId val="172921600"/>
      </c:barChart>
      <c:catAx>
        <c:axId val="172907520"/>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72921600"/>
        <c:crosses val="autoZero"/>
        <c:auto val="1"/>
        <c:lblAlgn val="ctr"/>
        <c:lblOffset val="100"/>
        <c:noMultiLvlLbl val="0"/>
      </c:catAx>
      <c:valAx>
        <c:axId val="172921600"/>
        <c:scaling>
          <c:orientation val="minMax"/>
        </c:scaling>
        <c:delete val="1"/>
        <c:axPos val="l"/>
        <c:numFmt formatCode="#,##0" sourceLinked="1"/>
        <c:majorTickMark val="out"/>
        <c:minorTickMark val="none"/>
        <c:tickLblPos val="nextTo"/>
        <c:crossAx val="172907520"/>
        <c:crosses val="autoZero"/>
        <c:crossBetween val="between"/>
      </c:valAx>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073381452318458E-2"/>
          <c:y val="8.3746154461967773E-2"/>
          <c:w val="0.94550120297462814"/>
          <c:h val="0.8207118105193334"/>
        </c:manualLayout>
      </c:layout>
      <c:barChart>
        <c:barDir val="col"/>
        <c:grouping val="clustered"/>
        <c:varyColors val="0"/>
        <c:ser>
          <c:idx val="0"/>
          <c:order val="0"/>
          <c:spPr>
            <a:gradFill>
              <a:gsLst>
                <a:gs pos="0">
                  <a:srgbClr val="92D050"/>
                </a:gs>
                <a:gs pos="100000">
                  <a:schemeClr val="tx1">
                    <a:lumMod val="75000"/>
                    <a:lumOff val="25000"/>
                  </a:schemeClr>
                </a:gs>
              </a:gsLst>
              <a:lin ang="5400000" scaled="0"/>
            </a:gradFill>
          </c:spPr>
          <c:invertIfNegative val="0"/>
          <c:dLbls>
            <c:dLbl>
              <c:idx val="16"/>
              <c:layout>
                <c:manualLayout>
                  <c:x val="1.3439039669506428E-3"/>
                  <c:y val="-2.2956011221332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3D6-4AC3-B4A2-8F425EBAAAAC}"/>
                </c:ext>
              </c:extLst>
            </c:dLbl>
            <c:spPr>
              <a:noFill/>
              <a:ln>
                <a:noFill/>
              </a:ln>
              <a:effectLst/>
            </c:spPr>
            <c:txPr>
              <a:bodyPr/>
              <a:lstStyle/>
              <a:p>
                <a:pPr>
                  <a:defRPr>
                    <a:solidFill>
                      <a:schemeClr val="tx1">
                        <a:lumMod val="75000"/>
                        <a:lumOff val="25000"/>
                      </a:schemeClr>
                    </a:solidFill>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Tabellen!$B$1:$R$1</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Tabellen!$B$3:$R$3</c:f>
              <c:numCache>
                <c:formatCode>#,##0</c:formatCode>
                <c:ptCount val="17"/>
                <c:pt idx="0">
                  <c:v>1813</c:v>
                </c:pt>
                <c:pt idx="1">
                  <c:v>5898</c:v>
                </c:pt>
                <c:pt idx="2">
                  <c:v>12889</c:v>
                </c:pt>
                <c:pt idx="3">
                  <c:v>20416</c:v>
                </c:pt>
                <c:pt idx="4">
                  <c:v>58473</c:v>
                </c:pt>
                <c:pt idx="5">
                  <c:v>68616</c:v>
                </c:pt>
                <c:pt idx="6">
                  <c:v>86481</c:v>
                </c:pt>
                <c:pt idx="7">
                  <c:v>129667</c:v>
                </c:pt>
                <c:pt idx="8">
                  <c:v>177033</c:v>
                </c:pt>
                <c:pt idx="9">
                  <c:v>222097</c:v>
                </c:pt>
                <c:pt idx="10">
                  <c:v>295494</c:v>
                </c:pt>
                <c:pt idx="11">
                  <c:v>407734</c:v>
                </c:pt>
                <c:pt idx="12">
                  <c:v>545988</c:v>
                </c:pt>
                <c:pt idx="13">
                  <c:v>804077</c:v>
                </c:pt>
                <c:pt idx="14">
                  <c:v>922582</c:v>
                </c:pt>
                <c:pt idx="15">
                  <c:v>1108842</c:v>
                </c:pt>
                <c:pt idx="16">
                  <c:v>1138368</c:v>
                </c:pt>
              </c:numCache>
            </c:numRef>
          </c:val>
          <c:extLst xmlns:c16r2="http://schemas.microsoft.com/office/drawing/2015/06/chart">
            <c:ext xmlns:c16="http://schemas.microsoft.com/office/drawing/2014/chart" uri="{C3380CC4-5D6E-409C-BE32-E72D297353CC}">
              <c16:uniqueId val="{00000000-31CB-460E-B1E1-C44B51E6502A}"/>
            </c:ext>
          </c:extLst>
        </c:ser>
        <c:dLbls>
          <c:showLegendKey val="0"/>
          <c:showVal val="0"/>
          <c:showCatName val="0"/>
          <c:showSerName val="0"/>
          <c:showPercent val="0"/>
          <c:showBubbleSize val="0"/>
        </c:dLbls>
        <c:gapWidth val="150"/>
        <c:axId val="172265472"/>
        <c:axId val="172267008"/>
      </c:barChart>
      <c:catAx>
        <c:axId val="172265472"/>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defRPr>
            </a:pPr>
            <a:endParaRPr lang="de-DE"/>
          </a:p>
        </c:txPr>
        <c:crossAx val="172267008"/>
        <c:crosses val="autoZero"/>
        <c:auto val="1"/>
        <c:lblAlgn val="ctr"/>
        <c:lblOffset val="100"/>
        <c:noMultiLvlLbl val="0"/>
      </c:catAx>
      <c:valAx>
        <c:axId val="172267008"/>
        <c:scaling>
          <c:orientation val="minMax"/>
        </c:scaling>
        <c:delete val="1"/>
        <c:axPos val="l"/>
        <c:numFmt formatCode="#,##0" sourceLinked="1"/>
        <c:majorTickMark val="out"/>
        <c:minorTickMark val="none"/>
        <c:tickLblPos val="nextTo"/>
        <c:crossAx val="172265472"/>
        <c:crosses val="autoZero"/>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258636564016125E-2"/>
          <c:y val="8.2563971628355007E-2"/>
          <c:w val="0.94529560965708559"/>
          <c:h val="0.82062617128496851"/>
        </c:manualLayout>
      </c:layout>
      <c:barChart>
        <c:barDir val="col"/>
        <c:grouping val="clustered"/>
        <c:varyColors val="0"/>
        <c:ser>
          <c:idx val="0"/>
          <c:order val="0"/>
          <c:spPr>
            <a:gradFill>
              <a:gsLst>
                <a:gs pos="0">
                  <a:srgbClr val="00CC99"/>
                </a:gs>
                <a:gs pos="100000">
                  <a:schemeClr val="tx1">
                    <a:lumMod val="75000"/>
                    <a:lumOff val="25000"/>
                  </a:schemeClr>
                </a:gs>
              </a:gsLst>
              <a:lin ang="5400000" scaled="0"/>
            </a:gradFill>
          </c:spPr>
          <c:invertIfNegative val="0"/>
          <c:dLbls>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2D9-4A6F-969B-EB5A782E3314}"/>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2D9-4A6F-969B-EB5A782E3314}"/>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2D9-4A6F-969B-EB5A782E3314}"/>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2D9-4A6F-969B-EB5A782E3314}"/>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D2D9-4A6F-969B-EB5A782E3314}"/>
                </c:ext>
              </c:extLst>
            </c:dLbl>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Tabellen!$B$1:$R$1</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Tabellen!$B$5:$R$5</c:f>
              <c:numCache>
                <c:formatCode>#,##0</c:formatCode>
                <c:ptCount val="17"/>
                <c:pt idx="0">
                  <c:v>340523</c:v>
                </c:pt>
                <c:pt idx="1">
                  <c:v>1200225</c:v>
                </c:pt>
                <c:pt idx="2">
                  <c:v>2350787</c:v>
                </c:pt>
                <c:pt idx="3">
                  <c:v>3957093</c:v>
                </c:pt>
                <c:pt idx="4">
                  <c:v>10128007</c:v>
                </c:pt>
                <c:pt idx="5">
                  <c:v>13139404</c:v>
                </c:pt>
                <c:pt idx="6">
                  <c:v>16393029</c:v>
                </c:pt>
                <c:pt idx="7">
                  <c:v>24801426</c:v>
                </c:pt>
                <c:pt idx="8">
                  <c:v>32738930</c:v>
                </c:pt>
                <c:pt idx="9">
                  <c:v>41946317</c:v>
                </c:pt>
                <c:pt idx="10">
                  <c:v>59375033</c:v>
                </c:pt>
                <c:pt idx="11">
                  <c:v>77719428</c:v>
                </c:pt>
                <c:pt idx="12">
                  <c:v>115343683</c:v>
                </c:pt>
                <c:pt idx="13">
                  <c:v>159611291</c:v>
                </c:pt>
                <c:pt idx="14">
                  <c:v>178748422</c:v>
                </c:pt>
                <c:pt idx="15">
                  <c:v>227888628</c:v>
                </c:pt>
                <c:pt idx="16">
                  <c:v>217787236</c:v>
                </c:pt>
              </c:numCache>
            </c:numRef>
          </c:val>
          <c:extLst xmlns:c16r2="http://schemas.microsoft.com/office/drawing/2015/06/chart">
            <c:ext xmlns:c16="http://schemas.microsoft.com/office/drawing/2014/chart" uri="{C3380CC4-5D6E-409C-BE32-E72D297353CC}">
              <c16:uniqueId val="{00000000-6ABB-4EA1-991D-20681DC1FE50}"/>
            </c:ext>
          </c:extLst>
        </c:ser>
        <c:dLbls>
          <c:showLegendKey val="0"/>
          <c:showVal val="0"/>
          <c:showCatName val="0"/>
          <c:showSerName val="0"/>
          <c:showPercent val="0"/>
          <c:showBubbleSize val="0"/>
        </c:dLbls>
        <c:gapWidth val="150"/>
        <c:axId val="172316544"/>
        <c:axId val="172318080"/>
      </c:barChart>
      <c:catAx>
        <c:axId val="172316544"/>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72318080"/>
        <c:crosses val="autoZero"/>
        <c:auto val="1"/>
        <c:lblAlgn val="ctr"/>
        <c:lblOffset val="100"/>
        <c:noMultiLvlLbl val="0"/>
      </c:catAx>
      <c:valAx>
        <c:axId val="172318080"/>
        <c:scaling>
          <c:orientation val="minMax"/>
        </c:scaling>
        <c:delete val="1"/>
        <c:axPos val="l"/>
        <c:numFmt formatCode="#,##0" sourceLinked="1"/>
        <c:majorTickMark val="out"/>
        <c:minorTickMark val="none"/>
        <c:tickLblPos val="nextTo"/>
        <c:crossAx val="172316544"/>
        <c:crosses val="autoZero"/>
        <c:crossBetween val="between"/>
      </c:valAx>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531714785651796E-2"/>
          <c:y val="4.5443929461775917E-2"/>
          <c:w val="0.88085586176727904"/>
          <c:h val="0.76551895994737773"/>
        </c:manualLayout>
      </c:layout>
      <c:barChart>
        <c:barDir val="col"/>
        <c:grouping val="clustered"/>
        <c:varyColors val="0"/>
        <c:ser>
          <c:idx val="0"/>
          <c:order val="0"/>
          <c:spPr>
            <a:gradFill>
              <a:gsLst>
                <a:gs pos="0">
                  <a:srgbClr val="00B0F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'Smartphone-Nutzung'!$B$1:$K$1</c:f>
              <c:numCache>
                <c:formatCode>General</c:formatCode>
                <c:ptCount val="10"/>
                <c:pt idx="0">
                  <c:v>2012</c:v>
                </c:pt>
                <c:pt idx="1">
                  <c:v>2013</c:v>
                </c:pt>
                <c:pt idx="2">
                  <c:v>2014</c:v>
                </c:pt>
                <c:pt idx="3">
                  <c:v>2015</c:v>
                </c:pt>
                <c:pt idx="4">
                  <c:v>2016</c:v>
                </c:pt>
                <c:pt idx="5">
                  <c:v>2017</c:v>
                </c:pt>
                <c:pt idx="6">
                  <c:v>2018</c:v>
                </c:pt>
                <c:pt idx="7">
                  <c:v>2019</c:v>
                </c:pt>
                <c:pt idx="8">
                  <c:v>2020</c:v>
                </c:pt>
                <c:pt idx="9">
                  <c:v>2021</c:v>
                </c:pt>
              </c:numCache>
            </c:numRef>
          </c:cat>
          <c:val>
            <c:numRef>
              <c:f>'Smartphone-Nutzung'!$B$2:$K$2</c:f>
              <c:numCache>
                <c:formatCode>#,##0</c:formatCode>
                <c:ptCount val="10"/>
                <c:pt idx="0">
                  <c:v>36</c:v>
                </c:pt>
                <c:pt idx="1">
                  <c:v>41</c:v>
                </c:pt>
                <c:pt idx="2">
                  <c:v>55</c:v>
                </c:pt>
                <c:pt idx="3">
                  <c:v>65</c:v>
                </c:pt>
                <c:pt idx="4">
                  <c:v>74</c:v>
                </c:pt>
                <c:pt idx="5">
                  <c:v>78</c:v>
                </c:pt>
                <c:pt idx="6">
                  <c:v>81</c:v>
                </c:pt>
                <c:pt idx="7">
                  <c:v>82</c:v>
                </c:pt>
                <c:pt idx="8">
                  <c:v>86</c:v>
                </c:pt>
                <c:pt idx="9">
                  <c:v>89</c:v>
                </c:pt>
              </c:numCache>
            </c:numRef>
          </c:val>
          <c:extLst xmlns:c16r2="http://schemas.microsoft.com/office/drawing/2015/06/chart">
            <c:ext xmlns:c16="http://schemas.microsoft.com/office/drawing/2014/chart" uri="{C3380CC4-5D6E-409C-BE32-E72D297353CC}">
              <c16:uniqueId val="{00000000-4D8F-4CF5-9ADF-A9172FC2F6BB}"/>
            </c:ext>
          </c:extLst>
        </c:ser>
        <c:dLbls>
          <c:showLegendKey val="0"/>
          <c:showVal val="0"/>
          <c:showCatName val="0"/>
          <c:showSerName val="0"/>
          <c:showPercent val="0"/>
          <c:showBubbleSize val="0"/>
        </c:dLbls>
        <c:gapWidth val="150"/>
        <c:axId val="172389504"/>
        <c:axId val="172391040"/>
      </c:barChart>
      <c:catAx>
        <c:axId val="172389504"/>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72391040"/>
        <c:crosses val="autoZero"/>
        <c:auto val="1"/>
        <c:lblAlgn val="ctr"/>
        <c:lblOffset val="100"/>
        <c:noMultiLvlLbl val="0"/>
      </c:catAx>
      <c:valAx>
        <c:axId val="172391040"/>
        <c:scaling>
          <c:orientation val="minMax"/>
        </c:scaling>
        <c:delete val="1"/>
        <c:axPos val="l"/>
        <c:numFmt formatCode="#,##0" sourceLinked="1"/>
        <c:majorTickMark val="out"/>
        <c:minorTickMark val="none"/>
        <c:tickLblPos val="nextTo"/>
        <c:crossAx val="172389504"/>
        <c:crosses val="autoZero"/>
        <c:crossBetween val="between"/>
      </c:valAx>
    </c:plotArea>
    <c:plotVisOnly val="1"/>
    <c:dispBlanksAs val="gap"/>
    <c:showDLblsOverMax val="0"/>
  </c:chart>
  <c:spPr>
    <a:no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964794439962045E-2"/>
          <c:y val="0.11517508499894979"/>
          <c:w val="0.94550120297462814"/>
          <c:h val="0.69106721436377849"/>
        </c:manualLayout>
      </c:layout>
      <c:barChart>
        <c:barDir val="col"/>
        <c:grouping val="clustered"/>
        <c:varyColors val="0"/>
        <c:ser>
          <c:idx val="0"/>
          <c:order val="0"/>
          <c:spPr>
            <a:gradFill>
              <a:gsLst>
                <a:gs pos="0">
                  <a:srgbClr val="92D050"/>
                </a:gs>
                <a:gs pos="100000">
                  <a:schemeClr val="tx1">
                    <a:lumMod val="75000"/>
                    <a:lumOff val="25000"/>
                  </a:schemeClr>
                </a:gs>
              </a:gsLst>
              <a:lin ang="5400000" scaled="0"/>
            </a:gradFill>
          </c:spPr>
          <c:invertIfNegative val="0"/>
          <c:dLbls>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45FA-43AC-AB21-EA0852782D1B}"/>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45FA-43AC-AB21-EA0852782D1B}"/>
                </c:ext>
              </c:extLst>
            </c:dLbl>
            <c:dLbl>
              <c:idx val="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45FA-43AC-AB21-EA0852782D1B}"/>
                </c:ext>
              </c:extLst>
            </c:dLbl>
            <c:dLbl>
              <c:idx val="7"/>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45FA-43AC-AB21-EA0852782D1B}"/>
                </c:ext>
              </c:extLst>
            </c:dLbl>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45FA-43AC-AB21-EA0852782D1B}"/>
                </c:ext>
              </c:extLst>
            </c:dLbl>
            <c:dLbl>
              <c:idx val="1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45FA-43AC-AB21-EA0852782D1B}"/>
                </c:ext>
              </c:extLst>
            </c:dLbl>
            <c:dLbl>
              <c:idx val="1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5FA-43AC-AB21-EA0852782D1B}"/>
                </c:ext>
              </c:extLst>
            </c:dLbl>
            <c:dLbl>
              <c:idx val="15"/>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5FA-43AC-AB21-EA0852782D1B}"/>
                </c:ext>
              </c:extLst>
            </c:dLbl>
            <c:dLbl>
              <c:idx val="16"/>
              <c:layout>
                <c:manualLayout>
                  <c:x val="1.3439039669506428E-3"/>
                  <c:y val="-2.2956011221332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5FA-43AC-AB21-EA0852782D1B}"/>
                </c:ext>
              </c:extLst>
            </c:dLbl>
            <c:spPr>
              <a:noFill/>
              <a:ln>
                <a:noFill/>
              </a:ln>
              <a:effectLst/>
            </c:spPr>
            <c:txPr>
              <a:bodyPr/>
              <a:lstStyle/>
              <a:p>
                <a:pPr>
                  <a:defRPr>
                    <a:solidFill>
                      <a:schemeClr val="tx1">
                        <a:lumMod val="75000"/>
                        <a:lumOff val="25000"/>
                      </a:schemeClr>
                    </a:solidFill>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Tabellen!$B$1:$R$1</c:f>
              <c:numCache>
                <c:formatCode>General</c:formatCode>
                <c:ptCount val="17"/>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pt idx="15">
                  <c:v>2023</c:v>
                </c:pt>
                <c:pt idx="16">
                  <c:v>2024</c:v>
                </c:pt>
              </c:numCache>
            </c:numRef>
          </c:cat>
          <c:val>
            <c:numRef>
              <c:f>Tabellen!$B$3:$R$3</c:f>
              <c:numCache>
                <c:formatCode>#,##0</c:formatCode>
                <c:ptCount val="17"/>
                <c:pt idx="0">
                  <c:v>1813</c:v>
                </c:pt>
                <c:pt idx="1">
                  <c:v>5898</c:v>
                </c:pt>
                <c:pt idx="2">
                  <c:v>12889</c:v>
                </c:pt>
                <c:pt idx="3">
                  <c:v>20416</c:v>
                </c:pt>
                <c:pt idx="4">
                  <c:v>58473</c:v>
                </c:pt>
                <c:pt idx="5">
                  <c:v>68616</c:v>
                </c:pt>
                <c:pt idx="6">
                  <c:v>86481</c:v>
                </c:pt>
                <c:pt idx="7">
                  <c:v>129667</c:v>
                </c:pt>
                <c:pt idx="8">
                  <c:v>177033</c:v>
                </c:pt>
                <c:pt idx="9">
                  <c:v>222097</c:v>
                </c:pt>
                <c:pt idx="10">
                  <c:v>295494</c:v>
                </c:pt>
                <c:pt idx="11">
                  <c:v>407734</c:v>
                </c:pt>
                <c:pt idx="12">
                  <c:v>545988</c:v>
                </c:pt>
                <c:pt idx="13">
                  <c:v>804077</c:v>
                </c:pt>
                <c:pt idx="14">
                  <c:v>922582</c:v>
                </c:pt>
                <c:pt idx="15">
                  <c:v>1108842</c:v>
                </c:pt>
                <c:pt idx="16">
                  <c:v>1138368</c:v>
                </c:pt>
              </c:numCache>
            </c:numRef>
          </c:val>
          <c:extLst xmlns:c16r2="http://schemas.microsoft.com/office/drawing/2015/06/chart">
            <c:ext xmlns:c16="http://schemas.microsoft.com/office/drawing/2014/chart" uri="{C3380CC4-5D6E-409C-BE32-E72D297353CC}">
              <c16:uniqueId val="{00000001-45FA-43AC-AB21-EA0852782D1B}"/>
            </c:ext>
          </c:extLst>
        </c:ser>
        <c:dLbls>
          <c:showLegendKey val="0"/>
          <c:showVal val="0"/>
          <c:showCatName val="0"/>
          <c:showSerName val="0"/>
          <c:showPercent val="0"/>
          <c:showBubbleSize val="0"/>
        </c:dLbls>
        <c:gapWidth val="150"/>
        <c:axId val="172439808"/>
        <c:axId val="172445696"/>
      </c:barChart>
      <c:catAx>
        <c:axId val="172439808"/>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defRPr>
            </a:pPr>
            <a:endParaRPr lang="de-DE"/>
          </a:p>
        </c:txPr>
        <c:crossAx val="172445696"/>
        <c:crosses val="autoZero"/>
        <c:auto val="1"/>
        <c:lblAlgn val="ctr"/>
        <c:lblOffset val="100"/>
        <c:noMultiLvlLbl val="0"/>
      </c:catAx>
      <c:valAx>
        <c:axId val="172445696"/>
        <c:scaling>
          <c:orientation val="minMax"/>
        </c:scaling>
        <c:delete val="1"/>
        <c:axPos val="l"/>
        <c:numFmt formatCode="#,##0" sourceLinked="1"/>
        <c:majorTickMark val="out"/>
        <c:minorTickMark val="none"/>
        <c:tickLblPos val="nextTo"/>
        <c:crossAx val="172439808"/>
        <c:crosses val="autoZero"/>
        <c:crossBetween val="between"/>
      </c:valAx>
    </c:plotArea>
    <c:plotVisOnly val="1"/>
    <c:dispBlanksAs val="gap"/>
    <c:showDLblsOverMax val="0"/>
  </c:chart>
  <c:spPr>
    <a:noFill/>
    <a:ln>
      <a:noFill/>
    </a:ln>
  </c:spPr>
  <c:txPr>
    <a:bodyPr/>
    <a:lstStyle/>
    <a:p>
      <a:pPr>
        <a:defRPr>
          <a:latin typeface="Arial" panose="020B0604020202020204" pitchFamily="34" charset="0"/>
          <a:cs typeface="Arial" panose="020B0604020202020204" pitchFamily="34" charset="0"/>
        </a:defRPr>
      </a:pPr>
      <a:endParaRPr lang="de-D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719180843363182E-2"/>
          <c:y val="0.22022032083606899"/>
          <c:w val="0.93980462501228423"/>
          <c:h val="0.69885227935302408"/>
        </c:manualLayout>
      </c:layout>
      <c:barChart>
        <c:barDir val="col"/>
        <c:grouping val="clustered"/>
        <c:varyColors val="0"/>
        <c:ser>
          <c:idx val="0"/>
          <c:order val="0"/>
          <c:spPr>
            <a:gradFill>
              <a:gsLst>
                <a:gs pos="0">
                  <a:srgbClr val="FFC000"/>
                </a:gs>
                <a:gs pos="100000">
                  <a:schemeClr val="tx1">
                    <a:lumMod val="75000"/>
                    <a:lumOff val="25000"/>
                  </a:schemeClr>
                </a:gs>
              </a:gsLst>
              <a:lin ang="5400000" scaled="0"/>
            </a:gradFill>
          </c:spPr>
          <c:invertIfNegative val="0"/>
          <c:dLbls>
            <c:spPr>
              <a:noFill/>
              <a:ln>
                <a:noFill/>
              </a:ln>
              <a:effectLst/>
            </c:spPr>
            <c:txPr>
              <a:bodyPr/>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App!$B$1:$H$1</c:f>
              <c:numCache>
                <c:formatCode>General</c:formatCode>
                <c:ptCount val="7"/>
                <c:pt idx="0">
                  <c:v>2018</c:v>
                </c:pt>
                <c:pt idx="1">
                  <c:v>2019</c:v>
                </c:pt>
                <c:pt idx="2">
                  <c:v>2020</c:v>
                </c:pt>
                <c:pt idx="3">
                  <c:v>2021</c:v>
                </c:pt>
                <c:pt idx="4">
                  <c:v>2022</c:v>
                </c:pt>
                <c:pt idx="5">
                  <c:v>2023</c:v>
                </c:pt>
                <c:pt idx="6">
                  <c:v>2024</c:v>
                </c:pt>
              </c:numCache>
            </c:numRef>
          </c:cat>
          <c:val>
            <c:numRef>
              <c:f>App!$B$4:$H$4</c:f>
              <c:numCache>
                <c:formatCode>#,##0</c:formatCode>
                <c:ptCount val="7"/>
                <c:pt idx="0">
                  <c:v>23690</c:v>
                </c:pt>
                <c:pt idx="1">
                  <c:v>77051</c:v>
                </c:pt>
                <c:pt idx="2">
                  <c:v>157943</c:v>
                </c:pt>
                <c:pt idx="3">
                  <c:v>274507</c:v>
                </c:pt>
                <c:pt idx="4">
                  <c:v>339824</c:v>
                </c:pt>
                <c:pt idx="5">
                  <c:v>463882</c:v>
                </c:pt>
                <c:pt idx="6">
                  <c:v>459264</c:v>
                </c:pt>
              </c:numCache>
            </c:numRef>
          </c:val>
          <c:extLst xmlns:c16r2="http://schemas.microsoft.com/office/drawing/2015/06/chart">
            <c:ext xmlns:c16="http://schemas.microsoft.com/office/drawing/2014/chart" uri="{C3380CC4-5D6E-409C-BE32-E72D297353CC}">
              <c16:uniqueId val="{00000000-AA44-40F2-BC8E-C6D82A211E13}"/>
            </c:ext>
          </c:extLst>
        </c:ser>
        <c:dLbls>
          <c:showLegendKey val="0"/>
          <c:showVal val="0"/>
          <c:showCatName val="0"/>
          <c:showSerName val="0"/>
          <c:showPercent val="0"/>
          <c:showBubbleSize val="0"/>
        </c:dLbls>
        <c:gapWidth val="150"/>
        <c:axId val="173046400"/>
        <c:axId val="173052288"/>
      </c:barChart>
      <c:catAx>
        <c:axId val="173046400"/>
        <c:scaling>
          <c:orientation val="minMax"/>
        </c:scaling>
        <c:delete val="0"/>
        <c:axPos val="b"/>
        <c:numFmt formatCode="General" sourceLinked="1"/>
        <c:majorTickMark val="out"/>
        <c:minorTickMark val="none"/>
        <c:tickLblPos val="low"/>
        <c:txPr>
          <a:bodyPr rot="0" vert="horz"/>
          <a:lstStyle/>
          <a:p>
            <a:pPr>
              <a:defRPr>
                <a:solidFill>
                  <a:schemeClr val="tx1">
                    <a:lumMod val="75000"/>
                    <a:lumOff val="25000"/>
                  </a:schemeClr>
                </a:solidFill>
                <a:latin typeface="Arial" panose="020B0604020202020204" pitchFamily="34" charset="0"/>
                <a:cs typeface="Arial" panose="020B0604020202020204" pitchFamily="34" charset="0"/>
              </a:defRPr>
            </a:pPr>
            <a:endParaRPr lang="de-DE"/>
          </a:p>
        </c:txPr>
        <c:crossAx val="173052288"/>
        <c:crosses val="autoZero"/>
        <c:auto val="1"/>
        <c:lblAlgn val="ctr"/>
        <c:lblOffset val="100"/>
        <c:noMultiLvlLbl val="0"/>
      </c:catAx>
      <c:valAx>
        <c:axId val="173052288"/>
        <c:scaling>
          <c:orientation val="minMax"/>
        </c:scaling>
        <c:delete val="1"/>
        <c:axPos val="l"/>
        <c:numFmt formatCode="#,##0" sourceLinked="1"/>
        <c:majorTickMark val="out"/>
        <c:minorTickMark val="none"/>
        <c:tickLblPos val="nextTo"/>
        <c:crossAx val="173046400"/>
        <c:crosses val="autoZero"/>
        <c:crossBetween val="between"/>
      </c:valAx>
    </c:plotArea>
    <c:plotVisOnly val="1"/>
    <c:dispBlanksAs val="gap"/>
    <c:showDLblsOverMax val="0"/>
  </c:chart>
  <c:spPr>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31F9CF-4821-4662-BBF1-F3D8FA8590A8}" type="datetimeFigureOut">
              <a:rPr lang="de-DE" smtClean="0"/>
              <a:t>11.04.2025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A5FD0C-7815-4C61-9F16-9E61E07823AE}" type="slidenum">
              <a:rPr lang="de-DE" smtClean="0"/>
              <a:t>‹Nr.›</a:t>
            </a:fld>
            <a:endParaRPr lang="de-DE"/>
          </a:p>
        </p:txBody>
      </p:sp>
    </p:spTree>
    <p:extLst>
      <p:ext uri="{BB962C8B-B14F-4D97-AF65-F5344CB8AC3E}">
        <p14:creationId xmlns:p14="http://schemas.microsoft.com/office/powerpoint/2010/main" val="2298054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panose="020B0604020202020204" pitchFamily="34" charset="0"/>
                <a:cs typeface="Arial" panose="020B0604020202020204" pitchFamily="34" charset="0"/>
              </a:rPr>
              <a:t>STADTRADELN ist eine Kampagne von Klima-Bündnis Services</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a:t>
            </a:fld>
            <a:endParaRPr lang="de-DE"/>
          </a:p>
        </p:txBody>
      </p:sp>
    </p:spTree>
    <p:extLst>
      <p:ext uri="{BB962C8B-B14F-4D97-AF65-F5344CB8AC3E}">
        <p14:creationId xmlns:p14="http://schemas.microsoft.com/office/powerpoint/2010/main" val="344243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Sonderkategorie soll auch dazu dienen</a:t>
            </a:r>
            <a:r>
              <a:rPr lang="de-DE" baseline="0" dirty="0">
                <a:latin typeface="Arial" panose="020B0604020202020204" pitchFamily="34" charset="0"/>
                <a:cs typeface="Arial" panose="020B0604020202020204" pitchFamily="34" charset="0"/>
              </a:rPr>
              <a:t>, (noch) mehr Medienberichte übers STADTRADELN und das Fahrrad als alternatives Verkehrsmittel zu generieren.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a:t>Alle STADTRADELN-Stars deutscher Kommunen, die sämtliche Bedingungen eingehalten, alle Verpflichtungen erfüllt und im letzten Jahr noch nicht als Star teilgenommen haben, bekommen nach Ende des lokalen </a:t>
            </a:r>
            <a:r>
              <a:rPr lang="de-DE" dirty="0" err="1"/>
              <a:t>Radelzeitraumes</a:t>
            </a:r>
            <a:r>
              <a:rPr lang="de-DE" dirty="0"/>
              <a:t> einen Preis zugelost </a:t>
            </a:r>
            <a:r>
              <a:rPr lang="de-DE" baseline="0" dirty="0">
                <a:latin typeface="Arial" panose="020B0604020202020204" pitchFamily="34" charset="0"/>
                <a:cs typeface="Arial" panose="020B0604020202020204" pitchFamily="34" charset="0"/>
              </a:rPr>
              <a:t>(siehe stadtradeln.de/preise).</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Mehr</a:t>
            </a:r>
            <a:r>
              <a:rPr lang="de-DE" baseline="0" dirty="0">
                <a:latin typeface="Arial" panose="020B0604020202020204" pitchFamily="34" charset="0"/>
                <a:cs typeface="Arial" panose="020B0604020202020204" pitchFamily="34" charset="0"/>
              </a:rPr>
              <a:t> Infos auf </a:t>
            </a:r>
            <a:r>
              <a:rPr lang="de-DE" dirty="0">
                <a:latin typeface="Arial" panose="020B0604020202020204" pitchFamily="34" charset="0"/>
                <a:cs typeface="Arial" panose="020B0604020202020204" pitchFamily="34" charset="0"/>
              </a:rPr>
              <a:t>stadtradeln.de/</a:t>
            </a:r>
            <a:r>
              <a:rPr lang="de-DE" dirty="0" err="1">
                <a:latin typeface="Arial" panose="020B0604020202020204" pitchFamily="34" charset="0"/>
                <a:cs typeface="Arial" panose="020B0604020202020204" pitchFamily="34" charset="0"/>
              </a:rPr>
              <a:t>star</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10</a:t>
            </a:fld>
            <a:endParaRPr lang="de-DE"/>
          </a:p>
        </p:txBody>
      </p:sp>
    </p:spTree>
    <p:extLst>
      <p:ext uri="{BB962C8B-B14F-4D97-AF65-F5344CB8AC3E}">
        <p14:creationId xmlns:p14="http://schemas.microsoft.com/office/powerpoint/2010/main" val="895902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Arial" panose="020B0604020202020204" pitchFamily="34" charset="0"/>
                <a:ea typeface="+mn-ea"/>
                <a:cs typeface="Arial" panose="020B0604020202020204" pitchFamily="34" charset="0"/>
              </a:rPr>
              <a:t>Immer beliebter und wichtiger (über ein Viertel alle STADTRADELN-Teilnehmenden</a:t>
            </a:r>
            <a:r>
              <a:rPr lang="de-DE" sz="1200" kern="1200" baseline="0" dirty="0">
                <a:solidFill>
                  <a:schemeClr val="tx1"/>
                </a:solidFill>
                <a:effectLst/>
                <a:latin typeface="Arial" panose="020B0604020202020204" pitchFamily="34" charset="0"/>
                <a:ea typeface="+mn-ea"/>
                <a:cs typeface="Arial" panose="020B0604020202020204" pitchFamily="34" charset="0"/>
              </a:rPr>
              <a:t> nehmen am Schulraden teil!)</a:t>
            </a:r>
            <a:r>
              <a:rPr lang="de-DE" sz="1200" kern="1200" dirty="0">
                <a:solidFill>
                  <a:schemeClr val="tx1"/>
                </a:solidFill>
                <a:effectLst/>
                <a:latin typeface="Arial" panose="020B0604020202020204" pitchFamily="34" charset="0"/>
                <a:ea typeface="+mn-ea"/>
                <a:cs typeface="Arial" panose="020B0604020202020204" pitchFamily="34" charset="0"/>
              </a:rPr>
              <a:t>, da</a:t>
            </a:r>
            <a:r>
              <a:rPr lang="de-DE" sz="1200" kern="1200" baseline="0" dirty="0">
                <a:solidFill>
                  <a:schemeClr val="tx1"/>
                </a:solidFill>
                <a:effectLst/>
                <a:latin typeface="Arial" panose="020B0604020202020204" pitchFamily="34" charset="0"/>
                <a:ea typeface="+mn-ea"/>
                <a:cs typeface="Arial" panose="020B0604020202020204" pitchFamily="34" charset="0"/>
              </a:rPr>
              <a:t> wichtige </a:t>
            </a:r>
            <a:r>
              <a:rPr lang="de-DE" sz="1200" kern="1200" dirty="0">
                <a:solidFill>
                  <a:schemeClr val="tx1"/>
                </a:solidFill>
                <a:effectLst/>
                <a:latin typeface="Arial" panose="020B0604020202020204" pitchFamily="34" charset="0"/>
                <a:ea typeface="+mn-ea"/>
                <a:cs typeface="Arial" panose="020B0604020202020204" pitchFamily="34" charset="0"/>
              </a:rPr>
              <a:t>Zielgruppen ganz besondere Aufmerksamkeit erfahren:</a:t>
            </a:r>
          </a:p>
          <a:p>
            <a:pPr marL="171450" lvl="0" indent="-171450">
              <a:buFontTx/>
              <a:buChar char="-"/>
            </a:pPr>
            <a:r>
              <a:rPr lang="de-DE" sz="1200" kern="1200" dirty="0">
                <a:solidFill>
                  <a:schemeClr val="tx1"/>
                </a:solidFill>
                <a:effectLst/>
                <a:latin typeface="Arial" panose="020B0604020202020204" pitchFamily="34" charset="0"/>
                <a:ea typeface="+mn-ea"/>
                <a:cs typeface="Arial" panose="020B0604020202020204" pitchFamily="34" charset="0"/>
              </a:rPr>
              <a:t>Schüler*innen: in diesen so jungen Jahren wird das zukünftige Mobilitätsverhalten entscheidend geprägt</a:t>
            </a:r>
          </a:p>
          <a:p>
            <a:pPr marL="171450" lvl="0" indent="-171450">
              <a:buFontTx/>
              <a:buChar char="-"/>
            </a:pPr>
            <a:r>
              <a:rPr lang="de-DE" sz="1200" kern="1200" dirty="0">
                <a:solidFill>
                  <a:schemeClr val="tx1"/>
                </a:solidFill>
                <a:effectLst/>
                <a:latin typeface="Arial" panose="020B0604020202020204" pitchFamily="34" charset="0"/>
                <a:ea typeface="+mn-ea"/>
                <a:cs typeface="Arial" panose="020B0604020202020204" pitchFamily="34" charset="0"/>
              </a:rPr>
              <a:t>Lehrkräfte: Pendlerverkehre reduzieren,</a:t>
            </a:r>
            <a:r>
              <a:rPr lang="de-DE" sz="1200" kern="1200" baseline="0" dirty="0">
                <a:solidFill>
                  <a:schemeClr val="tx1"/>
                </a:solidFill>
                <a:effectLst/>
                <a:latin typeface="Arial" panose="020B0604020202020204" pitchFamily="34" charset="0"/>
                <a:ea typeface="+mn-ea"/>
                <a:cs typeface="Arial" panose="020B0604020202020204" pitchFamily="34" charset="0"/>
              </a:rPr>
              <a:t> Vorbildfunktion einnehmen, für nachhaltige Mobilität und bessere Radinfrastruktur - gerade in puncto Abstellanlagen - sensibilisieren</a:t>
            </a:r>
            <a:endParaRPr lang="de-DE"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Tx/>
              <a:buChar char="-"/>
            </a:pPr>
            <a:r>
              <a:rPr lang="de-DE" sz="1200" kern="1200" dirty="0">
                <a:solidFill>
                  <a:schemeClr val="tx1"/>
                </a:solidFill>
                <a:effectLst/>
                <a:latin typeface="Arial" panose="020B0604020202020204" pitchFamily="34" charset="0"/>
                <a:ea typeface="+mn-ea"/>
                <a:cs typeface="Arial" panose="020B0604020202020204" pitchFamily="34" charset="0"/>
              </a:rPr>
              <a:t>Eltern: Kampf dem „Elterntaxi“, Kinder nehmen positiven Einfluss auf Eltern, allmorgendliches</a:t>
            </a:r>
            <a:r>
              <a:rPr lang="de-DE" sz="1200" kern="1200" baseline="0" dirty="0">
                <a:solidFill>
                  <a:schemeClr val="tx1"/>
                </a:solidFill>
                <a:effectLst/>
                <a:latin typeface="Arial" panose="020B0604020202020204" pitchFamily="34" charset="0"/>
                <a:ea typeface="+mn-ea"/>
                <a:cs typeface="Arial" panose="020B0604020202020204" pitchFamily="34" charset="0"/>
              </a:rPr>
              <a:t> </a:t>
            </a:r>
            <a:r>
              <a:rPr lang="de-DE" sz="1200" kern="1200" dirty="0">
                <a:solidFill>
                  <a:schemeClr val="tx1"/>
                </a:solidFill>
                <a:effectLst/>
                <a:latin typeface="Arial" panose="020B0604020202020204" pitchFamily="34" charset="0"/>
                <a:ea typeface="+mn-ea"/>
                <a:cs typeface="Arial" panose="020B0604020202020204" pitchFamily="34" charset="0"/>
              </a:rPr>
              <a:t>Verkehrschaos und damit verbundene Gefahrenquellen vor Schulen reduzieren</a:t>
            </a:r>
          </a:p>
          <a:p>
            <a:pPr marL="0" lvl="0" indent="0">
              <a:buFontTx/>
              <a:buNone/>
            </a:pPr>
            <a:r>
              <a:rPr lang="de-DE" sz="1200" kern="1200" dirty="0">
                <a:solidFill>
                  <a:schemeClr val="tx1"/>
                </a:solidFill>
                <a:effectLst/>
                <a:latin typeface="Arial" panose="020B0604020202020204" pitchFamily="34" charset="0"/>
                <a:ea typeface="+mn-ea"/>
                <a:cs typeface="Arial" panose="020B0604020202020204" pitchFamily="34" charset="0"/>
              </a:rPr>
              <a:t>Von</a:t>
            </a:r>
            <a:r>
              <a:rPr lang="de-DE" sz="1200" kern="1200" baseline="0" dirty="0">
                <a:solidFill>
                  <a:schemeClr val="tx1"/>
                </a:solidFill>
                <a:effectLst/>
                <a:latin typeface="Arial" panose="020B0604020202020204" pitchFamily="34" charset="0"/>
                <a:ea typeface="+mn-ea"/>
                <a:cs typeface="Arial" panose="020B0604020202020204" pitchFamily="34" charset="0"/>
              </a:rPr>
              <a:t> Grund- bis hin zu berufsbildenden Schulen möglich – vor Fahrradprüfung (4. Klasse) begleitetes Radfahren mit Eltern stets eine Option</a:t>
            </a:r>
            <a:endParaRPr lang="de-DE" sz="1200" kern="1200" dirty="0">
              <a:solidFill>
                <a:schemeClr val="tx1"/>
              </a:solidFill>
              <a:effectLst/>
              <a:latin typeface="Arial" panose="020B0604020202020204" pitchFamily="34" charset="0"/>
              <a:ea typeface="+mn-ea"/>
              <a:cs typeface="Arial" panose="020B0604020202020204" pitchFamily="34" charset="0"/>
            </a:endParaRPr>
          </a:p>
          <a:p>
            <a:pPr lvl="0"/>
            <a:endParaRPr lang="de-DE" sz="1200" kern="1200" dirty="0">
              <a:solidFill>
                <a:schemeClr val="tx1"/>
              </a:solidFill>
              <a:effectLst/>
              <a:latin typeface="Arial" panose="020B0604020202020204" pitchFamily="34" charset="0"/>
              <a:ea typeface="+mn-ea"/>
              <a:cs typeface="Arial" panose="020B0604020202020204" pitchFamily="34" charset="0"/>
            </a:endParaRPr>
          </a:p>
          <a:p>
            <a:pPr lvl="0"/>
            <a:r>
              <a:rPr lang="de-DE" sz="1200" kern="1200" dirty="0">
                <a:solidFill>
                  <a:schemeClr val="tx1"/>
                </a:solidFill>
                <a:effectLst/>
                <a:latin typeface="Arial" panose="020B0604020202020204" pitchFamily="34" charset="0"/>
                <a:ea typeface="+mn-ea"/>
                <a:cs typeface="Arial" panose="020B0604020202020204" pitchFamily="34" charset="0"/>
              </a:rPr>
              <a:t>Innerhal</a:t>
            </a:r>
            <a:r>
              <a:rPr lang="de-DE" sz="1200" kern="1200" baseline="0" dirty="0">
                <a:solidFill>
                  <a:schemeClr val="tx1"/>
                </a:solidFill>
                <a:effectLst/>
                <a:latin typeface="Arial" panose="020B0604020202020204" pitchFamily="34" charset="0"/>
                <a:ea typeface="+mn-ea"/>
                <a:cs typeface="Arial" panose="020B0604020202020204" pitchFamily="34" charset="0"/>
              </a:rPr>
              <a:t>b der Bundesländer werden die besten Schulen gesucht, z. B. Schulen mit den meisten Gesamtkilometern (absolut), km pro Kopf (durchschnittlich) und/oder Schulen, die die meisten Teilnehmenden motivieren konnten mitzumachen. Schulen können sich in ihrer eigenen Kommune, im gesamten Bundesland sowie deutschlandweit mit anderen Schulen messen/vergleichen.</a:t>
            </a:r>
          </a:p>
          <a:p>
            <a:pPr lvl="0"/>
            <a:endParaRPr lang="de-DE" sz="1200" kern="1200" dirty="0">
              <a:solidFill>
                <a:schemeClr val="tx1"/>
              </a:solidFill>
              <a:effectLst/>
              <a:latin typeface="Arial" panose="020B0604020202020204" pitchFamily="34" charset="0"/>
              <a:ea typeface="+mn-ea"/>
              <a:cs typeface="Arial" panose="020B0604020202020204" pitchFamily="34" charset="0"/>
            </a:endParaRPr>
          </a:p>
          <a:p>
            <a:pPr lvl="0"/>
            <a:r>
              <a:rPr lang="de-DE" sz="1200" kern="1200" dirty="0">
                <a:solidFill>
                  <a:schemeClr val="tx1"/>
                </a:solidFill>
                <a:effectLst/>
                <a:latin typeface="Arial" panose="020B0604020202020204" pitchFamily="34" charset="0"/>
                <a:ea typeface="+mn-ea"/>
                <a:cs typeface="Arial" panose="020B0604020202020204" pitchFamily="34" charset="0"/>
              </a:rPr>
              <a:t>Kreativwettbewerb</a:t>
            </a:r>
            <a:r>
              <a:rPr lang="de-DE" sz="1200" kern="1200" baseline="0" dirty="0">
                <a:solidFill>
                  <a:schemeClr val="tx1"/>
                </a:solidFill>
                <a:effectLst/>
                <a:latin typeface="Arial" panose="020B0604020202020204" pitchFamily="34" charset="0"/>
                <a:ea typeface="+mn-ea"/>
                <a:cs typeface="Arial" panose="020B0604020202020204" pitchFamily="34" charset="0"/>
              </a:rPr>
              <a:t> im schulischen Kontext kann zusätzlich implementiert und prämiert werden: Schulprojekte und Schulaktionen zum Thema Fahrrad/nachhaltige Mobilität. Witzige, kreative Aktionen, wie Fahrrad und Schule verbunden werden: das kann sportlich, künstlerisch, wissenschaftlich oder auch ganz quer gedacht sein, Hauptsache das Fahrrad steht im Mittelpunkt!</a:t>
            </a:r>
            <a:endParaRPr lang="de-DE"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11</a:t>
            </a:fld>
            <a:endParaRPr lang="de-DE"/>
          </a:p>
        </p:txBody>
      </p:sp>
    </p:spTree>
    <p:extLst>
      <p:ext uri="{BB962C8B-B14F-4D97-AF65-F5344CB8AC3E}">
        <p14:creationId xmlns:p14="http://schemas.microsoft.com/office/powerpoint/2010/main" val="392980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Der 21-tägige lokale</a:t>
            </a:r>
            <a:r>
              <a:rPr lang="de-DE"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STADTRADELN-Zeitraum der Kommune ist automatisch der Schulradeln-Zeitraum, sprich auch die Schulen tragen zu den STADTRADELN-Ergebnissen ihrer</a:t>
            </a:r>
            <a:r>
              <a:rPr lang="de-DE"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Kommune bei.</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Beim Registrierungsprozess zum STADTRADELN</a:t>
            </a:r>
            <a:r>
              <a:rPr lang="de-DE"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sind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Schulen in entsprechender Kommune über ein Dropdown-Feld auswählbar (Excel-Liste mit bundeslandweit allen Schulen wird von Bundeslandkoordination</a:t>
            </a:r>
            <a:r>
              <a:rPr lang="de-DE"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bereitgestellt und gepflegt)</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Dadurch</a:t>
            </a:r>
            <a:r>
              <a:rPr lang="de-DE"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werden Schule eindeutig registriert bzw. Mehrfachregistrierungen ausgeschlossen.</a:t>
            </a:r>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de-DE" sz="1200" kern="1200" baseline="0" dirty="0">
                <a:solidFill>
                  <a:schemeClr val="tx1"/>
                </a:solidFill>
                <a:effectLst/>
                <a:latin typeface="Arial" panose="020B0604020202020204" pitchFamily="34" charset="0"/>
                <a:ea typeface="+mn-ea"/>
                <a:cs typeface="Arial" panose="020B0604020202020204" pitchFamily="34" charset="0"/>
              </a:rPr>
              <a:t>Die sogenannten „Unterteams“ sind für Schulen besonders interessant: Ist die Schule als Hauptteam angemeldet, können sich z. B. einzelne Klassen als Unterteams gründen, um somit auch einen Wettbewerb innerhalb der Schule selbst zu befeuern. Auszeichnungen der besten Klassen durch die Schule möglich.</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de-DE" sz="1200" kern="1200" baseline="0" dirty="0">
                <a:solidFill>
                  <a:schemeClr val="tx1"/>
                </a:solidFill>
                <a:effectLst/>
                <a:latin typeface="Arial" panose="020B0604020202020204" pitchFamily="34" charset="0"/>
                <a:ea typeface="+mn-ea"/>
                <a:cs typeface="Arial" panose="020B0604020202020204" pitchFamily="34" charset="0"/>
              </a:rPr>
              <a:t>Organisation/Durchführung bewusst auf Bundeslandebene angesiedelt, ggf. auch ministerienübergreifend (Verkehrs-, Umwelt-, Kultusministerium etc.). Dort fallen Lizenzgebühren an, für Kommunen (und Schulen) ist die Teilnahme am Landeswettbewerb dann kostenfrei.</a:t>
            </a:r>
          </a:p>
          <a:p>
            <a:pPr lvl="0"/>
            <a:endParaRPr lang="de-DE" sz="1200" kern="1200" baseline="0" dirty="0">
              <a:solidFill>
                <a:schemeClr val="tx1"/>
              </a:solidFill>
              <a:effectLst/>
              <a:latin typeface="Arial" panose="020B0604020202020204" pitchFamily="34" charset="0"/>
              <a:ea typeface="+mn-ea"/>
              <a:cs typeface="Arial" panose="020B0604020202020204" pitchFamily="34" charset="0"/>
            </a:endParaRPr>
          </a:p>
          <a:p>
            <a:pPr lvl="0"/>
            <a:r>
              <a:rPr lang="de-DE" sz="1200" kern="1200" baseline="0" dirty="0">
                <a:solidFill>
                  <a:schemeClr val="tx1"/>
                </a:solidFill>
                <a:effectLst/>
                <a:latin typeface="Arial" panose="020B0604020202020204" pitchFamily="34" charset="0"/>
                <a:ea typeface="+mn-ea"/>
                <a:cs typeface="Arial" panose="020B0604020202020204" pitchFamily="34" charset="0"/>
              </a:rPr>
              <a:t>Mehr Infos auf stadtradeln.de/schulradeln</a:t>
            </a:r>
          </a:p>
        </p:txBody>
      </p:sp>
      <p:sp>
        <p:nvSpPr>
          <p:cNvPr id="4" name="Foliennummernplatzhalter 3"/>
          <p:cNvSpPr>
            <a:spLocks noGrp="1"/>
          </p:cNvSpPr>
          <p:nvPr>
            <p:ph type="sldNum" sz="quarter" idx="10"/>
          </p:nvPr>
        </p:nvSpPr>
        <p:spPr/>
        <p:txBody>
          <a:bodyPr/>
          <a:lstStyle/>
          <a:p>
            <a:fld id="{6EA5FD0C-7815-4C61-9F16-9E61E07823AE}" type="slidenum">
              <a:rPr lang="de-DE" smtClean="0"/>
              <a:t>12</a:t>
            </a:fld>
            <a:endParaRPr lang="de-DE"/>
          </a:p>
        </p:txBody>
      </p:sp>
    </p:spTree>
    <p:extLst>
      <p:ext uri="{BB962C8B-B14F-4D97-AF65-F5344CB8AC3E}">
        <p14:creationId xmlns:p14="http://schemas.microsoft.com/office/powerpoint/2010/main" val="3929803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kern="1200" dirty="0">
                <a:solidFill>
                  <a:schemeClr val="tx1">
                    <a:lumMod val="65000"/>
                    <a:lumOff val="35000"/>
                  </a:schemeClr>
                </a:solidFill>
                <a:latin typeface="Arial" panose="020B0604020202020204" pitchFamily="34" charset="0"/>
                <a:ea typeface="+mn-ea"/>
                <a:cs typeface="Arial" panose="020B0604020202020204" pitchFamily="34" charset="0"/>
              </a:rPr>
              <a:t>Seit 2017 kann weltweit „gestadtradelt“</a:t>
            </a:r>
            <a:r>
              <a:rPr lang="de-DE" altLang="de-DE" sz="1200" b="0" kern="1200" baseline="0" dirty="0">
                <a:solidFill>
                  <a:schemeClr val="tx1">
                    <a:lumMod val="65000"/>
                    <a:lumOff val="35000"/>
                  </a:schemeClr>
                </a:solidFill>
                <a:latin typeface="Arial" panose="020B0604020202020204" pitchFamily="34" charset="0"/>
                <a:ea typeface="+mn-ea"/>
                <a:cs typeface="Arial" panose="020B0604020202020204" pitchFamily="34" charset="0"/>
              </a:rPr>
              <a:t> werden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kern="1200" baseline="0" dirty="0">
                <a:solidFill>
                  <a:schemeClr val="tx1">
                    <a:lumMod val="65000"/>
                    <a:lumOff val="35000"/>
                  </a:schemeClr>
                </a:solidFill>
                <a:latin typeface="Arial" panose="020B0604020202020204" pitchFamily="34" charset="0"/>
                <a:ea typeface="+mn-ea"/>
                <a:cs typeface="Arial" panose="020B0604020202020204" pitchFamily="34" charset="0"/>
              </a:rPr>
              <a:t>Englischsprachige Website city-cycling.org richtet sich nicht nur an fremdsprachige Kommunen außerhalb Deutschlands, sondern auch an fremdsprachige Menschen in Deutschland</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kern="1200" baseline="0" dirty="0">
                <a:solidFill>
                  <a:schemeClr val="tx1">
                    <a:lumMod val="65000"/>
                    <a:lumOff val="35000"/>
                  </a:schemeClr>
                </a:solidFill>
                <a:latin typeface="Arial" panose="020B0604020202020204" pitchFamily="34" charset="0"/>
                <a:ea typeface="+mn-ea"/>
                <a:cs typeface="Arial" panose="020B0604020202020204" pitchFamily="34" charset="0"/>
              </a:rPr>
              <a:t>Inzwischen ist die Kampagne in weiteren Sprachen verfügbar</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ltLang="de-DE" sz="1200" b="0" kern="1200" dirty="0">
                <a:solidFill>
                  <a:schemeClr val="tx1">
                    <a:lumMod val="65000"/>
                    <a:lumOff val="35000"/>
                  </a:schemeClr>
                </a:solidFill>
                <a:latin typeface="Arial" panose="020B0604020202020204" pitchFamily="34" charset="0"/>
                <a:ea typeface="+mn-ea"/>
                <a:cs typeface="Arial" panose="020B0604020202020204" pitchFamily="34" charset="0"/>
              </a:rPr>
              <a:t>Deutsche</a:t>
            </a:r>
            <a:r>
              <a:rPr lang="de-DE" altLang="de-DE" sz="1200" b="0" kern="1200" baseline="0" dirty="0">
                <a:solidFill>
                  <a:schemeClr val="tx1">
                    <a:lumMod val="65000"/>
                    <a:lumOff val="35000"/>
                  </a:schemeClr>
                </a:solidFill>
                <a:latin typeface="Arial" panose="020B0604020202020204" pitchFamily="34" charset="0"/>
                <a:ea typeface="+mn-ea"/>
                <a:cs typeface="Arial" panose="020B0604020202020204" pitchFamily="34" charset="0"/>
              </a:rPr>
              <a:t> Kommunen können ihre Partnerstädte zur Teilnahme einladen und so die freundschaftliche Verbindung vertiefen: direkter Wettbewerb „gegeneinander“ aber allesamt miteinander für mehr nachhaltige Mobilität – und das grenzüberschreitend!</a:t>
            </a:r>
            <a:endParaRPr lang="de-DE" sz="1200"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13</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Jede</a:t>
            </a:r>
            <a:r>
              <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Kommune sollte ihre erfolgreichsten Teams und Radelnden prämieren. Als Gewinnkategorien bieten sich an:</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Größtes Team: Das Team mit den meisten Radelnden</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Radelaktivstes Team: Das Team, das die meisten Fahrradkilometer gesammelt hat (absolut)</a:t>
            </a:r>
          </a:p>
          <a:p>
            <a:pPr marL="360000"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 mit den radelaktivsten Teilnehmenden: Das Team, das pro Teilnehmer*in die meisten Kilometer geradelt ist (Durchschnittswert)</a:t>
            </a:r>
          </a:p>
          <a:p>
            <a:pPr marL="180000" indent="0">
              <a:lnSpc>
                <a:spcPct val="100000"/>
              </a:lnSpc>
              <a:spcBef>
                <a:spcPts val="0"/>
              </a:spcBef>
              <a:spcAft>
                <a:spcPts val="600"/>
              </a:spcAft>
              <a:buClr>
                <a:schemeClr val="tx1">
                  <a:lumMod val="65000"/>
                  <a:lumOff val="35000"/>
                </a:schemeClr>
              </a:buClr>
              <a:buFontTx/>
              <a:buNone/>
            </a:pPr>
            <a:r>
              <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Auch können z. B. Pendler*innen oder Schüler*innen gesondert ausgezeichnet werden</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a:t>
            </a:r>
            <a:r>
              <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Services zeichnet am Ende der Kampagnensaison bei einer feierlichen Preisverleihung die erfolgreichsten Kommunen aus (s. nächste Folie)</a:t>
            </a:r>
          </a:p>
        </p:txBody>
      </p:sp>
      <p:sp>
        <p:nvSpPr>
          <p:cNvPr id="4" name="Foliennummernplatzhalter 3"/>
          <p:cNvSpPr>
            <a:spLocks noGrp="1"/>
          </p:cNvSpPr>
          <p:nvPr>
            <p:ph type="sldNum" sz="quarter" idx="10"/>
          </p:nvPr>
        </p:nvSpPr>
        <p:spPr/>
        <p:txBody>
          <a:bodyPr/>
          <a:lstStyle/>
          <a:p>
            <a:fld id="{6EA5FD0C-7815-4C61-9F16-9E61E07823AE}" type="slidenum">
              <a:rPr lang="de-DE" smtClean="0"/>
              <a:t>14</a:t>
            </a:fld>
            <a:endParaRPr lang="de-DE"/>
          </a:p>
        </p:txBody>
      </p:sp>
    </p:spTree>
    <p:extLst>
      <p:ext uri="{BB962C8B-B14F-4D97-AF65-F5344CB8AC3E}">
        <p14:creationId xmlns:p14="http://schemas.microsoft.com/office/powerpoint/2010/main" val="1172058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00000"/>
              </a:lnSpc>
              <a:spcBef>
                <a:spcPts val="0"/>
              </a:spcBef>
              <a:spcAft>
                <a:spcPts val="600"/>
              </a:spcAft>
              <a:buClr>
                <a:schemeClr val="bg1">
                  <a:lumMod val="50000"/>
                </a:schemeClr>
              </a:buClr>
              <a:buFont typeface="Arial" panose="020B0604020202020204" pitchFamily="34" charset="0"/>
              <a:buNone/>
            </a:pPr>
            <a:r>
              <a:rPr lang="de-DE" altLang="de-DE"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a:t>
            </a:r>
            <a:r>
              <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Services prämiert in den Gewinnkategorien</a:t>
            </a:r>
          </a:p>
          <a:p>
            <a:pPr marL="180000" indent="-180000">
              <a:lnSpc>
                <a:spcPct val="100000"/>
              </a:lnSpc>
              <a:spcBef>
                <a:spcPts val="0"/>
              </a:spcBef>
              <a:spcAft>
                <a:spcPts val="600"/>
              </a:spcAft>
              <a:buClr>
                <a:schemeClr val="bg1">
                  <a:lumMod val="50000"/>
                </a:schemeClr>
              </a:buClr>
              <a:buFont typeface="Arial" panose="020B0604020202020204" pitchFamily="34" charset="0"/>
              <a:buChar cha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Fahrradaktivstes Kommunalparlament (km pro Parlamentarier*in </a:t>
            </a:r>
            <a:r>
              <a:rPr lang="de-DE" altLang="de-DE" sz="12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a:t>
            </a: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Abhängigkeit zur Beteiligungsquote der Parlamentarier*innen)</a:t>
            </a:r>
          </a:p>
          <a:p>
            <a:pPr marL="180000" indent="-180000">
              <a:lnSpc>
                <a:spcPct val="100000"/>
              </a:lnSpc>
              <a:spcBef>
                <a:spcPts val="0"/>
              </a:spcBef>
              <a:spcAft>
                <a:spcPts val="600"/>
              </a:spcAft>
              <a:buClr>
                <a:schemeClr val="bg1">
                  <a:lumMod val="50000"/>
                </a:schemeClr>
              </a:buClr>
              <a:buFont typeface="Arial" panose="020B0604020202020204" pitchFamily="34" charset="0"/>
              <a:buChar cha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Fahrradaktivste Kommune mit den meisten Radkilometern (absolute Gesamtkilometer)</a:t>
            </a:r>
            <a:endParaRPr lang="de-DE" altLang="de-DE"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indent="0">
              <a:lnSpc>
                <a:spcPct val="100000"/>
              </a:lnSpc>
              <a:spcBef>
                <a:spcPts val="0"/>
              </a:spcBef>
              <a:spcAft>
                <a:spcPts val="600"/>
              </a:spcAft>
              <a:buClr>
                <a:schemeClr val="bg1">
                  <a:lumMod val="50000"/>
                </a:schemeClr>
              </a:buClr>
              <a:buFont typeface="Arial" panose="020B0604020202020204" pitchFamily="34" charset="0"/>
              <a:buNone/>
            </a:pPr>
            <a:r>
              <a:rPr lang="de-DE" altLang="de-DE"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beiden Kategorien wird</a:t>
            </a:r>
            <a:r>
              <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eine Gewinnerkommune je Größenklasse (s. nächste Folie Unterteilung der Teilnahmegebühren) ermittelt, zudem jeweils die beste Newcomer-Kommune pro Größenklasse</a:t>
            </a:r>
            <a:endParaRPr lang="de-DE" altLang="de-DE"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15</a:t>
            </a:fld>
            <a:endParaRPr lang="de-DE"/>
          </a:p>
        </p:txBody>
      </p:sp>
    </p:spTree>
    <p:extLst>
      <p:ext uri="{BB962C8B-B14F-4D97-AF65-F5344CB8AC3E}">
        <p14:creationId xmlns:p14="http://schemas.microsoft.com/office/powerpoint/2010/main" val="3087370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i="0" dirty="0">
                <a:latin typeface="Arial" panose="020B0604020202020204" pitchFamily="34" charset="0"/>
                <a:cs typeface="Arial" panose="020B0604020202020204" pitchFamily="34" charset="0"/>
              </a:rPr>
              <a:t>Die Größenklassen</a:t>
            </a:r>
            <a:r>
              <a:rPr lang="de-DE" i="0" baseline="0" dirty="0">
                <a:latin typeface="Arial" panose="020B0604020202020204" pitchFamily="34" charset="0"/>
                <a:cs typeface="Arial" panose="020B0604020202020204" pitchFamily="34" charset="0"/>
              </a:rPr>
              <a:t> definieren sich wie oben dargestellt. Zusätzlich können Landkreise/Regionen ihre zugehörigen Kommunen zu einem Pauschalpreis anmelden</a:t>
            </a:r>
            <a:endParaRPr lang="de-DE" i="0" dirty="0">
              <a:latin typeface="Arial" panose="020B0604020202020204" pitchFamily="34" charset="0"/>
              <a:cs typeface="Arial" panose="020B0604020202020204" pitchFamily="34" charset="0"/>
            </a:endParaRPr>
          </a:p>
          <a:p>
            <a:pPr marL="180000" indent="-180000">
              <a:buFont typeface="Arial" panose="020B0604020202020204" pitchFamily="34" charset="0"/>
              <a:buChar char="•"/>
            </a:pPr>
            <a:r>
              <a:rPr lang="de-DE" i="0" dirty="0">
                <a:latin typeface="Arial" panose="020B0604020202020204" pitchFamily="34" charset="0"/>
                <a:cs typeface="Arial" panose="020B0604020202020204" pitchFamily="34" charset="0"/>
              </a:rPr>
              <a:t>Die Teilnahmegebühren</a:t>
            </a:r>
            <a:r>
              <a:rPr lang="de-DE" i="0" baseline="0" dirty="0">
                <a:latin typeface="Arial" panose="020B0604020202020204" pitchFamily="34" charset="0"/>
                <a:cs typeface="Arial" panose="020B0604020202020204" pitchFamily="34" charset="0"/>
              </a:rPr>
              <a:t> berechnen sich entsprechend der Größenklassen</a:t>
            </a:r>
          </a:p>
          <a:p>
            <a:pPr marL="180000" indent="-180000">
              <a:buFont typeface="Arial" panose="020B0604020202020204" pitchFamily="34" charset="0"/>
              <a:buChar char="•"/>
            </a:pPr>
            <a:r>
              <a:rPr lang="de-DE" i="0" baseline="0" dirty="0">
                <a:latin typeface="Arial" panose="020B0604020202020204" pitchFamily="34" charset="0"/>
                <a:cs typeface="Arial" panose="020B0604020202020204" pitchFamily="34" charset="0"/>
              </a:rPr>
              <a:t>Klima-Bündnis-Mitglieder erhalten einen Rabatt von etwa 25 %</a:t>
            </a:r>
          </a:p>
          <a:p>
            <a:pPr marL="180000" indent="-180000">
              <a:buFont typeface="Arial" panose="020B0604020202020204" pitchFamily="34" charset="0"/>
              <a:buChar char="•"/>
            </a:pPr>
            <a:r>
              <a:rPr lang="de-DE" altLang="de-DE"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KLICK:</a:t>
            </a:r>
            <a:r>
              <a:rPr lang="de-DE" altLang="de-DE"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i="0" baseline="0" dirty="0">
                <a:latin typeface="Arial" panose="020B0604020202020204" pitchFamily="34" charset="0"/>
                <a:cs typeface="Arial" panose="020B0604020202020204" pitchFamily="34" charset="0"/>
              </a:rPr>
              <a:t>In vielen deutschen Bundesländern wird die Teilnahme auch finanziell gefördert, Details und aktuelle Förderungen unter stadtradeln.de/anmelden</a:t>
            </a:r>
          </a:p>
        </p:txBody>
      </p:sp>
      <p:sp>
        <p:nvSpPr>
          <p:cNvPr id="4" name="Foliennummernplatzhalter 3"/>
          <p:cNvSpPr>
            <a:spLocks noGrp="1"/>
          </p:cNvSpPr>
          <p:nvPr>
            <p:ph type="sldNum" sz="quarter" idx="10"/>
          </p:nvPr>
        </p:nvSpPr>
        <p:spPr/>
        <p:txBody>
          <a:bodyPr/>
          <a:lstStyle/>
          <a:p>
            <a:fld id="{6EA5FD0C-7815-4C61-9F16-9E61E07823AE}" type="slidenum">
              <a:rPr lang="de-DE" smtClean="0"/>
              <a:t>16</a:t>
            </a:fld>
            <a:endParaRPr lang="de-DE"/>
          </a:p>
        </p:txBody>
      </p:sp>
    </p:spTree>
    <p:extLst>
      <p:ext uri="{BB962C8B-B14F-4D97-AF65-F5344CB8AC3E}">
        <p14:creationId xmlns:p14="http://schemas.microsoft.com/office/powerpoint/2010/main" val="2003686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Was bekommen Kommunen</a:t>
            </a:r>
            <a:r>
              <a:rPr lang="de-DE" b="1" baseline="0" dirty="0">
                <a:latin typeface="Arial" panose="020B0604020202020204" pitchFamily="34" charset="0"/>
                <a:cs typeface="Arial" panose="020B0604020202020204" pitchFamily="34" charset="0"/>
              </a:rPr>
              <a:t> für ihr Geld?</a:t>
            </a:r>
            <a:endParaRPr lang="de-DE" dirty="0">
              <a:latin typeface="Arial" panose="020B0604020202020204" pitchFamily="34" charset="0"/>
              <a:cs typeface="Arial" panose="020B0604020202020204" pitchFamily="34" charset="0"/>
            </a:endParaRP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latin typeface="Arial" panose="020B0604020202020204" pitchFamily="34" charset="0"/>
                <a:cs typeface="Arial" panose="020B0604020202020204" pitchFamily="34" charset="0"/>
              </a:rPr>
              <a:t>Klima-Bündnis Services stellt jeder Kommune eine eigene Unterseite auf stadtradeln.de zur Verfügung. Sie ist zentraler Punkt für die lokale Mobilisierung und bietet u. a. folgende Funktionen:</a:t>
            </a:r>
          </a:p>
          <a:p>
            <a:pPr marL="360000" lvl="1" indent="-180000">
              <a:buFont typeface="Symbol" panose="05050102010706020507" pitchFamily="18" charset="2"/>
              <a:buChar char="-"/>
            </a:pPr>
            <a:r>
              <a:rPr lang="de-DE" baseline="0" dirty="0">
                <a:latin typeface="Arial" panose="020B0604020202020204" pitchFamily="34" charset="0"/>
                <a:cs typeface="Arial" panose="020B0604020202020204" pitchFamily="34" charset="0"/>
              </a:rPr>
              <a:t>Radelnde können sich für ihre Kommune registrieren und erhalten einen eigenen Account, mit dem sie Teams gründen, Chatten und Kilometer eintragen können</a:t>
            </a:r>
          </a:p>
          <a:p>
            <a:pPr marL="360000" lvl="1" indent="-180000">
              <a:buFont typeface="Symbol" panose="05050102010706020507" pitchFamily="18" charset="2"/>
              <a:buChar char="-"/>
            </a:pPr>
            <a:r>
              <a:rPr lang="de-DE" baseline="0" dirty="0">
                <a:latin typeface="Arial" panose="020B0604020202020204" pitchFamily="34" charset="0"/>
                <a:cs typeface="Arial" panose="020B0604020202020204" pitchFamily="34" charset="0"/>
              </a:rPr>
              <a:t>Verschiedenste Kommunen-Ergebnis werden in Echtzeit dargestellt</a:t>
            </a:r>
          </a:p>
          <a:p>
            <a:pPr marL="360000" lvl="1" indent="-180000">
              <a:buFont typeface="Symbol" panose="05050102010706020507" pitchFamily="18" charset="2"/>
              <a:buChar char="-"/>
            </a:pPr>
            <a:r>
              <a:rPr lang="de-DE" baseline="0" dirty="0">
                <a:latin typeface="Arial" panose="020B0604020202020204" pitchFamily="34" charset="0"/>
                <a:cs typeface="Arial" panose="020B0604020202020204" pitchFamily="34" charset="0"/>
              </a:rPr>
              <a:t>Kontaktdaten für Radelnde, Informationen und Termine können von der Kommune individuell angepasst werden</a:t>
            </a:r>
          </a:p>
          <a:p>
            <a:pPr marL="180000" indent="-180000">
              <a:buFont typeface="Arial" panose="020B0604020202020204" pitchFamily="34" charset="0"/>
              <a:buChar char="•"/>
            </a:pPr>
            <a:r>
              <a:rPr lang="de-DE" baseline="0" dirty="0">
                <a:latin typeface="Arial" panose="020B0604020202020204" pitchFamily="34" charset="0"/>
                <a:cs typeface="Arial" panose="020B0604020202020204" pitchFamily="34" charset="0"/>
              </a:rPr>
              <a:t>Die kostenfreie STADTRADELN-App bietet alle Informationen auf einen Blick und dient zum Kilometer-Tracken</a:t>
            </a:r>
          </a:p>
          <a:p>
            <a:pPr marL="180000" marR="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a:latin typeface="Arial" panose="020B0604020202020204" pitchFamily="34" charset="0"/>
                <a:cs typeface="Arial" panose="020B0604020202020204" pitchFamily="34" charset="0"/>
              </a:rPr>
              <a:t>Optional:</a:t>
            </a:r>
          </a:p>
          <a:p>
            <a:pPr marL="360000" lvl="1" indent="-180000">
              <a:buFont typeface="Symbol" panose="05050102010706020507" pitchFamily="18" charset="2"/>
              <a:buChar char="-"/>
            </a:pPr>
            <a:r>
              <a:rPr lang="de-DE" baseline="0" dirty="0">
                <a:latin typeface="Arial" panose="020B0604020202020204" pitchFamily="34" charset="0"/>
                <a:cs typeface="Arial" panose="020B0604020202020204" pitchFamily="34" charset="0"/>
              </a:rPr>
              <a:t>kostenfreie Nutzung der Meldeplattform </a:t>
            </a:r>
            <a:r>
              <a:rPr lang="de-DE" cap="small" baseline="0" dirty="0">
                <a:latin typeface="Arial" panose="020B0604020202020204" pitchFamily="34" charset="0"/>
                <a:cs typeface="Arial" panose="020B0604020202020204" pitchFamily="34" charset="0"/>
              </a:rPr>
              <a:t>RADar!</a:t>
            </a:r>
            <a:r>
              <a:rPr lang="de-DE" baseline="0" dirty="0">
                <a:latin typeface="Arial" panose="020B0604020202020204" pitchFamily="34" charset="0"/>
                <a:cs typeface="Arial" panose="020B0604020202020204" pitchFamily="34" charset="0"/>
              </a:rPr>
              <a:t> während STADTRADELN (s. Präsentation ab Folie 24)</a:t>
            </a:r>
          </a:p>
          <a:p>
            <a:pPr marL="360000" lvl="1" indent="-180000">
              <a:buFont typeface="Symbol" panose="05050102010706020507" pitchFamily="18" charset="2"/>
              <a:buChar char="-"/>
            </a:pPr>
            <a:r>
              <a:rPr lang="de-DE" baseline="0" dirty="0">
                <a:latin typeface="Arial" panose="020B0604020202020204" pitchFamily="34" charset="0"/>
                <a:cs typeface="Arial" panose="020B0604020202020204" pitchFamily="34" charset="0"/>
              </a:rPr>
              <a:t>Nutzung des Portals mit wissenschaftlich aufbereiteten Radverkehrsdaten (s. Präsentation ab Folie 31)</a:t>
            </a:r>
          </a:p>
        </p:txBody>
      </p:sp>
      <p:sp>
        <p:nvSpPr>
          <p:cNvPr id="4" name="Foliennummernplatzhalter 3"/>
          <p:cNvSpPr>
            <a:spLocks noGrp="1"/>
          </p:cNvSpPr>
          <p:nvPr>
            <p:ph type="sldNum" sz="quarter" idx="10"/>
          </p:nvPr>
        </p:nvSpPr>
        <p:spPr/>
        <p:txBody>
          <a:bodyPr/>
          <a:lstStyle/>
          <a:p>
            <a:fld id="{6EA5FD0C-7815-4C61-9F16-9E61E07823AE}" type="slidenum">
              <a:rPr lang="de-DE" smtClean="0"/>
              <a:t>17</a:t>
            </a:fld>
            <a:endParaRPr lang="de-DE"/>
          </a:p>
        </p:txBody>
      </p:sp>
    </p:spTree>
    <p:extLst>
      <p:ext uri="{BB962C8B-B14F-4D97-AF65-F5344CB8AC3E}">
        <p14:creationId xmlns:p14="http://schemas.microsoft.com/office/powerpoint/2010/main" val="1444038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dirty="0">
                <a:latin typeface="Arial" panose="020B0604020202020204" pitchFamily="34" charset="0"/>
                <a:cs typeface="Arial" panose="020B0604020202020204" pitchFamily="34" charset="0"/>
              </a:rPr>
              <a:t>Was bekommen Kommunen</a:t>
            </a:r>
            <a:r>
              <a:rPr lang="de-DE" sz="1200" b="1" baseline="0" dirty="0">
                <a:latin typeface="Arial" panose="020B0604020202020204" pitchFamily="34" charset="0"/>
                <a:cs typeface="Arial" panose="020B0604020202020204" pitchFamily="34" charset="0"/>
              </a:rPr>
              <a:t> für ihr Geld?</a:t>
            </a:r>
            <a:endParaRPr lang="de-DE" sz="1200" dirty="0">
              <a:latin typeface="Arial" panose="020B0604020202020204" pitchFamily="34" charset="0"/>
              <a:cs typeface="Arial" panose="020B0604020202020204" pitchFamily="34" charset="0"/>
            </a:endParaRP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Materialien für die Vorbereitung und Organisation der Kampagne: </a:t>
            </a:r>
          </a:p>
          <a:p>
            <a:pPr marL="360000" lvl="1" indent="-180000">
              <a:lnSpc>
                <a:spcPct val="100000"/>
              </a:lnSpc>
              <a:spcBef>
                <a:spcPts val="0"/>
              </a:spcBef>
              <a:spcAft>
                <a:spcPts val="600"/>
              </a:spcAft>
              <a:buClr>
                <a:schemeClr val="tx1">
                  <a:lumMod val="65000"/>
                  <a:lumOff val="35000"/>
                </a:schemeClr>
              </a:buClr>
              <a:buFont typeface="Symbol" panose="05050102010706020507" pitchFamily="18" charset="2"/>
              <a:buChar cha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Schulungs</a:t>
            </a:r>
            <a:r>
              <a:rPr lang="de-DE" altLang="de-DE"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und Informationsmaterialen, die erklären, wie die Kampagne durchgeführt und die Bürger*innen mobilisiert werden können</a:t>
            </a:r>
            <a:endPar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PR-Materialien und</a:t>
            </a:r>
            <a:r>
              <a:rPr lang="de-DE" altLang="de-DE"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Druckvorlagen: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Flyer-, Poster- und Roll-up-Vorlagen zum Anpassen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Fotopool</a:t>
            </a:r>
            <a:endPar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Postkarten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Logos</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Vorlagen für Urkunden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Vorlagen für Pressemitteilungen</a:t>
            </a:r>
          </a:p>
          <a:p>
            <a:pPr marL="360000" marR="0" lvl="1" indent="-180000" algn="l" defTabSz="914400" rtl="0" eaLnBrk="1" fontAlgn="auto" latinLnBrk="0" hangingPunct="1">
              <a:lnSpc>
                <a:spcPct val="100000"/>
              </a:lnSpc>
              <a:spcBef>
                <a:spcPts val="0"/>
              </a:spcBef>
              <a:spcAft>
                <a:spcPts val="600"/>
              </a:spcAft>
              <a:buClr>
                <a:schemeClr val="tx1">
                  <a:lumMod val="65000"/>
                  <a:lumOff val="35000"/>
                </a:schemeClr>
              </a:buClr>
              <a:buSzTx/>
              <a:buFont typeface="Symbol" panose="05050102010706020507" pitchFamily="18" charset="2"/>
              <a:buChar char="-"/>
              <a:tabLst/>
              <a:defRP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a:t>
            </a:r>
            <a:r>
              <a:rPr lang="de-DE" altLang="de-DE"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vieles mehr…</a:t>
            </a:r>
            <a:endPar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 Services steht</a:t>
            </a:r>
            <a:r>
              <a:rPr lang="de-DE" altLang="de-DE"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mit Rat zur Seite, u. a. über ein Support-Telefon, unterstützt die Kommunen bei der Betreuung der Radelnden und veranstaltet Webinare rund um das STADTRADELN</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r>
              <a:rPr lang="de-DE" altLang="de-DE"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KLICK:</a:t>
            </a:r>
            <a:r>
              <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ZIEL: </a:t>
            </a:r>
            <a:r>
              <a:rPr lang="de-DE" altLang="de-DE"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Die Umsetzung der Kampagne für Kommunen so einfach und effizient wie möglich zu gestalten</a:t>
            </a:r>
          </a:p>
          <a:p>
            <a:pPr marL="180000" indent="-180000">
              <a:lnSpc>
                <a:spcPct val="100000"/>
              </a:lnSpc>
              <a:spcBef>
                <a:spcPts val="0"/>
              </a:spcBef>
              <a:spcAft>
                <a:spcPts val="600"/>
              </a:spcAft>
              <a:buClr>
                <a:schemeClr val="tx1">
                  <a:lumMod val="65000"/>
                  <a:lumOff val="35000"/>
                </a:schemeClr>
              </a:buClr>
              <a:buFont typeface="Arial" panose="020B0604020202020204" pitchFamily="34" charset="0"/>
              <a:buChar char="•"/>
            </a:pPr>
            <a:endParaRPr lang="de-DE" sz="1200" baseline="0" dirty="0">
              <a:solidFill>
                <a:schemeClr val="tx1">
                  <a:lumMod val="75000"/>
                  <a:lumOff val="25000"/>
                </a:schemeClr>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
                <a:schemeClr val="tx1">
                  <a:lumMod val="65000"/>
                  <a:lumOff val="35000"/>
                </a:schemeClr>
              </a:buClr>
              <a:buSzTx/>
              <a:buFont typeface="Arial" panose="020B0604020202020204" pitchFamily="34" charset="0"/>
              <a:buNone/>
              <a:tabLst/>
              <a:defRP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Bitte beachten:</a:t>
            </a:r>
            <a:r>
              <a:rPr lang="de-DE" altLang="de-DE"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hinter dem grünen Feld verbirgt sich weiterer Text, der beim Start der Bildschirmpräsentation sichtbar wird!</a:t>
            </a:r>
            <a:endParaRPr lang="de-DE" sz="1200"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18</a:t>
            </a:fld>
            <a:endParaRPr lang="de-DE"/>
          </a:p>
        </p:txBody>
      </p:sp>
    </p:spTree>
    <p:extLst>
      <p:ext uri="{BB962C8B-B14F-4D97-AF65-F5344CB8AC3E}">
        <p14:creationId xmlns:p14="http://schemas.microsoft.com/office/powerpoint/2010/main" val="1444038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de-DE" altLang="de-DE"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Werbung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über (lokale) Medien als Partner, Website, Newsletter und Amtsblatt, Soziale Medien, Polizei etc. und p</a:t>
            </a:r>
            <a:r>
              <a:rPr lang="de-DE" altLang="de-DE" u="sng"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ersönliche Ans</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t>
            </a:r>
            <a:r>
              <a:rPr lang="de-DE" altLang="de-DE" u="sng"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rache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 und mit Unternehmen, Einzelhandel, Vereinen, (Hoch)Schulen, Kindertagesstätten, politischen Entscheider*innen etc.</a:t>
            </a: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endParaRPr lang="de-DE" altLang="de-DE"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de-DE" altLang="de-DE"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Jede STADTRADELN-Kommune muss mindestens eine lokale Kontaktperson benennen. </a:t>
            </a:r>
            <a:r>
              <a:rPr lang="de-DE" altLang="de-DE"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Diese macht</a:t>
            </a:r>
            <a:r>
              <a:rPr lang="de-DE" altLang="de-DE"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Öffentlichkeitsarbeit für die Kampagne und mobilisiert die Bürger*innen. Außerdem steht sie für Fragen der Radelnden zur Verfügung und steht zugleich in Kontakt mit Klima-Bündnis Services. </a:t>
            </a:r>
            <a:r>
              <a:rPr lang="de-DE" altLang="de-DE"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Während und nach dem</a:t>
            </a:r>
            <a:r>
              <a:rPr lang="de-DE" altLang="de-DE"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Aktionszeitraum überprüft sie die Kilometereinträge insbesondere bei km-Ausreißern und bei den Mitgliedern des Kommunalparlaments.</a:t>
            </a: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endParaRPr lang="de-DE" altLang="de-DE"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000"/>
              </a:spcAft>
              <a:buClr>
                <a:schemeClr val="tx1">
                  <a:lumMod val="65000"/>
                  <a:lumOff val="35000"/>
                </a:schemeClr>
              </a:buClr>
              <a:buSzTx/>
              <a:buFont typeface="Arial" charset="0"/>
              <a:buNone/>
              <a:tabLst>
                <a:tab pos="179388" algn="l"/>
              </a:tabLst>
              <a:defRPr/>
            </a:pPr>
            <a:r>
              <a:rPr lang="de-DE" altLang="de-DE" b="1"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Tipp: </a:t>
            </a:r>
            <a:r>
              <a:rPr lang="de-DE" altLang="de-DE"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Gründung eines STADTRADELN-Organisationsteams aus Verwaltung – hierzu können auch andere Abteilungen</a:t>
            </a:r>
            <a:r>
              <a:rPr lang="de-DE" altLang="de-DE"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zählen, Klimaschutzmanager*innen, Pressesprecher*innen und/oder das Stadtmarketing –</a:t>
            </a:r>
            <a:r>
              <a:rPr lang="de-DE" altLang="de-DE"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ADFC, VCD, Agenda 21 als auch weiteren naheliegenden Interessengruppen in der Kommune oder schlichtweg engagierte</a:t>
            </a:r>
            <a:r>
              <a:rPr lang="de-DE" altLang="de-DE"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Bürger*innen</a:t>
            </a:r>
            <a:r>
              <a:rPr lang="de-DE" altLang="de-DE"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r>
              <a:rPr lang="de-DE" altLang="de-DE"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a:t>
            </a:r>
            <a:r>
              <a:rPr lang="de-DE" altLang="de-DE"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ynergien können und sollen</a:t>
            </a:r>
            <a:r>
              <a:rPr lang="de-DE" altLang="de-DE"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ge</a:t>
            </a:r>
            <a:r>
              <a:rPr lang="de-DE" altLang="de-DE"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nutzt sowie Aufgaben</a:t>
            </a:r>
            <a:r>
              <a:rPr lang="de-DE" altLang="de-DE"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aufgeteilt werden</a:t>
            </a:r>
            <a:r>
              <a:rPr lang="de-DE" altLang="de-DE"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Auch Agenturen können mit der Durchführung</a:t>
            </a:r>
            <a:r>
              <a:rPr lang="de-DE" altLang="de-DE"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der Kampagne beauftragt werden.</a:t>
            </a:r>
            <a:endParaRPr lang="de-DE" altLang="de-DE"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19</a:t>
            </a:fld>
            <a:endParaRPr lang="de-DE"/>
          </a:p>
        </p:txBody>
      </p:sp>
    </p:spTree>
    <p:extLst>
      <p:ext uri="{BB962C8B-B14F-4D97-AF65-F5344CB8AC3E}">
        <p14:creationId xmlns:p14="http://schemas.microsoft.com/office/powerpoint/2010/main" val="306382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latin typeface="Arial" panose="020B0604020202020204" pitchFamily="34" charset="0"/>
                <a:cs typeface="Arial" panose="020B0604020202020204" pitchFamily="34" charset="0"/>
              </a:rPr>
              <a:t>Bitte beachten…!</a:t>
            </a:r>
          </a:p>
        </p:txBody>
      </p:sp>
      <p:sp>
        <p:nvSpPr>
          <p:cNvPr id="4" name="Foliennummernplatzhalter 3"/>
          <p:cNvSpPr>
            <a:spLocks noGrp="1"/>
          </p:cNvSpPr>
          <p:nvPr>
            <p:ph type="sldNum" sz="quarter" idx="10"/>
          </p:nvPr>
        </p:nvSpPr>
        <p:spPr/>
        <p:txBody>
          <a:bodyPr/>
          <a:lstStyle/>
          <a:p>
            <a:fld id="{6EA5FD0C-7815-4C61-9F16-9E61E07823AE}" type="slidenum">
              <a:rPr lang="de-DE" smtClean="0"/>
              <a:t>2</a:t>
            </a:fld>
            <a:endParaRPr lang="de-DE"/>
          </a:p>
        </p:txBody>
      </p:sp>
    </p:spTree>
    <p:extLst>
      <p:ext uri="{BB962C8B-B14F-4D97-AF65-F5344CB8AC3E}">
        <p14:creationId xmlns:p14="http://schemas.microsoft.com/office/powerpoint/2010/main" val="4057552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 typeface="Arial" panose="020B0604020202020204" pitchFamily="34" charset="0"/>
              <a:buNone/>
            </a:pPr>
            <a:r>
              <a:rPr lang="de-DE" sz="1200" kern="1200" dirty="0">
                <a:solidFill>
                  <a:schemeClr val="tx1"/>
                </a:solidFill>
                <a:effectLst/>
                <a:latin typeface="Arial" panose="020B0604020202020204" pitchFamily="34" charset="0"/>
                <a:ea typeface="+mn-ea"/>
                <a:cs typeface="Arial" panose="020B0604020202020204" pitchFamily="34" charset="0"/>
              </a:rPr>
              <a:t>2024 auf rein Deutschland bezogen 116 Kommunen</a:t>
            </a:r>
            <a:r>
              <a:rPr lang="de-DE" sz="1200" kern="1200" baseline="0" dirty="0">
                <a:solidFill>
                  <a:schemeClr val="tx1"/>
                </a:solidFill>
                <a:effectLst/>
                <a:latin typeface="Arial" panose="020B0604020202020204" pitchFamily="34" charset="0"/>
                <a:ea typeface="+mn-ea"/>
                <a:cs typeface="Arial" panose="020B0604020202020204" pitchFamily="34" charset="0"/>
              </a:rPr>
              <a:t> </a:t>
            </a:r>
            <a:r>
              <a:rPr lang="de-DE" sz="1200" kern="1200" dirty="0">
                <a:solidFill>
                  <a:schemeClr val="tx1"/>
                </a:solidFill>
                <a:effectLst/>
                <a:latin typeface="Arial" panose="020B0604020202020204" pitchFamily="34" charset="0"/>
                <a:ea typeface="+mn-ea"/>
                <a:cs typeface="Arial" panose="020B0604020202020204" pitchFamily="34" charset="0"/>
              </a:rPr>
              <a:t>mehr als im Vorjahr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kern="1200" dirty="0">
                <a:solidFill>
                  <a:schemeClr val="tx1"/>
                </a:solidFill>
                <a:effectLst/>
                <a:latin typeface="Arial" panose="020B0604020202020204" pitchFamily="34" charset="0"/>
                <a:ea typeface="+mn-ea"/>
                <a:cs typeface="Arial" panose="020B0604020202020204" pitchFamily="34" charset="0"/>
              </a:rPr>
              <a:t>Über die STADTRADELN-Teilnehmerkommunen</a:t>
            </a:r>
            <a:r>
              <a:rPr lang="de-DE" sz="1200" kern="1200" baseline="0" dirty="0">
                <a:solidFill>
                  <a:schemeClr val="tx1"/>
                </a:solidFill>
                <a:effectLst/>
                <a:latin typeface="Arial" panose="020B0604020202020204" pitchFamily="34" charset="0"/>
                <a:ea typeface="+mn-ea"/>
                <a:cs typeface="Arial" panose="020B0604020202020204" pitchFamily="34" charset="0"/>
              </a:rPr>
              <a:t> </a:t>
            </a:r>
            <a:r>
              <a:rPr lang="de-DE" sz="1200" kern="1200" dirty="0">
                <a:solidFill>
                  <a:schemeClr val="tx1"/>
                </a:solidFill>
                <a:effectLst/>
                <a:latin typeface="Arial" panose="020B0604020202020204" pitchFamily="34" charset="0"/>
                <a:ea typeface="+mn-ea"/>
                <a:cs typeface="Arial" panose="020B0604020202020204" pitchFamily="34" charset="0"/>
              </a:rPr>
              <a:t>sind über 90 % der Bevölkerung in Deutschland</a:t>
            </a:r>
            <a:r>
              <a:rPr lang="de-DE" sz="1200" kern="1200" baseline="0" dirty="0">
                <a:solidFill>
                  <a:schemeClr val="tx1"/>
                </a:solidFill>
                <a:effectLst/>
                <a:latin typeface="Arial" panose="020B0604020202020204" pitchFamily="34" charset="0"/>
                <a:ea typeface="+mn-ea"/>
                <a:cs typeface="Arial" panose="020B0604020202020204" pitchFamily="34" charset="0"/>
              </a:rPr>
              <a:t> </a:t>
            </a:r>
            <a:r>
              <a:rPr lang="de-DE" sz="1200" kern="1200" dirty="0">
                <a:solidFill>
                  <a:schemeClr val="tx1"/>
                </a:solidFill>
                <a:effectLst/>
                <a:latin typeface="Arial" panose="020B0604020202020204" pitchFamily="34" charset="0"/>
                <a:ea typeface="+mn-ea"/>
                <a:cs typeface="Arial" panose="020B0604020202020204" pitchFamily="34" charset="0"/>
              </a:rPr>
              <a:t>abgedeckt, da u. a. die großen Städte nahezu geschlossen dabei sind</a:t>
            </a:r>
          </a:p>
          <a:p>
            <a:pPr marL="0" lvl="0" indent="0">
              <a:buFont typeface="Arial" panose="020B0604020202020204" pitchFamily="34" charset="0"/>
              <a:buNone/>
            </a:pPr>
            <a:r>
              <a:rPr lang="de-DE" sz="1200" kern="1200" dirty="0">
                <a:solidFill>
                  <a:schemeClr val="tx1"/>
                </a:solidFill>
                <a:effectLst/>
                <a:latin typeface="Arial" panose="020B0604020202020204" pitchFamily="34" charset="0"/>
                <a:ea typeface="+mn-ea"/>
                <a:cs typeface="Arial" panose="020B0604020202020204" pitchFamily="34" charset="0"/>
              </a:rPr>
              <a:t>Aktuelle</a:t>
            </a:r>
            <a:r>
              <a:rPr lang="de-DE" sz="1200" kern="1200" baseline="0" dirty="0">
                <a:solidFill>
                  <a:schemeClr val="tx1"/>
                </a:solidFill>
                <a:effectLst/>
                <a:latin typeface="Arial" panose="020B0604020202020204" pitchFamily="34" charset="0"/>
                <a:ea typeface="+mn-ea"/>
                <a:cs typeface="Arial" panose="020B0604020202020204" pitchFamily="34" charset="0"/>
              </a:rPr>
              <a:t> Ergebnisse stets auf stadtradeln.de/</a:t>
            </a:r>
            <a:r>
              <a:rPr lang="de-DE" sz="1200" kern="1200" baseline="0" dirty="0" err="1">
                <a:solidFill>
                  <a:schemeClr val="tx1"/>
                </a:solidFill>
                <a:effectLst/>
                <a:latin typeface="Arial" panose="020B0604020202020204" pitchFamily="34" charset="0"/>
                <a:ea typeface="+mn-ea"/>
                <a:cs typeface="Arial" panose="020B0604020202020204" pitchFamily="34" charset="0"/>
              </a:rPr>
              <a:t>ergebnisse</a:t>
            </a:r>
            <a:endParaRPr lang="de-DE"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20</a:t>
            </a:fld>
            <a:endParaRPr lang="de-DE"/>
          </a:p>
        </p:txBody>
      </p:sp>
    </p:spTree>
    <p:extLst>
      <p:ext uri="{BB962C8B-B14F-4D97-AF65-F5344CB8AC3E}">
        <p14:creationId xmlns:p14="http://schemas.microsoft.com/office/powerpoint/2010/main" val="1440372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Arial" panose="020B0604020202020204" pitchFamily="34" charset="0"/>
                <a:ea typeface="+mn-ea"/>
                <a:cs typeface="Arial" panose="020B0604020202020204" pitchFamily="34" charset="0"/>
              </a:rPr>
              <a:t>2024 machten neuerlich</a:t>
            </a:r>
            <a:r>
              <a:rPr lang="de-DE" sz="1200" kern="1200" baseline="0" dirty="0">
                <a:solidFill>
                  <a:schemeClr val="tx1"/>
                </a:solidFill>
                <a:effectLst/>
                <a:latin typeface="Arial" panose="020B0604020202020204" pitchFamily="34" charset="0"/>
                <a:ea typeface="+mn-ea"/>
                <a:cs typeface="Arial" panose="020B0604020202020204" pitchFamily="34" charset="0"/>
              </a:rPr>
              <a:t> mehr </a:t>
            </a:r>
            <a:r>
              <a:rPr lang="de-DE" sz="1200" kern="1200" dirty="0">
                <a:solidFill>
                  <a:schemeClr val="tx1"/>
                </a:solidFill>
                <a:effectLst/>
                <a:latin typeface="Arial" panose="020B0604020202020204" pitchFamily="34" charset="0"/>
                <a:ea typeface="+mn-ea"/>
                <a:cs typeface="Arial" panose="020B0604020202020204" pitchFamily="34" charset="0"/>
              </a:rPr>
              <a:t>als eine Million an Teilnehmenden mit</a:t>
            </a:r>
          </a:p>
          <a:p>
            <a:pPr lvl="0"/>
            <a:r>
              <a:rPr lang="de-DE" sz="1200" kern="1200" dirty="0">
                <a:solidFill>
                  <a:schemeClr val="tx1"/>
                </a:solidFill>
                <a:effectLst/>
                <a:latin typeface="Arial" panose="020B0604020202020204" pitchFamily="34" charset="0"/>
                <a:ea typeface="+mn-ea"/>
                <a:cs typeface="Arial" panose="020B0604020202020204" pitchFamily="34" charset="0"/>
              </a:rPr>
              <a:t>Aktuelle</a:t>
            </a:r>
            <a:r>
              <a:rPr lang="de-DE" sz="1200" kern="1200" baseline="0" dirty="0">
                <a:solidFill>
                  <a:schemeClr val="tx1"/>
                </a:solidFill>
                <a:effectLst/>
                <a:latin typeface="Arial" panose="020B0604020202020204" pitchFamily="34" charset="0"/>
                <a:ea typeface="+mn-ea"/>
                <a:cs typeface="Arial" panose="020B0604020202020204" pitchFamily="34" charset="0"/>
              </a:rPr>
              <a:t> Zahlen stets auf stadtradeln.de/</a:t>
            </a:r>
            <a:r>
              <a:rPr lang="de-DE" sz="1200" kern="1200" baseline="0" dirty="0" err="1">
                <a:solidFill>
                  <a:schemeClr val="tx1"/>
                </a:solidFill>
                <a:effectLst/>
                <a:latin typeface="Arial" panose="020B0604020202020204" pitchFamily="34" charset="0"/>
                <a:ea typeface="+mn-ea"/>
                <a:cs typeface="Arial" panose="020B0604020202020204" pitchFamily="34" charset="0"/>
              </a:rPr>
              <a:t>ergebnisse</a:t>
            </a:r>
            <a:endParaRPr lang="de-DE"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21</a:t>
            </a:fld>
            <a:endParaRPr lang="de-DE"/>
          </a:p>
        </p:txBody>
      </p:sp>
    </p:spTree>
    <p:extLst>
      <p:ext uri="{BB962C8B-B14F-4D97-AF65-F5344CB8AC3E}">
        <p14:creationId xmlns:p14="http://schemas.microsoft.com/office/powerpoint/2010/main" val="334248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de-DE" sz="1200" kern="1200" dirty="0">
                <a:solidFill>
                  <a:schemeClr val="tx1"/>
                </a:solidFill>
                <a:effectLst/>
                <a:latin typeface="Arial" panose="020B0604020202020204" pitchFamily="34" charset="0"/>
                <a:ea typeface="+mn-ea"/>
                <a:cs typeface="Arial" panose="020B0604020202020204" pitchFamily="34" charset="0"/>
              </a:rPr>
              <a:t>Der durchwachsene, mitunter sehr regnerische Sommer 2025 hinterließ seine Spuren mit einem leichten Rückgang der km-Zahlen. Dennoch radelten die Teilnehmenden</a:t>
            </a:r>
            <a:r>
              <a:rPr lang="de-DE" sz="1200" kern="1200" baseline="0" dirty="0">
                <a:solidFill>
                  <a:schemeClr val="tx1"/>
                </a:solidFill>
                <a:effectLst/>
                <a:latin typeface="Arial" panose="020B0604020202020204" pitchFamily="34" charset="0"/>
                <a:ea typeface="+mn-ea"/>
                <a:cs typeface="Arial" panose="020B0604020202020204" pitchFamily="34" charset="0"/>
              </a:rPr>
              <a:t> </a:t>
            </a:r>
            <a:r>
              <a:rPr lang="de-DE" sz="1200" kern="1200" dirty="0">
                <a:solidFill>
                  <a:schemeClr val="tx1"/>
                </a:solidFill>
                <a:effectLst/>
                <a:latin typeface="Arial" panose="020B0604020202020204" pitchFamily="34" charset="0"/>
                <a:ea typeface="+mn-ea"/>
                <a:cs typeface="Arial" panose="020B0604020202020204" pitchFamily="34" charset="0"/>
              </a:rPr>
              <a:t>im Durchschnitt </a:t>
            </a:r>
            <a:r>
              <a:rPr lang="de-DE" sz="1200" kern="1200" baseline="0" dirty="0">
                <a:solidFill>
                  <a:schemeClr val="tx1"/>
                </a:solidFill>
                <a:effectLst/>
                <a:latin typeface="Arial" panose="020B0604020202020204" pitchFamily="34" charset="0"/>
                <a:ea typeface="+mn-ea"/>
                <a:cs typeface="Arial" panose="020B0604020202020204" pitchFamily="34" charset="0"/>
              </a:rPr>
              <a:t>über 190 km pro Person in den drei STADTRADELN-Wochen, sprich rund 9 km pro Tag</a:t>
            </a:r>
            <a:endParaRPr lang="de-DE" sz="1200" kern="1200" dirty="0">
              <a:solidFill>
                <a:schemeClr val="tx1"/>
              </a:solidFill>
              <a:effectLst/>
              <a:latin typeface="Arial" panose="020B0604020202020204" pitchFamily="34" charset="0"/>
              <a:ea typeface="+mn-ea"/>
              <a:cs typeface="Arial" panose="020B0604020202020204" pitchFamily="34" charset="0"/>
            </a:endParaRPr>
          </a:p>
          <a:p>
            <a:pPr lvl="0"/>
            <a:r>
              <a:rPr lang="de-DE" sz="1200" kern="1200" dirty="0">
                <a:solidFill>
                  <a:schemeClr val="tx1"/>
                </a:solidFill>
                <a:effectLst/>
                <a:latin typeface="Arial" panose="020B0604020202020204" pitchFamily="34" charset="0"/>
                <a:ea typeface="+mn-ea"/>
                <a:cs typeface="Arial" panose="020B0604020202020204" pitchFamily="34" charset="0"/>
              </a:rPr>
              <a:t>Aktuelle</a:t>
            </a:r>
            <a:r>
              <a:rPr lang="de-DE" sz="1200" kern="1200" baseline="0" dirty="0">
                <a:solidFill>
                  <a:schemeClr val="tx1"/>
                </a:solidFill>
                <a:effectLst/>
                <a:latin typeface="Arial" panose="020B0604020202020204" pitchFamily="34" charset="0"/>
                <a:ea typeface="+mn-ea"/>
                <a:cs typeface="Arial" panose="020B0604020202020204" pitchFamily="34" charset="0"/>
              </a:rPr>
              <a:t> Zahlen stets auf stadtradeln.de/</a:t>
            </a:r>
            <a:r>
              <a:rPr lang="de-DE" sz="1200" kern="1200" baseline="0" dirty="0" err="1">
                <a:solidFill>
                  <a:schemeClr val="tx1"/>
                </a:solidFill>
                <a:effectLst/>
                <a:latin typeface="Arial" panose="020B0604020202020204" pitchFamily="34" charset="0"/>
                <a:ea typeface="+mn-ea"/>
                <a:cs typeface="Arial" panose="020B0604020202020204" pitchFamily="34" charset="0"/>
              </a:rPr>
              <a:t>ergebnisse</a:t>
            </a:r>
            <a:endParaRPr lang="de-DE"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22</a:t>
            </a:fld>
            <a:endParaRPr lang="de-DE"/>
          </a:p>
        </p:txBody>
      </p:sp>
    </p:spTree>
    <p:extLst>
      <p:ext uri="{BB962C8B-B14F-4D97-AF65-F5344CB8AC3E}">
        <p14:creationId xmlns:p14="http://schemas.microsoft.com/office/powerpoint/2010/main" val="3128231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panose="020B0604020202020204" pitchFamily="34" charset="0"/>
                <a:cs typeface="Arial" panose="020B0604020202020204" pitchFamily="34" charset="0"/>
              </a:rPr>
              <a:t>Weitere Informationen auf </a:t>
            </a:r>
            <a:r>
              <a:rPr lang="de-DE" baseline="0" dirty="0">
                <a:latin typeface="Arial" panose="020B0604020202020204" pitchFamily="34" charset="0"/>
                <a:cs typeface="Arial" panose="020B0604020202020204" pitchFamily="34" charset="0"/>
              </a:rPr>
              <a:t>stadtradeln.de</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23</a:t>
            </a:fld>
            <a:endParaRPr lang="de-DE"/>
          </a:p>
        </p:txBody>
      </p:sp>
    </p:spTree>
    <p:extLst>
      <p:ext uri="{BB962C8B-B14F-4D97-AF65-F5344CB8AC3E}">
        <p14:creationId xmlns:p14="http://schemas.microsoft.com/office/powerpoint/2010/main" val="2484839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panose="020B0604020202020204" pitchFamily="34" charset="0"/>
                <a:cs typeface="Arial" panose="020B0604020202020204" pitchFamily="34" charset="0"/>
              </a:rPr>
              <a:t>Eine</a:t>
            </a:r>
            <a:r>
              <a:rPr lang="de-DE" baseline="0" dirty="0">
                <a:latin typeface="Arial" panose="020B0604020202020204" pitchFamily="34" charset="0"/>
                <a:cs typeface="Arial" panose="020B0604020202020204" pitchFamily="34" charset="0"/>
              </a:rPr>
              <a:t> weitere Komponente der STADTRADELN-Kampagne ist die Online-Meldeplattform </a:t>
            </a:r>
            <a:r>
              <a:rPr lang="de-DE" cap="small" baseline="0" dirty="0">
                <a:latin typeface="Arial" panose="020B0604020202020204" pitchFamily="34" charset="0"/>
                <a:cs typeface="Arial" panose="020B0604020202020204" pitchFamily="34" charset="0"/>
              </a:rPr>
              <a:t>RADar!</a:t>
            </a:r>
            <a:r>
              <a:rPr lang="de-DE" baseline="0" dirty="0">
                <a:latin typeface="Arial" panose="020B0604020202020204" pitchFamily="34" charset="0"/>
                <a:cs typeface="Arial" panose="020B0604020202020204" pitchFamily="34" charset="0"/>
              </a:rPr>
              <a:t>, die (optional) von allen STADTRADELN-Teilnehmerkommunen genutzt und angeboten werden kann.</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24</a:t>
            </a:fld>
            <a:endParaRPr lang="de-DE"/>
          </a:p>
        </p:txBody>
      </p:sp>
    </p:spTree>
    <p:extLst>
      <p:ext uri="{BB962C8B-B14F-4D97-AF65-F5344CB8AC3E}">
        <p14:creationId xmlns:p14="http://schemas.microsoft.com/office/powerpoint/2010/main" val="1125141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sz="1200" kern="1200" dirty="0">
                <a:solidFill>
                  <a:schemeClr val="tx1"/>
                </a:solidFill>
                <a:effectLst/>
                <a:latin typeface="Arial" panose="020B0604020202020204" pitchFamily="34" charset="0"/>
                <a:ea typeface="+mn-ea"/>
                <a:cs typeface="Arial" panose="020B0604020202020204" pitchFamily="34" charset="0"/>
              </a:rPr>
              <a:t>Der Radweg gleicht einer Buckelpiste? Die Verkehrsführung ist zu riskant? Die Beschilderung ist unklar? Oft haben die Radelnden einen guten Blick für Verbesserungspotenzial und Schäden</a:t>
            </a:r>
            <a:r>
              <a:rPr lang="de-DE" sz="1200" kern="1200" baseline="0" dirty="0">
                <a:solidFill>
                  <a:schemeClr val="tx1"/>
                </a:solidFill>
                <a:effectLst/>
                <a:latin typeface="Arial" panose="020B0604020202020204" pitchFamily="34" charset="0"/>
                <a:ea typeface="+mn-ea"/>
                <a:cs typeface="Arial" panose="020B0604020202020204" pitchFamily="34" charset="0"/>
              </a:rPr>
              <a:t> der Radinfrastruktur, die sie täglich nutzen.</a:t>
            </a:r>
          </a:p>
          <a:p>
            <a:pPr marL="0" indent="0">
              <a:buFont typeface="Arial" panose="020B0604020202020204" pitchFamily="34" charset="0"/>
              <a:buNone/>
            </a:pPr>
            <a:r>
              <a:rPr lang="de-DE" sz="1200" kern="1200" baseline="0" dirty="0">
                <a:solidFill>
                  <a:schemeClr val="tx1"/>
                </a:solidFill>
                <a:effectLst/>
                <a:latin typeface="Arial" panose="020B0604020202020204" pitchFamily="34" charset="0"/>
                <a:ea typeface="+mn-ea"/>
                <a:cs typeface="Arial" panose="020B0604020202020204" pitchFamily="34" charset="0"/>
              </a:rPr>
              <a:t>Mit der Online-Meldeplattform </a:t>
            </a:r>
            <a:r>
              <a:rPr lang="de-DE" sz="1200" kern="1200" cap="small" baseline="0" dirty="0">
                <a:solidFill>
                  <a:schemeClr val="tx1"/>
                </a:solidFill>
                <a:effectLst/>
                <a:latin typeface="Arial" panose="020B0604020202020204" pitchFamily="34" charset="0"/>
                <a:ea typeface="+mn-ea"/>
                <a:cs typeface="Arial" panose="020B0604020202020204" pitchFamily="34" charset="0"/>
              </a:rPr>
              <a:t>RADar</a:t>
            </a:r>
            <a:r>
              <a:rPr lang="de-DE" sz="1200" kern="1200" cap="small" dirty="0">
                <a:solidFill>
                  <a:schemeClr val="tx1"/>
                </a:solidFill>
                <a:effectLst/>
                <a:latin typeface="Arial" panose="020B0604020202020204" pitchFamily="34" charset="0"/>
                <a:ea typeface="+mn-ea"/>
                <a:cs typeface="Arial" panose="020B0604020202020204" pitchFamily="34" charset="0"/>
              </a:rPr>
              <a:t>!</a:t>
            </a:r>
            <a:r>
              <a:rPr lang="de-DE" sz="1200" kern="1200" dirty="0">
                <a:solidFill>
                  <a:schemeClr val="tx1"/>
                </a:solidFill>
                <a:effectLst/>
                <a:latin typeface="Arial" panose="020B0604020202020204" pitchFamily="34" charset="0"/>
                <a:ea typeface="+mn-ea"/>
                <a:cs typeface="Arial" panose="020B0604020202020204" pitchFamily="34" charset="0"/>
              </a:rPr>
              <a:t> können Kommunen einfach auf dieses Alltagswissen</a:t>
            </a:r>
            <a:r>
              <a:rPr lang="de-DE" sz="1200" kern="1200" baseline="0" dirty="0">
                <a:solidFill>
                  <a:schemeClr val="tx1"/>
                </a:solidFill>
                <a:effectLst/>
                <a:latin typeface="Arial" panose="020B0604020202020204" pitchFamily="34" charset="0"/>
                <a:ea typeface="+mn-ea"/>
                <a:cs typeface="Arial" panose="020B0604020202020204" pitchFamily="34" charset="0"/>
              </a:rPr>
              <a:t> zurückgreifen und es transparent in ihre Planungen mit einfließen lassen.</a:t>
            </a:r>
          </a:p>
          <a:p>
            <a:pPr marL="0" indent="0">
              <a:buFont typeface="Arial" panose="020B0604020202020204" pitchFamily="34" charset="0"/>
              <a:buNone/>
            </a:pPr>
            <a:r>
              <a:rPr lang="de-DE" sz="1200" b="1" kern="1200" baseline="0" dirty="0">
                <a:solidFill>
                  <a:schemeClr val="tx1"/>
                </a:solidFill>
                <a:effectLst/>
                <a:latin typeface="Arial" panose="020B0604020202020204" pitchFamily="34" charset="0"/>
                <a:ea typeface="+mn-ea"/>
                <a:cs typeface="Arial" panose="020B0604020202020204" pitchFamily="34" charset="0"/>
              </a:rPr>
              <a:t>Das bietet drei Vorteile:</a:t>
            </a:r>
          </a:p>
          <a:p>
            <a:pPr marL="180000" lvl="1" indent="-180000">
              <a:buFont typeface="+mj-lt"/>
              <a:buAutoNum type="arabicPeriod"/>
            </a:pPr>
            <a:r>
              <a:rPr lang="de-DE" sz="1200" kern="1200" baseline="0" dirty="0">
                <a:solidFill>
                  <a:schemeClr val="tx1"/>
                </a:solidFill>
                <a:effectLst/>
                <a:latin typeface="Arial" panose="020B0604020202020204" pitchFamily="34" charset="0"/>
                <a:ea typeface="+mn-ea"/>
                <a:cs typeface="Arial" panose="020B0604020202020204" pitchFamily="34" charset="0"/>
              </a:rPr>
              <a:t>Die Radelnden werden als gleichberechtigte Verkehrsteilnehmende ernstgenommen</a:t>
            </a:r>
          </a:p>
          <a:p>
            <a:pPr marL="180000" lvl="1" indent="-180000">
              <a:buFont typeface="+mj-lt"/>
              <a:buAutoNum type="arabicPeriod"/>
            </a:pPr>
            <a:r>
              <a:rPr lang="de-DE" sz="1200" kern="1200" baseline="0" dirty="0">
                <a:solidFill>
                  <a:schemeClr val="tx1"/>
                </a:solidFill>
                <a:effectLst/>
                <a:latin typeface="Arial" panose="020B0604020202020204" pitchFamily="34" charset="0"/>
                <a:ea typeface="+mn-ea"/>
                <a:cs typeface="Arial" panose="020B0604020202020204" pitchFamily="34" charset="0"/>
              </a:rPr>
              <a:t>Die Kommunen können ihr Engagement für mehr Radverkehr öffentlich und öffentlichkeitswirksam zeigen</a:t>
            </a:r>
          </a:p>
          <a:p>
            <a:pPr marL="180000" lvl="1" indent="-180000">
              <a:buFont typeface="+mj-lt"/>
              <a:buAutoNum type="arabicPeriod"/>
            </a:pPr>
            <a:r>
              <a:rPr lang="de-DE" sz="1200" kern="1200" baseline="0" dirty="0">
                <a:solidFill>
                  <a:schemeClr val="tx1"/>
                </a:solidFill>
                <a:effectLst/>
                <a:latin typeface="Arial" panose="020B0604020202020204" pitchFamily="34" charset="0"/>
                <a:ea typeface="+mn-ea"/>
                <a:cs typeface="Arial" panose="020B0604020202020204" pitchFamily="34" charset="0"/>
              </a:rPr>
              <a:t>Eine so zielgenau verbesserte Radinfrastruktur lockt noch mehr Menschen aufs Rad</a:t>
            </a:r>
          </a:p>
        </p:txBody>
      </p:sp>
      <p:sp>
        <p:nvSpPr>
          <p:cNvPr id="4" name="Foliennummernplatzhalter 3"/>
          <p:cNvSpPr>
            <a:spLocks noGrp="1"/>
          </p:cNvSpPr>
          <p:nvPr>
            <p:ph type="sldNum" sz="quarter" idx="10"/>
          </p:nvPr>
        </p:nvSpPr>
        <p:spPr/>
        <p:txBody>
          <a:bodyPr/>
          <a:lstStyle/>
          <a:p>
            <a:fld id="{6EA5FD0C-7815-4C61-9F16-9E61E07823AE}" type="slidenum">
              <a:rPr lang="de-DE" smtClean="0"/>
              <a:t>25</a:t>
            </a:fld>
            <a:endParaRPr lang="de-DE"/>
          </a:p>
        </p:txBody>
      </p:sp>
    </p:spTree>
    <p:extLst>
      <p:ext uri="{BB962C8B-B14F-4D97-AF65-F5344CB8AC3E}">
        <p14:creationId xmlns:p14="http://schemas.microsoft.com/office/powerpoint/2010/main" val="476793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Mit </a:t>
            </a:r>
            <a:r>
              <a:rPr lang="de-DE" altLang="de-DE" sz="1200" b="0" cap="small"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können Radelnde</a:t>
            </a:r>
            <a: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online Meldungen abgeben.</a:t>
            </a:r>
            <a:b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Dazu setzen sie einfach einen Pin in die digitale Straßenkarte und die Kommune bekommt automatisch eine Meldung. Sie kann der Meldung dann nachgehen und auf </a:t>
            </a:r>
            <a:r>
              <a:rPr lang="de-DE" altLang="de-DE" sz="1200" b="0" cap="small"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unkompliziert Rückmeldung geben über den Bearbeitungsstand oder durch Anmerkungen zur Meldung.</a:t>
            </a:r>
            <a:b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de-DE" altLang="de-DE" sz="1200" b="0" cap="small"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kann kostenfrei zum STADTRADELN hinzugebucht werden. Hier können die Radelnden während der 21 STADTRADELN-Tage Meldungen abgeben und die Kommune kann ein Jahr auf diese zugreifen sowie bearbeiten.</a:t>
            </a:r>
            <a:endParaRPr lang="de-DE"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26</a:t>
            </a:fld>
            <a:endParaRPr lang="de-DE"/>
          </a:p>
        </p:txBody>
      </p:sp>
    </p:spTree>
    <p:extLst>
      <p:ext uri="{BB962C8B-B14F-4D97-AF65-F5344CB8AC3E}">
        <p14:creationId xmlns:p14="http://schemas.microsoft.com/office/powerpoint/2010/main" val="2781761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Meldende Personen können für alle </a:t>
            </a:r>
            <a:r>
              <a:rPr lang="de-DE" altLang="de-DE" sz="1200" b="0" cap="small"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-Kommunen ausschließlich auf dem entsprechenden Territorium/Zuständigkeitsbereich Meldungen abgeben und müssen sich vorher registrieren.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Durch die „Exklusivität“ können Kommunen die Zahl an Teilnehmenden beim STADTRADELN steigern.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Soll </a:t>
            </a:r>
            <a:r>
              <a:rPr lang="de-DE" altLang="de-DE" sz="1200" b="0" cap="small"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RADar!</a:t>
            </a:r>
            <a: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über den STADTRADELN-Zeitraum hinaus oder unabhängig vom STADTRADELN angeboten werden, gibt es für Kommunen Lizenzmodelle, bei denen die Radelnden über ein oder drei Jahre Meldungen abgeben können (s. nächste Folien).</a:t>
            </a:r>
            <a:endParaRPr lang="de-DE"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27</a:t>
            </a:fld>
            <a:endParaRPr lang="de-DE"/>
          </a:p>
        </p:txBody>
      </p:sp>
    </p:spTree>
    <p:extLst>
      <p:ext uri="{BB962C8B-B14F-4D97-AF65-F5344CB8AC3E}">
        <p14:creationId xmlns:p14="http://schemas.microsoft.com/office/powerpoint/2010/main" val="2781761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Lizenzgebühren für Kommunen, wenn </a:t>
            </a:r>
            <a:r>
              <a:rPr lang="de-DE" b="1" cap="small" baseline="0" dirty="0">
                <a:latin typeface="Arial" panose="020B0604020202020204" pitchFamily="34" charset="0"/>
                <a:cs typeface="Arial" panose="020B0604020202020204" pitchFamily="34" charset="0"/>
              </a:rPr>
              <a:t>RADar</a:t>
            </a:r>
            <a:r>
              <a:rPr lang="de-DE" b="1" dirty="0">
                <a:latin typeface="Arial" panose="020B0604020202020204" pitchFamily="34" charset="0"/>
                <a:cs typeface="Arial" panose="020B0604020202020204" pitchFamily="34" charset="0"/>
              </a:rPr>
              <a:t>! für ein Jahr </a:t>
            </a:r>
            <a:r>
              <a:rPr lang="de-DE" dirty="0">
                <a:latin typeface="Arial" panose="020B0604020202020204" pitchFamily="34" charset="0"/>
                <a:cs typeface="Arial" panose="020B0604020202020204" pitchFamily="34" charset="0"/>
              </a:rPr>
              <a:t>gebucht und der </a:t>
            </a:r>
            <a:r>
              <a:rPr lang="de-DE" i="1" dirty="0">
                <a:latin typeface="Arial" panose="020B0604020202020204" pitchFamily="34" charset="0"/>
                <a:cs typeface="Arial" panose="020B0604020202020204" pitchFamily="34" charset="0"/>
              </a:rPr>
              <a:t>Meldezeitraum</a:t>
            </a:r>
            <a:r>
              <a:rPr lang="de-DE" dirty="0">
                <a:latin typeface="Arial" panose="020B0604020202020204" pitchFamily="34" charset="0"/>
                <a:cs typeface="Arial" panose="020B0604020202020204" pitchFamily="34" charset="0"/>
              </a:rPr>
              <a:t> (= Zeitraum, in dem Radelnde Meldungen abgeben können)</a:t>
            </a:r>
            <a:r>
              <a:rPr lang="de-DE" baseline="0" dirty="0">
                <a:latin typeface="Arial" panose="020B0604020202020204" pitchFamily="34" charset="0"/>
                <a:cs typeface="Arial" panose="020B0604020202020204" pitchFamily="34" charset="0"/>
              </a:rPr>
              <a:t> über die 21 Tage STADTRADELN hinausgeht oder ganz unabhängig vom STADTRADELN angeboten wird. </a:t>
            </a:r>
            <a:r>
              <a:rPr lang="de-DE" dirty="0">
                <a:latin typeface="Arial" panose="020B0604020202020204" pitchFamily="34" charset="0"/>
                <a:cs typeface="Arial" panose="020B0604020202020204" pitchFamily="34" charset="0"/>
              </a:rPr>
              <a:t>Der </a:t>
            </a:r>
            <a:r>
              <a:rPr lang="de-DE" i="1" dirty="0">
                <a:latin typeface="Arial" panose="020B0604020202020204" pitchFamily="34" charset="0"/>
                <a:cs typeface="Arial" panose="020B0604020202020204" pitchFamily="34" charset="0"/>
              </a:rPr>
              <a:t>Verwaltungszeitraum</a:t>
            </a:r>
            <a:r>
              <a:rPr lang="de-DE" baseline="0" dirty="0">
                <a:latin typeface="Arial" panose="020B0604020202020204" pitchFamily="34" charset="0"/>
                <a:cs typeface="Arial" panose="020B0604020202020204" pitchFamily="34" charset="0"/>
              </a:rPr>
              <a:t> (= Zeitraum, in dem Meldungen durch die Kommune bearbeiten werden können) beträgt fix ein Jahr. Die maximale Länge des Meldezeitraums beträgt ebenfalls ein Jahr. Der Startzeitpunkt ist frei wählbar.</a:t>
            </a:r>
          </a:p>
        </p:txBody>
      </p:sp>
      <p:sp>
        <p:nvSpPr>
          <p:cNvPr id="4" name="Foliennummernplatzhalter 3"/>
          <p:cNvSpPr>
            <a:spLocks noGrp="1"/>
          </p:cNvSpPr>
          <p:nvPr>
            <p:ph type="sldNum" sz="quarter" idx="10"/>
          </p:nvPr>
        </p:nvSpPr>
        <p:spPr/>
        <p:txBody>
          <a:bodyPr/>
          <a:lstStyle/>
          <a:p>
            <a:fld id="{6EA5FD0C-7815-4C61-9F16-9E61E07823AE}" type="slidenum">
              <a:rPr lang="de-DE" smtClean="0"/>
              <a:t>28</a:t>
            </a:fld>
            <a:endParaRPr lang="de-DE"/>
          </a:p>
        </p:txBody>
      </p:sp>
    </p:spTree>
    <p:extLst>
      <p:ext uri="{BB962C8B-B14F-4D97-AF65-F5344CB8AC3E}">
        <p14:creationId xmlns:p14="http://schemas.microsoft.com/office/powerpoint/2010/main" val="2003686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Lizenzgebühren für Kommunen, wenn </a:t>
            </a:r>
            <a:r>
              <a:rPr lang="de-DE" b="1" cap="small" baseline="0" dirty="0">
                <a:latin typeface="Arial" panose="020B0604020202020204" pitchFamily="34" charset="0"/>
                <a:cs typeface="Arial" panose="020B0604020202020204" pitchFamily="34" charset="0"/>
              </a:rPr>
              <a:t>RADar</a:t>
            </a:r>
            <a:r>
              <a:rPr lang="de-DE" b="1" dirty="0">
                <a:latin typeface="Arial" panose="020B0604020202020204" pitchFamily="34" charset="0"/>
                <a:cs typeface="Arial" panose="020B0604020202020204" pitchFamily="34" charset="0"/>
              </a:rPr>
              <a:t>! für drei Jahre </a:t>
            </a:r>
            <a:r>
              <a:rPr lang="de-DE" dirty="0">
                <a:latin typeface="Arial" panose="020B0604020202020204" pitchFamily="34" charset="0"/>
                <a:cs typeface="Arial" panose="020B0604020202020204" pitchFamily="34" charset="0"/>
              </a:rPr>
              <a:t>gebucht und der </a:t>
            </a:r>
            <a:r>
              <a:rPr lang="de-DE" i="1" dirty="0">
                <a:latin typeface="Arial" panose="020B0604020202020204" pitchFamily="34" charset="0"/>
                <a:cs typeface="Arial" panose="020B0604020202020204" pitchFamily="34" charset="0"/>
              </a:rPr>
              <a:t>Meldezeitraum</a:t>
            </a:r>
            <a:r>
              <a:rPr lang="de-DE" dirty="0">
                <a:latin typeface="Arial" panose="020B0604020202020204" pitchFamily="34" charset="0"/>
                <a:cs typeface="Arial" panose="020B0604020202020204" pitchFamily="34" charset="0"/>
              </a:rPr>
              <a:t> (= Zeitraum, in dem Radelnde Meldungen abgeben können)</a:t>
            </a:r>
            <a:r>
              <a:rPr lang="de-DE" baseline="0" dirty="0">
                <a:latin typeface="Arial" panose="020B0604020202020204" pitchFamily="34" charset="0"/>
                <a:cs typeface="Arial" panose="020B0604020202020204" pitchFamily="34" charset="0"/>
              </a:rPr>
              <a:t> über die 21 Tage STADTRADELN hinausgeht oder ganz unabhängig vom STADTRADELN angeboten wird. </a:t>
            </a:r>
            <a:r>
              <a:rPr lang="de-DE" dirty="0">
                <a:latin typeface="Arial" panose="020B0604020202020204" pitchFamily="34" charset="0"/>
                <a:cs typeface="Arial" panose="020B0604020202020204" pitchFamily="34" charset="0"/>
              </a:rPr>
              <a:t>Der </a:t>
            </a:r>
            <a:r>
              <a:rPr lang="de-DE" i="1" dirty="0">
                <a:latin typeface="Arial" panose="020B0604020202020204" pitchFamily="34" charset="0"/>
                <a:cs typeface="Arial" panose="020B0604020202020204" pitchFamily="34" charset="0"/>
              </a:rPr>
              <a:t>Verwaltungszeitraum</a:t>
            </a:r>
            <a:r>
              <a:rPr lang="de-DE" baseline="0" dirty="0">
                <a:latin typeface="Arial" panose="020B0604020202020204" pitchFamily="34" charset="0"/>
                <a:cs typeface="Arial" panose="020B0604020202020204" pitchFamily="34" charset="0"/>
              </a:rPr>
              <a:t> (= Zeitraum, in dem Meldungen durch die Kommune bearbeiten werden können) beträgt fix drei Jahre. Die maximale Länge des Meldezeitraums beträgt ebenfalls drei Jahre. Der Startzeitpunkt ist frei wählbar.</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29</a:t>
            </a:fld>
            <a:endParaRPr lang="de-DE"/>
          </a:p>
        </p:txBody>
      </p:sp>
    </p:spTree>
    <p:extLst>
      <p:ext uri="{BB962C8B-B14F-4D97-AF65-F5344CB8AC3E}">
        <p14:creationId xmlns:p14="http://schemas.microsoft.com/office/powerpoint/2010/main" val="41933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panose="020B0604020202020204" pitchFamily="34" charset="0"/>
                <a:cs typeface="Arial" panose="020B0604020202020204" pitchFamily="34" charset="0"/>
              </a:rPr>
              <a:t>STADTRADELN</a:t>
            </a:r>
            <a:r>
              <a:rPr lang="de-DE" baseline="0" dirty="0">
                <a:latin typeface="Arial" panose="020B0604020202020204" pitchFamily="34" charset="0"/>
                <a:cs typeface="Arial" panose="020B0604020202020204" pitchFamily="34" charset="0"/>
              </a:rPr>
              <a:t> besteht im Wesentlichen aus drei Komponenten:</a:t>
            </a:r>
          </a:p>
          <a:p>
            <a:r>
              <a:rPr lang="de-DE" b="1" baseline="0" dirty="0">
                <a:latin typeface="Arial" panose="020B0604020202020204" pitchFamily="34" charset="0"/>
                <a:cs typeface="Arial" panose="020B0604020202020204" pitchFamily="34" charset="0"/>
              </a:rPr>
              <a:t>KLICK 1: </a:t>
            </a:r>
            <a:r>
              <a:rPr lang="de-DE" baseline="0" dirty="0">
                <a:latin typeface="Arial" panose="020B0604020202020204" pitchFamily="34" charset="0"/>
                <a:cs typeface="Arial" panose="020B0604020202020204" pitchFamily="34" charset="0"/>
              </a:rPr>
              <a:t>STADTRADELN: die Kampagne als solche (s. Präsentation ab Folie 5)</a:t>
            </a:r>
          </a:p>
          <a:p>
            <a:pPr marL="0" marR="0" indent="0" algn="l" defTabSz="914400" rtl="0" eaLnBrk="1" fontAlgn="auto" latinLnBrk="0" hangingPunct="1">
              <a:lnSpc>
                <a:spcPct val="100000"/>
              </a:lnSpc>
              <a:spcBef>
                <a:spcPts val="0"/>
              </a:spcBef>
              <a:spcAft>
                <a:spcPts val="0"/>
              </a:spcAft>
              <a:buClrTx/>
              <a:buSzTx/>
              <a:buFontTx/>
              <a:buNone/>
              <a:tabLst/>
              <a:defRPr/>
            </a:pPr>
            <a:r>
              <a:rPr lang="de-DE" b="1" baseline="0" dirty="0">
                <a:latin typeface="Arial" panose="020B0604020202020204" pitchFamily="34" charset="0"/>
                <a:cs typeface="Arial" panose="020B0604020202020204" pitchFamily="34" charset="0"/>
              </a:rPr>
              <a:t>KLICK 2: </a:t>
            </a:r>
            <a:r>
              <a:rPr lang="de-DE" baseline="0" dirty="0">
                <a:latin typeface="Arial" panose="020B0604020202020204" pitchFamily="34" charset="0"/>
                <a:cs typeface="Arial" panose="020B0604020202020204" pitchFamily="34" charset="0"/>
              </a:rPr>
              <a:t>Schulradeln, als ans STADTRADELN angedockter bzw. integrierter (</a:t>
            </a:r>
            <a:r>
              <a:rPr lang="de-DE" baseline="0" dirty="0" err="1">
                <a:latin typeface="Arial" panose="020B0604020202020204" pitchFamily="34" charset="0"/>
                <a:cs typeface="Arial" panose="020B0604020202020204" pitchFamily="34" charset="0"/>
              </a:rPr>
              <a:t>Sonder</a:t>
            </a:r>
            <a:r>
              <a:rPr lang="de-DE" baseline="0" dirty="0">
                <a:latin typeface="Arial" panose="020B0604020202020204" pitchFamily="34" charset="0"/>
                <a:cs typeface="Arial" panose="020B0604020202020204" pitchFamily="34" charset="0"/>
              </a:rPr>
              <a:t>)Wettbewerb im Wettbewerb (s. Präsentation Folie 11-12)</a:t>
            </a:r>
          </a:p>
          <a:p>
            <a:r>
              <a:rPr lang="de-DE" b="1" baseline="0" dirty="0">
                <a:latin typeface="Arial" panose="020B0604020202020204" pitchFamily="34" charset="0"/>
                <a:cs typeface="Arial" panose="020B0604020202020204" pitchFamily="34" charset="0"/>
              </a:rPr>
              <a:t>KLICK 3: </a:t>
            </a:r>
            <a:r>
              <a:rPr lang="de-DE" baseline="0" dirty="0">
                <a:latin typeface="Arial" panose="020B0604020202020204" pitchFamily="34" charset="0"/>
                <a:cs typeface="Arial" panose="020B0604020202020204" pitchFamily="34" charset="0"/>
              </a:rPr>
              <a:t>Meldeplattform </a:t>
            </a:r>
            <a:r>
              <a:rPr lang="de-DE" cap="small" baseline="0" dirty="0">
                <a:latin typeface="Arial" panose="020B0604020202020204" pitchFamily="34" charset="0"/>
                <a:cs typeface="Arial" panose="020B0604020202020204" pitchFamily="34" charset="0"/>
              </a:rPr>
              <a:t>RADar!</a:t>
            </a:r>
            <a:r>
              <a:rPr lang="de-DE" baseline="0" dirty="0">
                <a:latin typeface="Arial" panose="020B0604020202020204" pitchFamily="34" charset="0"/>
                <a:cs typeface="Arial" panose="020B0604020202020204" pitchFamily="34" charset="0"/>
              </a:rPr>
              <a:t>: Bürgerbeteiligungs-Tool zur Radverkehrsplanung (s. Präsentation ab Folie 24)</a:t>
            </a:r>
          </a:p>
          <a:p>
            <a:r>
              <a:rPr lang="de-DE" b="1" baseline="0" dirty="0">
                <a:latin typeface="Arial" panose="020B0604020202020204" pitchFamily="34" charset="0"/>
                <a:cs typeface="Arial" panose="020B0604020202020204" pitchFamily="34" charset="0"/>
              </a:rPr>
              <a:t>KLICK 4: </a:t>
            </a:r>
            <a:r>
              <a:rPr lang="de-DE" b="0" baseline="0" dirty="0">
                <a:latin typeface="Arial" panose="020B0604020202020204" pitchFamily="34" charset="0"/>
                <a:cs typeface="Arial" panose="020B0604020202020204" pitchFamily="34" charset="0"/>
              </a:rPr>
              <a:t>BIKE MONITOR: Ein für 2025 neu aufgesetztes Portal für Radverkehrsdaten </a:t>
            </a:r>
            <a:r>
              <a:rPr lang="de-DE" baseline="0" dirty="0">
                <a:latin typeface="Arial" panose="020B0604020202020204" pitchFamily="34" charset="0"/>
                <a:cs typeface="Arial" panose="020B0604020202020204" pitchFamily="34" charset="0"/>
              </a:rPr>
              <a:t>in Deutschland: digitales Angebot, um via aussagekräftiger Radverkehrsdaten die Fahrradinfrastruktur für Kommunen besser planen zu können (s. Präsentation ab Folie 32)</a:t>
            </a:r>
          </a:p>
        </p:txBody>
      </p:sp>
      <p:sp>
        <p:nvSpPr>
          <p:cNvPr id="4" name="Foliennummernplatzhalter 3"/>
          <p:cNvSpPr>
            <a:spLocks noGrp="1"/>
          </p:cNvSpPr>
          <p:nvPr>
            <p:ph type="sldNum" sz="quarter" idx="10"/>
          </p:nvPr>
        </p:nvSpPr>
        <p:spPr/>
        <p:txBody>
          <a:bodyPr/>
          <a:lstStyle/>
          <a:p>
            <a:fld id="{6EA5FD0C-7815-4C61-9F16-9E61E07823AE}" type="slidenum">
              <a:rPr lang="de-DE" smtClean="0"/>
              <a:t>3</a:t>
            </a:fld>
            <a:endParaRPr lang="de-DE"/>
          </a:p>
        </p:txBody>
      </p:sp>
    </p:spTree>
    <p:extLst>
      <p:ext uri="{BB962C8B-B14F-4D97-AF65-F5344CB8AC3E}">
        <p14:creationId xmlns:p14="http://schemas.microsoft.com/office/powerpoint/2010/main" val="3072374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latin typeface="Arial" panose="020B0604020202020204" pitchFamily="34" charset="0"/>
                <a:cs typeface="Arial" panose="020B0604020202020204" pitchFamily="34" charset="0"/>
              </a:rPr>
              <a:t>Damit die Kommunikation zwischen Verwaltung und Radelnden möglichst reibungslos verläuft, bietet </a:t>
            </a:r>
            <a:r>
              <a:rPr lang="de-DE" cap="small" baseline="0" dirty="0">
                <a:latin typeface="Arial" panose="020B0604020202020204" pitchFamily="34" charset="0"/>
                <a:cs typeface="Arial" panose="020B0604020202020204" pitchFamily="34" charset="0"/>
              </a:rPr>
              <a:t>RADar!</a:t>
            </a:r>
            <a:r>
              <a:rPr lang="de-DE" dirty="0">
                <a:latin typeface="Arial" panose="020B0604020202020204" pitchFamily="34" charset="0"/>
                <a:cs typeface="Arial" panose="020B0604020202020204" pitchFamily="34" charset="0"/>
              </a:rPr>
              <a:t> alle notwendigen Einstellungen und Funktionen</a:t>
            </a:r>
            <a:r>
              <a:rPr lang="de-DE" baseline="0" dirty="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30</a:t>
            </a:fld>
            <a:endParaRPr lang="de-DE"/>
          </a:p>
        </p:txBody>
      </p:sp>
    </p:spTree>
    <p:extLst>
      <p:ext uri="{BB962C8B-B14F-4D97-AF65-F5344CB8AC3E}">
        <p14:creationId xmlns:p14="http://schemas.microsoft.com/office/powerpoint/2010/main" val="2993988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latin typeface="Arial" panose="020B0604020202020204" pitchFamily="34" charset="0"/>
                <a:cs typeface="Arial" panose="020B0604020202020204" pitchFamily="34" charset="0"/>
              </a:rPr>
              <a:t>Weitere Informationen auf radar-online.net</a:t>
            </a:r>
          </a:p>
        </p:txBody>
      </p:sp>
      <p:sp>
        <p:nvSpPr>
          <p:cNvPr id="4" name="Foliennummernplatzhalter 3"/>
          <p:cNvSpPr>
            <a:spLocks noGrp="1"/>
          </p:cNvSpPr>
          <p:nvPr>
            <p:ph type="sldNum" sz="quarter" idx="10"/>
          </p:nvPr>
        </p:nvSpPr>
        <p:spPr/>
        <p:txBody>
          <a:bodyPr/>
          <a:lstStyle/>
          <a:p>
            <a:fld id="{6EA5FD0C-7815-4C61-9F16-9E61E07823AE}" type="slidenum">
              <a:rPr lang="de-DE" smtClean="0"/>
              <a:t>31</a:t>
            </a:fld>
            <a:endParaRPr lang="de-DE"/>
          </a:p>
        </p:txBody>
      </p:sp>
    </p:spTree>
    <p:extLst>
      <p:ext uri="{BB962C8B-B14F-4D97-AF65-F5344CB8AC3E}">
        <p14:creationId xmlns:p14="http://schemas.microsoft.com/office/powerpoint/2010/main" val="4226589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latin typeface="Arial" panose="020B0604020202020204" pitchFamily="34" charset="0"/>
                <a:cs typeface="Arial" panose="020B0604020202020204" pitchFamily="34" charset="0"/>
              </a:rPr>
              <a:t>Die dritte Kampagnenkomponente ist ein Portal für</a:t>
            </a:r>
            <a:r>
              <a:rPr lang="de-DE" baseline="0" dirty="0">
                <a:latin typeface="Arial" panose="020B0604020202020204" pitchFamily="34" charset="0"/>
                <a:cs typeface="Arial" panose="020B0604020202020204" pitchFamily="34" charset="0"/>
              </a:rPr>
              <a:t> Radverkehrsdaten BIKE MONITOR, was für 2025 </a:t>
            </a:r>
            <a:r>
              <a:rPr lang="de-DE" b="0" baseline="0" dirty="0">
                <a:latin typeface="Arial" panose="020B0604020202020204" pitchFamily="34" charset="0"/>
                <a:cs typeface="Arial" panose="020B0604020202020204" pitchFamily="34" charset="0"/>
              </a:rPr>
              <a:t>komplett neu aufgesetzt und erweitert wird</a:t>
            </a:r>
            <a:r>
              <a:rPr lang="de-DE" baseline="0" dirty="0">
                <a:latin typeface="Arial" panose="020B0604020202020204" pitchFamily="34" charset="0"/>
                <a:cs typeface="Arial" panose="020B0604020202020204" pitchFamily="34" charset="0"/>
              </a:rPr>
              <a:t>.</a:t>
            </a:r>
          </a:p>
        </p:txBody>
      </p:sp>
      <p:sp>
        <p:nvSpPr>
          <p:cNvPr id="4" name="Foliennummernplatzhalter 3"/>
          <p:cNvSpPr>
            <a:spLocks noGrp="1"/>
          </p:cNvSpPr>
          <p:nvPr>
            <p:ph type="sldNum" sz="quarter" idx="10"/>
          </p:nvPr>
        </p:nvSpPr>
        <p:spPr/>
        <p:txBody>
          <a:bodyPr/>
          <a:lstStyle/>
          <a:p>
            <a:fld id="{6EA5FD0C-7815-4C61-9F16-9E61E07823AE}" type="slidenum">
              <a:rPr lang="de-DE" smtClean="0"/>
              <a:t>32</a:t>
            </a:fld>
            <a:endParaRPr lang="de-DE"/>
          </a:p>
        </p:txBody>
      </p:sp>
    </p:spTree>
    <p:extLst>
      <p:ext uri="{BB962C8B-B14F-4D97-AF65-F5344CB8AC3E}">
        <p14:creationId xmlns:p14="http://schemas.microsoft.com/office/powerpoint/2010/main" val="20754742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panose="020B0604020202020204" pitchFamily="34" charset="0"/>
                <a:cs typeface="Arial" panose="020B0604020202020204" pitchFamily="34" charset="0"/>
              </a:rPr>
              <a:t>Verkehrsplaner*innen müssen zahlreichen</a:t>
            </a:r>
            <a:r>
              <a:rPr lang="de-DE" baseline="0" dirty="0">
                <a:latin typeface="Arial" panose="020B0604020202020204" pitchFamily="34" charset="0"/>
                <a:cs typeface="Arial" panose="020B0604020202020204" pitchFamily="34" charset="0"/>
              </a:rPr>
              <a:t> Anforderungen gerecht werden.</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latin typeface="Arial" panose="020B0604020202020204" pitchFamily="34" charset="0"/>
                <a:cs typeface="Arial" panose="020B0604020202020204" pitchFamily="34" charset="0"/>
              </a:rPr>
              <a:t>Für die Angebotsplanung braucht man bei begrenzter Kapazität Daten, um Vorhaben ggf. zu priorisieren. Anschließend kann man Erfolge visualisieren und die Zielerreichung messen, auch dafür braucht es Daten.</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33</a:t>
            </a:fld>
            <a:endParaRPr lang="de-DE"/>
          </a:p>
        </p:txBody>
      </p:sp>
    </p:spTree>
    <p:extLst>
      <p:ext uri="{BB962C8B-B14F-4D97-AF65-F5344CB8AC3E}">
        <p14:creationId xmlns:p14="http://schemas.microsoft.com/office/powerpoint/2010/main" val="38527458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panose="020B0604020202020204" pitchFamily="34" charset="0"/>
                <a:cs typeface="Arial" panose="020B0604020202020204" pitchFamily="34" charset="0"/>
              </a:rPr>
              <a:t>Hinzu kommt, dass in der Regel kaum</a:t>
            </a:r>
            <a:r>
              <a:rPr lang="de-DE" baseline="0" dirty="0">
                <a:latin typeface="Arial" panose="020B0604020202020204" pitchFamily="34" charset="0"/>
                <a:cs typeface="Arial" panose="020B0604020202020204" pitchFamily="34" charset="0"/>
              </a:rPr>
              <a:t> bis </a:t>
            </a:r>
            <a:r>
              <a:rPr lang="de-DE" dirty="0">
                <a:latin typeface="Arial" panose="020B0604020202020204" pitchFamily="34" charset="0"/>
                <a:cs typeface="Arial" panose="020B0604020202020204" pitchFamily="34" charset="0"/>
              </a:rPr>
              <a:t>keine Daten zur Radverkehrsplanung vorliegen, im Gegensatz zum MIV (=</a:t>
            </a:r>
            <a:r>
              <a:rPr lang="de-DE" baseline="0" dirty="0">
                <a:latin typeface="Arial" panose="020B0604020202020204" pitchFamily="34" charset="0"/>
                <a:cs typeface="Arial" panose="020B0604020202020204" pitchFamily="34" charset="0"/>
              </a:rPr>
              <a:t> motorisierter Individualverkehr), bei dem die Datenlage deutlich besser ist</a:t>
            </a:r>
            <a:r>
              <a:rPr lang="de-DE" dirty="0">
                <a:solidFill>
                  <a:srgbClr val="FF0000"/>
                </a:solidFill>
                <a:latin typeface="Arial" panose="020B0604020202020204" pitchFamily="34" charset="0"/>
                <a:cs typeface="Arial" panose="020B0604020202020204" pitchFamily="34" charset="0"/>
              </a:rPr>
              <a:t>. </a:t>
            </a:r>
            <a:r>
              <a:rPr lang="de-DE" strike="noStrike" dirty="0">
                <a:solidFill>
                  <a:srgbClr val="FF0000"/>
                </a:solidFill>
                <a:latin typeface="Arial" panose="020B0604020202020204" pitchFamily="34" charset="0"/>
                <a:cs typeface="Arial" panose="020B0604020202020204" pitchFamily="34" charset="0"/>
              </a:rPr>
              <a:t>Auch Umfragen wie „Mobilität in Deutschland“ (mobilitaet-in-deutschland.de) bieten nicht</a:t>
            </a:r>
            <a:r>
              <a:rPr lang="de-DE" strike="noStrike" baseline="0" dirty="0">
                <a:solidFill>
                  <a:srgbClr val="FF0000"/>
                </a:solidFill>
                <a:latin typeface="Arial" panose="020B0604020202020204" pitchFamily="34" charset="0"/>
                <a:cs typeface="Arial" panose="020B0604020202020204" pitchFamily="34" charset="0"/>
              </a:rPr>
              <a:t> die zur Radverkehrsplanung benötigten Daten.</a:t>
            </a:r>
          </a:p>
          <a:p>
            <a:r>
              <a:rPr lang="de-DE" dirty="0">
                <a:latin typeface="Arial" panose="020B0604020202020204" pitchFamily="34" charset="0"/>
                <a:cs typeface="Arial" panose="020B0604020202020204" pitchFamily="34" charset="0"/>
              </a:rPr>
              <a:t>Wenn Daten</a:t>
            </a:r>
            <a:r>
              <a:rPr lang="de-DE" baseline="0" dirty="0">
                <a:latin typeface="Arial" panose="020B0604020202020204" pitchFamily="34" charset="0"/>
                <a:cs typeface="Arial" panose="020B0604020202020204" pitchFamily="34" charset="0"/>
              </a:rPr>
              <a:t> in Kommunen vorhanden sind</a:t>
            </a:r>
            <a:r>
              <a:rPr lang="de-DE" dirty="0">
                <a:latin typeface="Arial" panose="020B0604020202020204" pitchFamily="34" charset="0"/>
                <a:cs typeface="Arial" panose="020B0604020202020204" pitchFamily="34" charset="0"/>
              </a:rPr>
              <a:t>, sind diese meist nicht flächendeckend,</a:t>
            </a:r>
            <a:r>
              <a:rPr lang="de-DE" baseline="0" dirty="0">
                <a:latin typeface="Arial" panose="020B0604020202020204" pitchFamily="34" charset="0"/>
                <a:cs typeface="Arial" panose="020B0604020202020204" pitchFamily="34" charset="0"/>
              </a:rPr>
              <a:t> sondern entstammen punktuellen Messungen. Die Karte zeigt ein Beispiel aus Dresden. Die grünen Punkte sind festverankerte Messstationen. Die Datenerfassung ist demnach äußerst lückenhaft – sogenannte Nebennetze (Fahrradfahren abseits der Hauptverkehrsrouten oder der von der Stadt vorgesehenen Wege) können nicht erfasst werden.</a:t>
            </a:r>
          </a:p>
          <a:p>
            <a:r>
              <a:rPr lang="de-DE" baseline="0" dirty="0">
                <a:latin typeface="Arial" panose="020B0604020202020204" pitchFamily="34" charset="0"/>
                <a:cs typeface="Arial" panose="020B0604020202020204" pitchFamily="34" charset="0"/>
              </a:rPr>
              <a:t>Ferner ist die Einrichtung von Messstationen mit hohen (</a:t>
            </a:r>
            <a:r>
              <a:rPr lang="de-DE" baseline="0" dirty="0" err="1">
                <a:latin typeface="Arial" panose="020B0604020202020204" pitchFamily="34" charset="0"/>
                <a:cs typeface="Arial" panose="020B0604020202020204" pitchFamily="34" charset="0"/>
              </a:rPr>
              <a:t>Wartungs</a:t>
            </a:r>
            <a:r>
              <a:rPr lang="de-DE" baseline="0" dirty="0">
                <a:latin typeface="Arial" panose="020B0604020202020204" pitchFamily="34" charset="0"/>
                <a:cs typeface="Arial" panose="020B0604020202020204" pitchFamily="34" charset="0"/>
              </a:rPr>
              <a:t>)Kosten verbunden (z. B. Zählschleife in Boden eingelassen).</a:t>
            </a:r>
          </a:p>
        </p:txBody>
      </p:sp>
      <p:sp>
        <p:nvSpPr>
          <p:cNvPr id="4" name="Foliennummernplatzhalter 3"/>
          <p:cNvSpPr>
            <a:spLocks noGrp="1"/>
          </p:cNvSpPr>
          <p:nvPr>
            <p:ph type="sldNum" sz="quarter" idx="10"/>
          </p:nvPr>
        </p:nvSpPr>
        <p:spPr/>
        <p:txBody>
          <a:bodyPr/>
          <a:lstStyle/>
          <a:p>
            <a:fld id="{6EA5FD0C-7815-4C61-9F16-9E61E07823AE}" type="slidenum">
              <a:rPr lang="de-DE" smtClean="0"/>
              <a:t>34</a:t>
            </a:fld>
            <a:endParaRPr lang="de-DE"/>
          </a:p>
        </p:txBody>
      </p:sp>
    </p:spTree>
    <p:extLst>
      <p:ext uri="{BB962C8B-B14F-4D97-AF65-F5344CB8AC3E}">
        <p14:creationId xmlns:p14="http://schemas.microsoft.com/office/powerpoint/2010/main" val="30233531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panose="020B0604020202020204" pitchFamily="34" charset="0"/>
                <a:cs typeface="Arial" panose="020B0604020202020204" pitchFamily="34" charset="0"/>
              </a:rPr>
              <a:t>Für eine</a:t>
            </a:r>
            <a:r>
              <a:rPr lang="de-DE" baseline="0" dirty="0">
                <a:latin typeface="Arial" panose="020B0604020202020204" pitchFamily="34" charset="0"/>
                <a:cs typeface="Arial" panose="020B0604020202020204" pitchFamily="34" charset="0"/>
              </a:rPr>
              <a:t> flächendeckendere Datenerfassung bieten sich Smartphones an. Die Abbildung auf der linken Seite zeigt die Verbreitung von Smartphones in Deutschland in den Jahren 2012-2021.</a:t>
            </a:r>
          </a:p>
          <a:p>
            <a:r>
              <a:rPr lang="de-DE" baseline="0" dirty="0">
                <a:latin typeface="Arial" panose="020B0604020202020204" pitchFamily="34" charset="0"/>
                <a:cs typeface="Arial" panose="020B0604020202020204" pitchFamily="34" charset="0"/>
              </a:rPr>
              <a:t>Gleichzeitig benötigt man eine möglichst hohe Zahl an Nutzenden sowie eine möglichst heterogene Gruppe von Nutzenden (hinsichtlich Alter, Geschlecht, sozialem Milieu). STADTRADELN erfüllt diese Anforderungen mit seinen weit über 1 Mio. Radelnden im Jahr 2024 ideal.</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35</a:t>
            </a:fld>
            <a:endParaRPr lang="de-DE"/>
          </a:p>
        </p:txBody>
      </p:sp>
    </p:spTree>
    <p:extLst>
      <p:ext uri="{BB962C8B-B14F-4D97-AF65-F5344CB8AC3E}">
        <p14:creationId xmlns:p14="http://schemas.microsoft.com/office/powerpoint/2010/main" val="648725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latin typeface="Arial" panose="020B0604020202020204" pitchFamily="34" charset="0"/>
                <a:cs typeface="Arial" panose="020B0604020202020204" pitchFamily="34" charset="0"/>
              </a:rPr>
              <a:t>Um Radverkehrsplanung effizient und sinnvoll zu gestalten fehlen den meisten Kommunen die nötigen Verkehrsdaten:</a:t>
            </a:r>
          </a:p>
          <a:p>
            <a:pPr marL="180000" indent="-180000">
              <a:buFont typeface="Arial" panose="020B0604020202020204" pitchFamily="34" charset="0"/>
              <a:buChar char="•"/>
            </a:pPr>
            <a:r>
              <a:rPr lang="de-DE" dirty="0">
                <a:latin typeface="Arial" panose="020B0604020202020204" pitchFamily="34" charset="0"/>
                <a:cs typeface="Arial" panose="020B0604020202020204" pitchFamily="34" charset="0"/>
              </a:rPr>
              <a:t>Wo und wann wird</a:t>
            </a:r>
            <a:r>
              <a:rPr lang="de-DE" baseline="0" dirty="0">
                <a:latin typeface="Arial" panose="020B0604020202020204" pitchFamily="34" charset="0"/>
                <a:cs typeface="Arial" panose="020B0604020202020204" pitchFamily="34" charset="0"/>
              </a:rPr>
              <a:t> gefahren?</a:t>
            </a:r>
          </a:p>
          <a:p>
            <a:pPr marL="180000" indent="-180000">
              <a:buFont typeface="Arial" panose="020B0604020202020204" pitchFamily="34" charset="0"/>
              <a:buChar char="•"/>
            </a:pPr>
            <a:r>
              <a:rPr lang="de-DE" baseline="0" dirty="0">
                <a:latin typeface="Arial" panose="020B0604020202020204" pitchFamily="34" charset="0"/>
                <a:cs typeface="Arial" panose="020B0604020202020204" pitchFamily="34" charset="0"/>
              </a:rPr>
              <a:t>Wer und wie viele fahren?</a:t>
            </a:r>
          </a:p>
          <a:p>
            <a:pPr marL="180000" indent="-180000">
              <a:buFont typeface="Arial" panose="020B0604020202020204" pitchFamily="34" charset="0"/>
              <a:buChar char="•"/>
            </a:pPr>
            <a:r>
              <a:rPr lang="de-DE" baseline="0" dirty="0">
                <a:latin typeface="Arial" panose="020B0604020202020204" pitchFamily="34" charset="0"/>
                <a:cs typeface="Arial" panose="020B0604020202020204" pitchFamily="34" charset="0"/>
              </a:rPr>
              <a:t>Warum wird gefahren?</a:t>
            </a:r>
          </a:p>
          <a:p>
            <a:pPr marL="180000" indent="-180000">
              <a:buFont typeface="Arial" panose="020B0604020202020204" pitchFamily="34" charset="0"/>
              <a:buChar char="•"/>
            </a:pPr>
            <a:r>
              <a:rPr lang="de-DE" baseline="0" dirty="0">
                <a:latin typeface="Arial" panose="020B0604020202020204" pitchFamily="34" charset="0"/>
                <a:cs typeface="Arial" panose="020B0604020202020204" pitchFamily="34" charset="0"/>
              </a:rPr>
              <a:t>Wo starten und enden Wege?</a:t>
            </a:r>
          </a:p>
          <a:p>
            <a:pPr marL="180000" indent="-180000">
              <a:buFont typeface="Arial" panose="020B0604020202020204" pitchFamily="34" charset="0"/>
              <a:buChar char="•"/>
            </a:pPr>
            <a:endParaRPr lang="de-DE"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36</a:t>
            </a:fld>
            <a:endParaRPr lang="de-DE"/>
          </a:p>
        </p:txBody>
      </p:sp>
    </p:spTree>
    <p:extLst>
      <p:ext uri="{BB962C8B-B14F-4D97-AF65-F5344CB8AC3E}">
        <p14:creationId xmlns:p14="http://schemas.microsoft.com/office/powerpoint/2010/main" val="3990523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aseline="0" dirty="0">
                <a:solidFill>
                  <a:schemeClr val="tx1"/>
                </a:solidFill>
                <a:latin typeface="Arial" panose="020B0604020202020204" pitchFamily="34" charset="0"/>
                <a:cs typeface="Arial" panose="020B0604020202020204" pitchFamily="34" charset="0"/>
              </a:rPr>
              <a:t>Lösungen für diese Fragen und mehr bietet das STADTRADELN-Team von Klima-Bündnis Services voraussichtlich ab Herbst 2025 mit einem neuen Portal BIKE MONITOR für hochwertige digitale Radverkehrsdaten an.</a:t>
            </a:r>
            <a:endParaRPr lang="de-DE" dirty="0">
              <a:solidFill>
                <a:schemeClr val="tx1"/>
              </a:solidFill>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37</a:t>
            </a:fld>
            <a:endParaRPr lang="de-DE"/>
          </a:p>
        </p:txBody>
      </p:sp>
    </p:spTree>
    <p:extLst>
      <p:ext uri="{BB962C8B-B14F-4D97-AF65-F5344CB8AC3E}">
        <p14:creationId xmlns:p14="http://schemas.microsoft.com/office/powerpoint/2010/main" val="851265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0">
              <a:buFont typeface="Wingdings"/>
              <a:buNone/>
            </a:pPr>
            <a:endParaRPr lang="de-DE" sz="1200" dirty="0">
              <a:latin typeface="Arial" panose="020B0604020202020204" pitchFamily="34" charset="0"/>
              <a:cs typeface="Arial" panose="020B0604020202020204" pitchFamily="34" charset="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38</a:t>
            </a:fld>
            <a:endParaRPr lang="de-DE"/>
          </a:p>
        </p:txBody>
      </p:sp>
    </p:spTree>
    <p:extLst>
      <p:ext uri="{BB962C8B-B14F-4D97-AF65-F5344CB8AC3E}">
        <p14:creationId xmlns:p14="http://schemas.microsoft.com/office/powerpoint/2010/main" val="19466763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0">
              <a:buFont typeface="Wingdings"/>
              <a:buNone/>
            </a:pPr>
            <a:endParaRPr lang="de-DE" sz="1200" dirty="0">
              <a:latin typeface="Arial" panose="020B0604020202020204" pitchFamily="34" charset="0"/>
              <a:cs typeface="Arial" panose="020B0604020202020204" pitchFamily="34" charset="0"/>
              <a:sym typeface="Wingdings" panose="05000000000000000000" pitchFamily="2" charset="2"/>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39</a:t>
            </a:fld>
            <a:endParaRPr lang="de-DE"/>
          </a:p>
        </p:txBody>
      </p:sp>
    </p:spTree>
    <p:extLst>
      <p:ext uri="{BB962C8B-B14F-4D97-AF65-F5344CB8AC3E}">
        <p14:creationId xmlns:p14="http://schemas.microsoft.com/office/powerpoint/2010/main" val="408015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panose="020B0604020202020204" pitchFamily="34" charset="0"/>
                <a:cs typeface="Arial" panose="020B0604020202020204" pitchFamily="34" charset="0"/>
              </a:rPr>
              <a:t>Alle drei Komponenten haben gemeinsam:</a:t>
            </a:r>
          </a:p>
          <a:p>
            <a:r>
              <a:rPr lang="de-DE" dirty="0">
                <a:latin typeface="Arial" panose="020B0604020202020204" pitchFamily="34" charset="0"/>
                <a:cs typeface="Arial" panose="020B0604020202020204" pitchFamily="34" charset="0"/>
              </a:rPr>
              <a:t>Sie sollen Kommunen helfen die Verkehrswende erfolgreich zu gestalten!</a:t>
            </a:r>
          </a:p>
        </p:txBody>
      </p:sp>
      <p:sp>
        <p:nvSpPr>
          <p:cNvPr id="4" name="Foliennummernplatzhalter 3"/>
          <p:cNvSpPr>
            <a:spLocks noGrp="1"/>
          </p:cNvSpPr>
          <p:nvPr>
            <p:ph type="sldNum" sz="quarter" idx="10"/>
          </p:nvPr>
        </p:nvSpPr>
        <p:spPr/>
        <p:txBody>
          <a:bodyPr/>
          <a:lstStyle/>
          <a:p>
            <a:fld id="{6EA5FD0C-7815-4C61-9F16-9E61E07823AE}" type="slidenum">
              <a:rPr lang="de-DE" smtClean="0"/>
              <a:t>4</a:t>
            </a:fld>
            <a:endParaRPr lang="de-DE"/>
          </a:p>
        </p:txBody>
      </p:sp>
    </p:spTree>
    <p:extLst>
      <p:ext uri="{BB962C8B-B14F-4D97-AF65-F5344CB8AC3E}">
        <p14:creationId xmlns:p14="http://schemas.microsoft.com/office/powerpoint/2010/main" val="22099514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solidFill>
                  <a:schemeClr val="tx1"/>
                </a:solidFill>
                <a:latin typeface="Arial" panose="020B0604020202020204" pitchFamily="34" charset="0"/>
                <a:cs typeface="Arial" panose="020B0604020202020204" pitchFamily="34" charset="0"/>
              </a:rPr>
              <a:t>Eine starke Nutzung</a:t>
            </a:r>
            <a:r>
              <a:rPr lang="de-DE" baseline="0" dirty="0">
                <a:solidFill>
                  <a:schemeClr val="tx1"/>
                </a:solidFill>
                <a:latin typeface="Arial" panose="020B0604020202020204" pitchFamily="34" charset="0"/>
                <a:cs typeface="Arial" panose="020B0604020202020204" pitchFamily="34" charset="0"/>
              </a:rPr>
              <a:t> der </a:t>
            </a:r>
            <a:r>
              <a:rPr lang="de-DE" dirty="0">
                <a:solidFill>
                  <a:schemeClr val="tx1"/>
                </a:solidFill>
                <a:latin typeface="Arial" panose="020B0604020202020204" pitchFamily="34" charset="0"/>
                <a:cs typeface="Arial" panose="020B0604020202020204" pitchFamily="34" charset="0"/>
              </a:rPr>
              <a:t>STADTRADELN-App kommt dabei eine entscheidende</a:t>
            </a:r>
            <a:r>
              <a:rPr lang="de-DE" baseline="0" dirty="0">
                <a:solidFill>
                  <a:schemeClr val="tx1"/>
                </a:solidFill>
                <a:latin typeface="Arial" panose="020B0604020202020204" pitchFamily="34" charset="0"/>
                <a:cs typeface="Arial" panose="020B0604020202020204" pitchFamily="34" charset="0"/>
              </a:rPr>
              <a:t> Rolle zu, nur dadurch kann eine </a:t>
            </a:r>
            <a:r>
              <a:rPr lang="de-DE" dirty="0">
                <a:latin typeface="Arial" panose="020B0604020202020204" pitchFamily="34" charset="0"/>
                <a:cs typeface="Arial" panose="020B0604020202020204" pitchFamily="34" charset="0"/>
              </a:rPr>
              <a:t>valide Datengrundlage</a:t>
            </a:r>
            <a:r>
              <a:rPr lang="de-DE" baseline="0" dirty="0">
                <a:latin typeface="Arial" panose="020B0604020202020204" pitchFamily="34" charset="0"/>
                <a:cs typeface="Arial" panose="020B0604020202020204" pitchFamily="34" charset="0"/>
              </a:rPr>
              <a:t> geschaffen werden</a:t>
            </a:r>
            <a:r>
              <a:rPr lang="de-DE" baseline="0" dirty="0">
                <a:solidFill>
                  <a:schemeClr val="tx1"/>
                </a:solidFill>
                <a:latin typeface="Arial" panose="020B0604020202020204" pitchFamily="34" charset="0"/>
                <a:cs typeface="Arial" panose="020B0604020202020204" pitchFamily="34" charset="0"/>
              </a:rPr>
              <a: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solidFill>
                  <a:schemeClr val="tx1"/>
                </a:solidFill>
                <a:latin typeface="Arial" panose="020B0604020202020204" pitchFamily="34" charset="0"/>
                <a:cs typeface="Arial" panose="020B0604020202020204" pitchFamily="34" charset="0"/>
              </a:rPr>
              <a:t>Die Datenerhebung und -verarbeitung erfolgen unter Einhaltung datenschutzrechtlicher EU-Standards. Die erhobenen Daten werden bereits vor der wissenschaftlichen Auswertung anonymisiert und fließen ausschließlich als personenunabhängige Sachdaten in die Auswertungen und die Ergebnisse ein.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olidFill>
                <a:schemeClr val="tx1"/>
              </a:solidFill>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40</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solidFill>
                  <a:schemeClr val="tx1"/>
                </a:solidFill>
                <a:latin typeface="Arial" panose="020B0604020202020204" pitchFamily="34" charset="0"/>
                <a:cs typeface="Arial" panose="020B0604020202020204" pitchFamily="34" charset="0"/>
              </a:rPr>
              <a:t>Die Kommunen sind entsprechen</a:t>
            </a:r>
            <a:r>
              <a:rPr lang="de-DE" baseline="0" dirty="0">
                <a:solidFill>
                  <a:schemeClr val="tx1"/>
                </a:solidFill>
                <a:latin typeface="Arial" panose="020B0604020202020204" pitchFamily="34" charset="0"/>
                <a:cs typeface="Arial" panose="020B0604020202020204" pitchFamily="34" charset="0"/>
              </a:rPr>
              <a:t>d aufgefordert, die Nutzung der STADTRADELN-App bei den Teilnehmenden zu bewerben, um möglichst viele Daten und somit eine valide Datengrundlage für das Radverkehrsdatenportal zu erzielen.</a:t>
            </a:r>
          </a:p>
          <a:p>
            <a:pPr marL="228600" lvl="0" indent="-228600">
              <a:buFont typeface="+mj-lt"/>
              <a:buAutoNum type="arabicPeriod"/>
            </a:pPr>
            <a:r>
              <a:rPr lang="de-DE" sz="1200" b="1" kern="1200" dirty="0">
                <a:solidFill>
                  <a:schemeClr val="tx1"/>
                </a:solidFill>
                <a:effectLst/>
                <a:latin typeface="Arial" panose="020B0604020202020204" pitchFamily="34" charset="0"/>
                <a:ea typeface="+mn-ea"/>
                <a:cs typeface="Arial" panose="020B0604020202020204" pitchFamily="34" charset="0"/>
              </a:rPr>
              <a:t>Gute Bedienbarkeit und einfaches Tracking</a:t>
            </a:r>
            <a:br>
              <a:rPr lang="de-DE" sz="1200" b="1" kern="1200" dirty="0">
                <a:solidFill>
                  <a:schemeClr val="tx1"/>
                </a:solidFill>
                <a:effectLst/>
                <a:latin typeface="Arial" panose="020B0604020202020204" pitchFamily="34" charset="0"/>
                <a:ea typeface="+mn-ea"/>
                <a:cs typeface="Arial" panose="020B0604020202020204" pitchFamily="34" charset="0"/>
              </a:rPr>
            </a:br>
            <a:r>
              <a:rPr lang="de-DE" sz="1200" kern="1200" dirty="0">
                <a:solidFill>
                  <a:schemeClr val="tx1"/>
                </a:solidFill>
                <a:effectLst/>
                <a:latin typeface="Arial" panose="020B0604020202020204" pitchFamily="34" charset="0"/>
                <a:ea typeface="+mn-ea"/>
                <a:cs typeface="Arial" panose="020B0604020202020204" pitchFamily="34" charset="0"/>
              </a:rPr>
              <a:t>Die App beinhaltet eine selbsterklärende und übersichtliche Menüführung.</a:t>
            </a:r>
            <a:br>
              <a:rPr lang="de-DE" sz="1200" kern="1200" dirty="0">
                <a:solidFill>
                  <a:schemeClr val="tx1"/>
                </a:solidFill>
                <a:effectLst/>
                <a:latin typeface="Arial" panose="020B0604020202020204" pitchFamily="34" charset="0"/>
                <a:ea typeface="+mn-ea"/>
                <a:cs typeface="Arial" panose="020B0604020202020204" pitchFamily="34" charset="0"/>
              </a:rPr>
            </a:br>
            <a:r>
              <a:rPr lang="de-DE" sz="1200" kern="1200" dirty="0">
                <a:solidFill>
                  <a:schemeClr val="tx1"/>
                </a:solidFill>
                <a:effectLst/>
                <a:latin typeface="Arial" panose="020B0604020202020204" pitchFamily="34" charset="0"/>
                <a:ea typeface="+mn-ea"/>
                <a:cs typeface="Arial" panose="020B0604020202020204" pitchFamily="34" charset="0"/>
              </a:rPr>
              <a:t>Beim Losfahren einfach auf Startsymbol im Kartenmenü drücken und bei Ankunft das Tracking wieder stoppen – die gefahrenen Kilometer werden aufgezeichnet und dem Team und der Kommune gutgeschrieben. Damit fällt das händische Eintragen ins km-Buch oder in den Erfassungsbogen weg, man hat die Übersicht über die zurückgelegten Wege immer griffbereit.</a:t>
            </a:r>
          </a:p>
          <a:p>
            <a:pPr marL="228600" lvl="0" indent="-228600">
              <a:buFont typeface="+mj-lt"/>
              <a:buAutoNum type="arabicPeriod"/>
            </a:pPr>
            <a:r>
              <a:rPr lang="de-DE" sz="1200" b="1" kern="1200" dirty="0">
                <a:solidFill>
                  <a:schemeClr val="tx1"/>
                </a:solidFill>
                <a:effectLst/>
                <a:latin typeface="Arial" panose="020B0604020202020204" pitchFamily="34" charset="0"/>
                <a:ea typeface="+mn-ea"/>
                <a:cs typeface="Arial" panose="020B0604020202020204" pitchFamily="34" charset="0"/>
              </a:rPr>
              <a:t>Als Team zusammenwachsen</a:t>
            </a:r>
            <a:br>
              <a:rPr lang="de-DE" sz="1200" b="1" kern="1200" dirty="0">
                <a:solidFill>
                  <a:schemeClr val="tx1"/>
                </a:solidFill>
                <a:effectLst/>
                <a:latin typeface="Arial" panose="020B0604020202020204" pitchFamily="34" charset="0"/>
                <a:ea typeface="+mn-ea"/>
                <a:cs typeface="Arial" panose="020B0604020202020204" pitchFamily="34" charset="0"/>
              </a:rPr>
            </a:br>
            <a:r>
              <a:rPr lang="de-DE" sz="1200" kern="1200" dirty="0">
                <a:solidFill>
                  <a:schemeClr val="tx1"/>
                </a:solidFill>
                <a:effectLst/>
                <a:latin typeface="Arial" panose="020B0604020202020204" pitchFamily="34" charset="0"/>
                <a:ea typeface="+mn-ea"/>
                <a:cs typeface="Arial" panose="020B0604020202020204" pitchFamily="34" charset="0"/>
              </a:rPr>
              <a:t>Mit der App sieht man direkt, wie viele Kilometer das eigene Team bereits geradelt ist und wo es in der Kommune steht.</a:t>
            </a:r>
            <a:br>
              <a:rPr lang="de-DE" sz="1200" kern="1200" dirty="0">
                <a:solidFill>
                  <a:schemeClr val="tx1"/>
                </a:solidFill>
                <a:effectLst/>
                <a:latin typeface="Arial" panose="020B0604020202020204" pitchFamily="34" charset="0"/>
                <a:ea typeface="+mn-ea"/>
                <a:cs typeface="Arial" panose="020B0604020202020204" pitchFamily="34" charset="0"/>
              </a:rPr>
            </a:br>
            <a:r>
              <a:rPr lang="de-DE" sz="1200" kern="1200" dirty="0">
                <a:solidFill>
                  <a:schemeClr val="tx1"/>
                </a:solidFill>
                <a:effectLst/>
                <a:latin typeface="Arial" panose="020B0604020202020204" pitchFamily="34" charset="0"/>
                <a:ea typeface="+mn-ea"/>
                <a:cs typeface="Arial" panose="020B0604020202020204" pitchFamily="34" charset="0"/>
              </a:rPr>
              <a:t>Die Chatfunktion</a:t>
            </a:r>
            <a:r>
              <a:rPr lang="de-DE" sz="1200" kern="1200" baseline="0" dirty="0">
                <a:solidFill>
                  <a:schemeClr val="tx1"/>
                </a:solidFill>
                <a:effectLst/>
                <a:latin typeface="Arial" panose="020B0604020202020204" pitchFamily="34" charset="0"/>
                <a:ea typeface="+mn-ea"/>
                <a:cs typeface="Arial" panose="020B0604020202020204" pitchFamily="34" charset="0"/>
              </a:rPr>
              <a:t> quasi „in der Tasche“</a:t>
            </a:r>
            <a:r>
              <a:rPr lang="de-DE" sz="1200" kern="1200" dirty="0">
                <a:solidFill>
                  <a:schemeClr val="tx1"/>
                </a:solidFill>
                <a:effectLst/>
                <a:latin typeface="Arial" panose="020B0604020202020204" pitchFamily="34" charset="0"/>
                <a:ea typeface="+mn-ea"/>
                <a:cs typeface="Arial" panose="020B0604020202020204" pitchFamily="34" charset="0"/>
              </a:rPr>
              <a:t> ermöglicht sich gegenseitig anzufeuern oder zu gemeinsamen Touren zu verabreden.</a:t>
            </a:r>
          </a:p>
          <a:p>
            <a:pPr marL="228600" lvl="0" indent="-228600">
              <a:buFont typeface="+mj-lt"/>
              <a:buAutoNum type="arabicPeriod"/>
            </a:pPr>
            <a:r>
              <a:rPr lang="de-DE" sz="1200" b="1" kern="1200" dirty="0">
                <a:solidFill>
                  <a:schemeClr val="tx1"/>
                </a:solidFill>
                <a:effectLst/>
                <a:latin typeface="Arial" panose="020B0604020202020204" pitchFamily="34" charset="0"/>
                <a:ea typeface="+mn-ea"/>
                <a:cs typeface="Arial" panose="020B0604020202020204" pitchFamily="34" charset="0"/>
              </a:rPr>
              <a:t>Radverkehrsdaten mit Mehrwert</a:t>
            </a:r>
            <a:br>
              <a:rPr lang="de-DE" sz="1200" b="1" kern="1200" dirty="0">
                <a:solidFill>
                  <a:schemeClr val="tx1"/>
                </a:solidFill>
                <a:effectLst/>
                <a:latin typeface="Arial" panose="020B0604020202020204" pitchFamily="34" charset="0"/>
                <a:ea typeface="+mn-ea"/>
                <a:cs typeface="Arial" panose="020B0604020202020204" pitchFamily="34" charset="0"/>
              </a:rPr>
            </a:br>
            <a:r>
              <a:rPr lang="de-DE" sz="1200" kern="1200" dirty="0">
                <a:solidFill>
                  <a:schemeClr val="tx1"/>
                </a:solidFill>
                <a:effectLst/>
                <a:latin typeface="Arial" panose="020B0604020202020204" pitchFamily="34" charset="0"/>
                <a:ea typeface="+mn-ea"/>
                <a:cs typeface="Arial" panose="020B0604020202020204" pitchFamily="34" charset="0"/>
              </a:rPr>
              <a:t>Alle mit der STADTRADELN-App aufgezeichneten Strecken fließen direkt ein in </a:t>
            </a:r>
            <a:r>
              <a:rPr lang="de-DE" sz="1200" u="none" kern="1200" dirty="0">
                <a:solidFill>
                  <a:schemeClr val="tx1"/>
                </a:solidFill>
                <a:effectLst/>
                <a:latin typeface="Arial" panose="020B0604020202020204" pitchFamily="34" charset="0"/>
                <a:ea typeface="+mn-ea"/>
                <a:cs typeface="Arial" panose="020B0604020202020204" pitchFamily="34" charset="0"/>
              </a:rPr>
              <a:t>die wissenschaftliche Auswertung des Radverkehrs vor Ort</a:t>
            </a:r>
            <a:r>
              <a:rPr lang="de-DE" sz="1200" kern="1200" dirty="0">
                <a:solidFill>
                  <a:schemeClr val="tx1"/>
                </a:solidFill>
                <a:effectLst/>
                <a:latin typeface="Arial" panose="020B0604020202020204" pitchFamily="34" charset="0"/>
                <a:ea typeface="+mn-ea"/>
                <a:cs typeface="Arial" panose="020B0604020202020204" pitchFamily="34" charset="0"/>
              </a:rPr>
              <a:t>. So entsteht ein klares Bild von der Radinfrastruktur und es wird im Portal für Radverkehrsdaten gut sichtbar, wo die Kommune bedarfsgenau nachbessern muss. Je mehr Strecken mit der App aufgezeichnet werden, desto genauer das Gesamtbild und desto zielsicherer kann eine Kommune die </a:t>
            </a:r>
            <a:r>
              <a:rPr lang="de-DE" sz="1200" u="none" kern="1200" dirty="0">
                <a:solidFill>
                  <a:schemeClr val="tx1"/>
                </a:solidFill>
                <a:effectLst/>
                <a:latin typeface="Arial" panose="020B0604020202020204" pitchFamily="34" charset="0"/>
                <a:ea typeface="+mn-ea"/>
                <a:cs typeface="Arial" panose="020B0604020202020204" pitchFamily="34" charset="0"/>
              </a:rPr>
              <a:t>Radinfrastruktur verbessern.</a:t>
            </a:r>
          </a:p>
          <a:p>
            <a:pPr marL="228600" lvl="0" indent="-228600">
              <a:buFont typeface="+mj-lt"/>
              <a:buAutoNum type="arabicPeriod"/>
            </a:pPr>
            <a:r>
              <a:rPr lang="de-DE" sz="1200" b="1" kern="1200" dirty="0">
                <a:solidFill>
                  <a:schemeClr val="tx1"/>
                </a:solidFill>
                <a:effectLst/>
                <a:latin typeface="Arial" panose="020B0604020202020204" pitchFamily="34" charset="0"/>
                <a:ea typeface="+mn-ea"/>
                <a:cs typeface="Arial" panose="020B0604020202020204" pitchFamily="34" charset="0"/>
              </a:rPr>
              <a:t>Höchste Datensicherheit</a:t>
            </a:r>
            <a:br>
              <a:rPr lang="de-DE" sz="1200" b="1" kern="1200" dirty="0">
                <a:solidFill>
                  <a:schemeClr val="tx1"/>
                </a:solidFill>
                <a:effectLst/>
                <a:latin typeface="Arial" panose="020B0604020202020204" pitchFamily="34" charset="0"/>
                <a:ea typeface="+mn-ea"/>
                <a:cs typeface="Arial" panose="020B0604020202020204" pitchFamily="34" charset="0"/>
              </a:rPr>
            </a:br>
            <a:r>
              <a:rPr lang="de-DE" sz="1200" kern="1200" dirty="0">
                <a:solidFill>
                  <a:schemeClr val="tx1"/>
                </a:solidFill>
                <a:effectLst/>
                <a:latin typeface="Arial" panose="020B0604020202020204" pitchFamily="34" charset="0"/>
                <a:ea typeface="+mn-ea"/>
                <a:cs typeface="Arial" panose="020B0604020202020204" pitchFamily="34" charset="0"/>
              </a:rPr>
              <a:t>Die Daten werden ausschließlich für die kommunale Radverkehrsplanung genutzt. Die Datenerhebung und -verarbeitung erfolgt dabei unter Einhaltung strenger datenschutzrechtlicher EU-Standards. Bereits vor der wissenschaftlichen Auswertung werden alle Daten anonymisiert und fließen ausschließlich als personenunabhängige Sachdaten in die Ergebnisse ein. Detaillierte Informationen zum Thema Datenschutz unter stadtradeln.de/</a:t>
            </a:r>
            <a:r>
              <a:rPr lang="de-DE" sz="1200" kern="1200" dirty="0" err="1">
                <a:solidFill>
                  <a:schemeClr val="tx1"/>
                </a:solidFill>
                <a:effectLst/>
                <a:latin typeface="Arial" panose="020B0604020202020204" pitchFamily="34" charset="0"/>
                <a:ea typeface="+mn-ea"/>
                <a:cs typeface="Arial" panose="020B0604020202020204" pitchFamily="34" charset="0"/>
              </a:rPr>
              <a:t>datenschutz</a:t>
            </a:r>
            <a:r>
              <a:rPr lang="de-DE" sz="1200" kern="1200" dirty="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a:pPr>
            <a:r>
              <a:rPr lang="de-DE" sz="1200" b="1" kern="1200" dirty="0">
                <a:solidFill>
                  <a:schemeClr val="tx1"/>
                </a:solidFill>
                <a:effectLst/>
                <a:latin typeface="Arial" panose="020B0604020202020204" pitchFamily="34" charset="0"/>
                <a:ea typeface="+mn-ea"/>
                <a:cs typeface="Arial" panose="020B0604020202020204" pitchFamily="34" charset="0"/>
              </a:rPr>
              <a:t>Mit </a:t>
            </a:r>
            <a:r>
              <a:rPr lang="de-DE" b="1" cap="small" baseline="0" dirty="0">
                <a:latin typeface="Arial" panose="020B0604020202020204" pitchFamily="34" charset="0"/>
                <a:cs typeface="Arial" panose="020B0604020202020204" pitchFamily="34" charset="0"/>
              </a:rPr>
              <a:t>RADar</a:t>
            </a:r>
            <a:r>
              <a:rPr lang="de-DE" sz="1200" b="1" kern="1200" dirty="0">
                <a:solidFill>
                  <a:schemeClr val="tx1"/>
                </a:solidFill>
                <a:effectLst/>
                <a:latin typeface="Arial" panose="020B0604020202020204" pitchFamily="34" charset="0"/>
                <a:ea typeface="+mn-ea"/>
                <a:cs typeface="Arial" panose="020B0604020202020204" pitchFamily="34" charset="0"/>
              </a:rPr>
              <a:t>! die Bedingungen vor Ort verbessern</a:t>
            </a:r>
            <a:br>
              <a:rPr lang="de-DE" sz="1200" b="1" kern="1200" dirty="0">
                <a:solidFill>
                  <a:schemeClr val="tx1"/>
                </a:solidFill>
                <a:effectLst/>
                <a:latin typeface="Arial" panose="020B0604020202020204" pitchFamily="34" charset="0"/>
                <a:ea typeface="+mn-ea"/>
                <a:cs typeface="Arial" panose="020B0604020202020204" pitchFamily="34" charset="0"/>
              </a:rPr>
            </a:br>
            <a:r>
              <a:rPr lang="de-DE" sz="1200" b="0" kern="1200" dirty="0">
                <a:solidFill>
                  <a:schemeClr val="tx1"/>
                </a:solidFill>
                <a:effectLst/>
                <a:latin typeface="Arial" panose="020B0604020202020204" pitchFamily="34" charset="0"/>
                <a:ea typeface="+mn-ea"/>
                <a:cs typeface="Arial" panose="020B0604020202020204" pitchFamily="34" charset="0"/>
              </a:rPr>
              <a:t>Über die integrierte Funktion der </a:t>
            </a:r>
            <a:r>
              <a:rPr lang="de-DE" sz="1200" kern="1200" dirty="0">
                <a:solidFill>
                  <a:schemeClr val="tx1"/>
                </a:solidFill>
                <a:effectLst/>
                <a:latin typeface="Arial" panose="020B0604020202020204" pitchFamily="34" charset="0"/>
                <a:ea typeface="+mn-ea"/>
                <a:cs typeface="Arial" panose="020B0604020202020204" pitchFamily="34" charset="0"/>
              </a:rPr>
              <a:t>Meldeplattform </a:t>
            </a:r>
            <a:r>
              <a:rPr lang="de-DE" cap="small" baseline="0" dirty="0">
                <a:latin typeface="Arial" panose="020B0604020202020204" pitchFamily="34" charset="0"/>
                <a:cs typeface="Arial" panose="020B0604020202020204" pitchFamily="34" charset="0"/>
              </a:rPr>
              <a:t>RADar</a:t>
            </a:r>
            <a:r>
              <a:rPr lang="de-DE" sz="1200" u="none" kern="1200" dirty="0">
                <a:solidFill>
                  <a:schemeClr val="tx1"/>
                </a:solidFill>
                <a:effectLst/>
                <a:latin typeface="Arial" panose="020B0604020202020204" pitchFamily="34" charset="0"/>
                <a:ea typeface="+mn-ea"/>
                <a:cs typeface="Arial" panose="020B0604020202020204" pitchFamily="34" charset="0"/>
              </a:rPr>
              <a:t>! </a:t>
            </a:r>
            <a:r>
              <a:rPr lang="de-DE" sz="1200" u="none" strike="noStrike" kern="1200" dirty="0">
                <a:solidFill>
                  <a:schemeClr val="tx1"/>
                </a:solidFill>
                <a:effectLst/>
                <a:latin typeface="Arial" panose="020B0604020202020204" pitchFamily="34" charset="0"/>
                <a:ea typeface="+mn-ea"/>
                <a:cs typeface="Arial" panose="020B0604020202020204" pitchFamily="34" charset="0"/>
              </a:rPr>
              <a:t>wird </a:t>
            </a:r>
            <a:r>
              <a:rPr lang="de-DE" sz="1200" kern="1200" dirty="0">
                <a:solidFill>
                  <a:schemeClr val="tx1"/>
                </a:solidFill>
                <a:effectLst/>
                <a:latin typeface="Arial" panose="020B0604020202020204" pitchFamily="34" charset="0"/>
                <a:ea typeface="+mn-ea"/>
                <a:cs typeface="Arial" panose="020B0604020202020204" pitchFamily="34" charset="0"/>
              </a:rPr>
              <a:t>via GPS der Pin der Meldung automatisch an die richtige Stelle </a:t>
            </a:r>
            <a:r>
              <a:rPr lang="de-DE" sz="1200" u="none" strike="noStrike" kern="1200" dirty="0">
                <a:solidFill>
                  <a:schemeClr val="tx1"/>
                </a:solidFill>
                <a:effectLst/>
                <a:latin typeface="Arial" panose="020B0604020202020204" pitchFamily="34" charset="0"/>
                <a:ea typeface="+mn-ea"/>
                <a:cs typeface="Arial" panose="020B0604020202020204" pitchFamily="34" charset="0"/>
              </a:rPr>
              <a:t>im digitalen Stadtplan </a:t>
            </a:r>
            <a:r>
              <a:rPr lang="de-DE" sz="1200" kern="1200" dirty="0">
                <a:solidFill>
                  <a:schemeClr val="tx1"/>
                </a:solidFill>
                <a:effectLst/>
                <a:latin typeface="Arial" panose="020B0604020202020204" pitchFamily="34" charset="0"/>
                <a:ea typeface="+mn-ea"/>
                <a:cs typeface="Arial" panose="020B0604020202020204" pitchFamily="34" charset="0"/>
              </a:rPr>
              <a:t>gesetzt. Optional kann mit dem Smartphone direkt noch ein Foto gemacht und der Meldung beigefügt werden – vorausgesetzt</a:t>
            </a:r>
            <a:r>
              <a:rPr lang="de-DE" sz="1200" kern="1200" baseline="0" dirty="0">
                <a:solidFill>
                  <a:schemeClr val="tx1"/>
                </a:solidFill>
                <a:effectLst/>
                <a:latin typeface="Arial" panose="020B0604020202020204" pitchFamily="34" charset="0"/>
                <a:ea typeface="+mn-ea"/>
                <a:cs typeface="Arial" panose="020B0604020202020204" pitchFamily="34" charset="0"/>
              </a:rPr>
              <a:t> natürlich, dass die Kommune </a:t>
            </a:r>
            <a:r>
              <a:rPr lang="de-DE" cap="small" baseline="0" dirty="0">
                <a:latin typeface="Arial" panose="020B0604020202020204" pitchFamily="34" charset="0"/>
                <a:cs typeface="Arial" panose="020B0604020202020204" pitchFamily="34" charset="0"/>
              </a:rPr>
              <a:t>RADar</a:t>
            </a:r>
            <a:r>
              <a:rPr lang="de-DE" sz="1200" kern="1200" baseline="0" dirty="0">
                <a:solidFill>
                  <a:schemeClr val="tx1"/>
                </a:solidFill>
                <a:effectLst/>
                <a:latin typeface="Arial" panose="020B0604020202020204" pitchFamily="34" charset="0"/>
                <a:ea typeface="+mn-ea"/>
                <a:cs typeface="Arial" panose="020B0604020202020204" pitchFamily="34" charset="0"/>
              </a:rPr>
              <a:t>! zum STADTRADELN oder darüber hinaus zugebucht hat</a:t>
            </a:r>
            <a:r>
              <a:rPr lang="de-DE" sz="1200" kern="1200" dirty="0">
                <a:solidFill>
                  <a:schemeClr val="tx1"/>
                </a:solidFill>
                <a:effectLst/>
                <a:latin typeface="Arial" panose="020B0604020202020204" pitchFamily="34" charset="0"/>
                <a:ea typeface="+mn-ea"/>
                <a:cs typeface="Arial" panose="020B0604020202020204" pitchFamily="34" charset="0"/>
              </a:rPr>
              <a:t>.</a:t>
            </a:r>
          </a:p>
          <a:p>
            <a:pPr marL="228600" lvl="0" indent="-228600">
              <a:buFont typeface="+mj-lt"/>
              <a:buAutoNum type="arabicPeriod"/>
            </a:pPr>
            <a:r>
              <a:rPr lang="de-DE" sz="1200" b="1" kern="1200" dirty="0">
                <a:solidFill>
                  <a:schemeClr val="tx1"/>
                </a:solidFill>
                <a:effectLst/>
                <a:latin typeface="Arial" panose="020B0604020202020204" pitchFamily="34" charset="0"/>
                <a:ea typeface="+mn-ea"/>
                <a:cs typeface="Arial" panose="020B0604020202020204" pitchFamily="34" charset="0"/>
              </a:rPr>
              <a:t>Vom Rad-Talent zum Rad-Champion</a:t>
            </a:r>
            <a:br>
              <a:rPr lang="de-DE" sz="1200" b="1" kern="1200" dirty="0">
                <a:solidFill>
                  <a:schemeClr val="tx1"/>
                </a:solidFill>
                <a:effectLst/>
                <a:latin typeface="Arial" panose="020B0604020202020204" pitchFamily="34" charset="0"/>
                <a:ea typeface="+mn-ea"/>
                <a:cs typeface="Arial" panose="020B0604020202020204" pitchFamily="34" charset="0"/>
              </a:rPr>
            </a:br>
            <a:r>
              <a:rPr lang="de-DE" sz="1200" kern="1200" dirty="0">
                <a:solidFill>
                  <a:schemeClr val="tx1"/>
                </a:solidFill>
                <a:effectLst/>
                <a:latin typeface="Arial" panose="020B0604020202020204" pitchFamily="34" charset="0"/>
                <a:ea typeface="+mn-ea"/>
                <a:cs typeface="Arial" panose="020B0604020202020204" pitchFamily="34" charset="0"/>
              </a:rPr>
              <a:t>Mit dem neuen Achievement-System (s.</a:t>
            </a:r>
            <a:r>
              <a:rPr lang="de-DE" sz="1200" kern="1200" baseline="0" dirty="0">
                <a:solidFill>
                  <a:schemeClr val="tx1"/>
                </a:solidFill>
                <a:effectLst/>
                <a:latin typeface="Arial" panose="020B0604020202020204" pitchFamily="34" charset="0"/>
                <a:ea typeface="+mn-ea"/>
                <a:cs typeface="Arial" panose="020B0604020202020204" pitchFamily="34" charset="0"/>
              </a:rPr>
              <a:t> nächste Folien)</a:t>
            </a:r>
            <a:r>
              <a:rPr lang="de-DE" sz="1200" kern="1200" dirty="0">
                <a:solidFill>
                  <a:schemeClr val="tx1"/>
                </a:solidFill>
                <a:effectLst/>
                <a:latin typeface="Arial" panose="020B0604020202020204" pitchFamily="34" charset="0"/>
                <a:ea typeface="+mn-ea"/>
                <a:cs typeface="Arial" panose="020B0604020202020204" pitchFamily="34" charset="0"/>
              </a:rPr>
              <a:t> können virtuelle Awards in drei Kategorien erradelt werden. Somit soll</a:t>
            </a:r>
            <a:r>
              <a:rPr lang="de-DE" sz="1200" kern="1200" baseline="0" dirty="0">
                <a:solidFill>
                  <a:schemeClr val="tx1"/>
                </a:solidFill>
                <a:effectLst/>
                <a:latin typeface="Arial" panose="020B0604020202020204" pitchFamily="34" charset="0"/>
                <a:ea typeface="+mn-ea"/>
                <a:cs typeface="Arial" panose="020B0604020202020204" pitchFamily="34" charset="0"/>
              </a:rPr>
              <a:t> noch spielerischer zur vermehrten Nutzung der App beigetragen werden.</a:t>
            </a:r>
            <a:endParaRPr lang="de-DE" sz="1200" kern="1200" dirty="0">
              <a:solidFill>
                <a:schemeClr val="tx1"/>
              </a:solidFill>
              <a:effectLst/>
              <a:latin typeface="Arial" panose="020B0604020202020204" pitchFamily="34" charset="0"/>
              <a:ea typeface="+mn-ea"/>
              <a:cs typeface="Arial" panose="020B0604020202020204" pitchFamily="34" charset="0"/>
            </a:endParaRPr>
          </a:p>
          <a:p>
            <a:pPr marL="228600" lvl="0" indent="-228600">
              <a:buFont typeface="+mj-lt"/>
              <a:buAutoNum type="arabicPeriod"/>
            </a:pPr>
            <a:r>
              <a:rPr lang="de-DE" sz="1200" b="1" kern="1200" dirty="0">
                <a:solidFill>
                  <a:schemeClr val="tx1"/>
                </a:solidFill>
                <a:effectLst/>
                <a:latin typeface="Arial" panose="020B0604020202020204" pitchFamily="34" charset="0"/>
                <a:ea typeface="+mn-ea"/>
                <a:cs typeface="Arial" panose="020B0604020202020204" pitchFamily="34" charset="0"/>
              </a:rPr>
              <a:t>Übersicht und FAQ zum STADTRADELN</a:t>
            </a:r>
            <a:br>
              <a:rPr lang="de-DE" sz="1200" b="1" kern="1200" dirty="0">
                <a:solidFill>
                  <a:schemeClr val="tx1"/>
                </a:solidFill>
                <a:effectLst/>
                <a:latin typeface="Arial" panose="020B0604020202020204" pitchFamily="34" charset="0"/>
                <a:ea typeface="+mn-ea"/>
                <a:cs typeface="Arial" panose="020B0604020202020204" pitchFamily="34" charset="0"/>
              </a:rPr>
            </a:br>
            <a:r>
              <a:rPr lang="de-DE" sz="1200" kern="1200" dirty="0">
                <a:solidFill>
                  <a:schemeClr val="tx1"/>
                </a:solidFill>
                <a:effectLst/>
                <a:latin typeface="Arial" panose="020B0604020202020204" pitchFamily="34" charset="0"/>
                <a:ea typeface="+mn-ea"/>
                <a:cs typeface="Arial" panose="020B0604020202020204" pitchFamily="34" charset="0"/>
              </a:rPr>
              <a:t>Was genau hinter STADTRADELN steckt, wie die Spielregeln sind oder was</a:t>
            </a:r>
            <a:r>
              <a:rPr lang="de-DE" sz="1200" kern="1200" baseline="0" dirty="0">
                <a:solidFill>
                  <a:schemeClr val="tx1"/>
                </a:solidFill>
                <a:effectLst/>
                <a:latin typeface="Arial" panose="020B0604020202020204" pitchFamily="34" charset="0"/>
                <a:ea typeface="+mn-ea"/>
                <a:cs typeface="Arial" panose="020B0604020202020204" pitchFamily="34" charset="0"/>
              </a:rPr>
              <a:t> es bei der App-Nutzung zu beachten gibt, ist unter dem Menüpunkt </a:t>
            </a:r>
            <a:r>
              <a:rPr lang="de-DE" sz="1200" u="none" kern="1200" dirty="0">
                <a:solidFill>
                  <a:schemeClr val="tx1"/>
                </a:solidFill>
                <a:effectLst/>
                <a:latin typeface="Arial" panose="020B0604020202020204" pitchFamily="34" charset="0"/>
                <a:ea typeface="+mn-ea"/>
                <a:cs typeface="Arial" panose="020B0604020202020204" pitchFamily="34" charset="0"/>
              </a:rPr>
              <a:t>„Profil“ </a:t>
            </a:r>
            <a:r>
              <a:rPr lang="de-DE" sz="1200" kern="1200" dirty="0">
                <a:solidFill>
                  <a:schemeClr val="tx1"/>
                </a:solidFill>
                <a:effectLst/>
                <a:latin typeface="Arial" panose="020B0604020202020204" pitchFamily="34" charset="0"/>
                <a:ea typeface="+mn-ea"/>
                <a:cs typeface="Arial" panose="020B0604020202020204" pitchFamily="34" charset="0"/>
              </a:rPr>
              <a:t>nachzulesen.</a:t>
            </a:r>
          </a:p>
          <a:p>
            <a:r>
              <a:rPr lang="de-DE" sz="1200" kern="1200" dirty="0">
                <a:solidFill>
                  <a:schemeClr val="tx1"/>
                </a:solidFill>
                <a:effectLst/>
                <a:latin typeface="Arial" panose="020B0604020202020204" pitchFamily="34" charset="0"/>
                <a:ea typeface="+mn-ea"/>
                <a:cs typeface="Arial" panose="020B0604020202020204" pitchFamily="34" charset="0"/>
              </a:rPr>
              <a:t> </a:t>
            </a:r>
          </a:p>
          <a:p>
            <a:r>
              <a:rPr lang="de-DE" sz="1200" b="1" kern="1200" dirty="0">
                <a:solidFill>
                  <a:schemeClr val="tx1"/>
                </a:solidFill>
                <a:effectLst/>
                <a:latin typeface="Arial" panose="020B0604020202020204" pitchFamily="34" charset="0"/>
                <a:ea typeface="+mn-ea"/>
                <a:cs typeface="Arial" panose="020B0604020202020204" pitchFamily="34" charset="0"/>
              </a:rPr>
              <a:t>Weitere Informationen auf:</a:t>
            </a:r>
            <a:endParaRPr lang="de-DE" sz="1200" kern="1200" dirty="0">
              <a:solidFill>
                <a:schemeClr val="tx1"/>
              </a:solidFill>
              <a:effectLst/>
              <a:latin typeface="Arial" panose="020B0604020202020204" pitchFamily="34" charset="0"/>
              <a:ea typeface="+mn-ea"/>
              <a:cs typeface="Arial" panose="020B0604020202020204" pitchFamily="34" charset="0"/>
            </a:endParaRPr>
          </a:p>
          <a:p>
            <a:r>
              <a:rPr lang="de-DE" sz="1200" kern="1200" dirty="0">
                <a:solidFill>
                  <a:schemeClr val="tx1"/>
                </a:solidFill>
                <a:effectLst/>
                <a:latin typeface="Arial" panose="020B0604020202020204" pitchFamily="34" charset="0"/>
                <a:ea typeface="+mn-ea"/>
                <a:cs typeface="Arial" panose="020B0604020202020204" pitchFamily="34" charset="0"/>
              </a:rPr>
              <a:t>stadtradeln.de/</a:t>
            </a:r>
            <a:r>
              <a:rPr lang="de-DE" sz="1200" kern="1200" dirty="0" err="1">
                <a:solidFill>
                  <a:schemeClr val="tx1"/>
                </a:solidFill>
                <a:effectLst/>
                <a:latin typeface="Arial" panose="020B0604020202020204" pitchFamily="34" charset="0"/>
                <a:ea typeface="+mn-ea"/>
                <a:cs typeface="Arial" panose="020B0604020202020204" pitchFamily="34" charset="0"/>
              </a:rPr>
              <a:t>app</a:t>
            </a:r>
            <a:endParaRPr lang="de-DE" sz="1200" kern="1200" dirty="0">
              <a:solidFill>
                <a:schemeClr val="tx1"/>
              </a:solidFill>
              <a:effectLst/>
              <a:latin typeface="Arial" panose="020B0604020202020204" pitchFamily="34" charset="0"/>
              <a:ea typeface="+mn-ea"/>
              <a:cs typeface="Arial" panose="020B0604020202020204" pitchFamily="34" charset="0"/>
            </a:endParaRPr>
          </a:p>
          <a:p>
            <a:endParaRPr lang="de-DE"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41</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solidFill>
                  <a:schemeClr val="tx1"/>
                </a:solidFill>
                <a:latin typeface="Arial" panose="020B0604020202020204" pitchFamily="34" charset="0"/>
                <a:cs typeface="Arial" panose="020B0604020202020204" pitchFamily="34" charset="0"/>
              </a:rPr>
              <a:t>Um</a:t>
            </a:r>
            <a:r>
              <a:rPr lang="de-DE" baseline="0" dirty="0">
                <a:solidFill>
                  <a:schemeClr val="tx1"/>
                </a:solidFill>
                <a:latin typeface="Arial" panose="020B0604020202020204" pitchFamily="34" charset="0"/>
                <a:cs typeface="Arial" panose="020B0604020202020204" pitchFamily="34" charset="0"/>
              </a:rPr>
              <a:t> die Nutzung zu forcieren, wird die STADTRADELN-App permanent weiterentwickelt. So wurde in jüngster Zeit ein Achievementsystem integriert (s. nächste Folie).</a:t>
            </a:r>
          </a:p>
          <a:p>
            <a:pPr marL="0" indent="0">
              <a:buFont typeface="Arial" panose="020B0604020202020204" pitchFamily="34" charset="0"/>
              <a:buNone/>
            </a:pPr>
            <a:r>
              <a:rPr lang="de-DE" baseline="0" dirty="0">
                <a:solidFill>
                  <a:schemeClr val="tx1"/>
                </a:solidFill>
                <a:latin typeface="Arial" panose="020B0604020202020204" pitchFamily="34" charset="0"/>
                <a:cs typeface="Arial" panose="020B0604020202020204" pitchFamily="34" charset="0"/>
              </a:rPr>
              <a:t>Als weiteres Beispiel gehen die getrackten Kilometer bei anderen Apps nicht mehr „verloren“, sondern können mithilfe einer Exportfunktion dort importiert werden.</a:t>
            </a:r>
          </a:p>
        </p:txBody>
      </p:sp>
      <p:sp>
        <p:nvSpPr>
          <p:cNvPr id="4" name="Foliennummernplatzhalter 3"/>
          <p:cNvSpPr>
            <a:spLocks noGrp="1"/>
          </p:cNvSpPr>
          <p:nvPr>
            <p:ph type="sldNum" sz="quarter" idx="10"/>
          </p:nvPr>
        </p:nvSpPr>
        <p:spPr/>
        <p:txBody>
          <a:bodyPr/>
          <a:lstStyle/>
          <a:p>
            <a:fld id="{6EA5FD0C-7815-4C61-9F16-9E61E07823AE}" type="slidenum">
              <a:rPr lang="de-DE" smtClean="0"/>
              <a:t>42</a:t>
            </a:fld>
            <a:endParaRPr lang="de-DE"/>
          </a:p>
        </p:txBody>
      </p:sp>
    </p:spTree>
    <p:extLst>
      <p:ext uri="{BB962C8B-B14F-4D97-AF65-F5344CB8AC3E}">
        <p14:creationId xmlns:p14="http://schemas.microsoft.com/office/powerpoint/2010/main" val="736541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solidFill>
                  <a:schemeClr val="tx1"/>
                </a:solidFill>
                <a:latin typeface="Arial" panose="020B0604020202020204" pitchFamily="34" charset="0"/>
                <a:cs typeface="Arial" panose="020B0604020202020204" pitchFamily="34" charset="0"/>
              </a:rPr>
              <a:t>Das Achievement-System ermöglicht, über einen </a:t>
            </a:r>
            <a:r>
              <a:rPr lang="de-DE" sz="1200" kern="1200" baseline="0" dirty="0">
                <a:solidFill>
                  <a:schemeClr val="tx1"/>
                </a:solidFill>
                <a:effectLst/>
                <a:latin typeface="Arial" panose="020B0604020202020204" pitchFamily="34" charset="0"/>
                <a:ea typeface="+mn-ea"/>
                <a:cs typeface="Arial" panose="020B0604020202020204" pitchFamily="34" charset="0"/>
              </a:rPr>
              <a:t>erweiterten Gamification-Ansatz </a:t>
            </a:r>
            <a:r>
              <a:rPr lang="de-DE" dirty="0">
                <a:solidFill>
                  <a:schemeClr val="tx1"/>
                </a:solidFill>
                <a:latin typeface="Arial" panose="020B0604020202020204" pitchFamily="34" charset="0"/>
                <a:cs typeface="Arial" panose="020B0604020202020204" pitchFamily="34" charset="0"/>
              </a:rPr>
              <a:t>virtuelle Awards in drei Kategorien zu erradeln:</a:t>
            </a:r>
            <a:endParaRPr lang="de-DE" baseline="0" dirty="0">
              <a:solidFill>
                <a:schemeClr val="tx1"/>
              </a:solidFill>
              <a:latin typeface="Arial" panose="020B0604020202020204" pitchFamily="34" charset="0"/>
              <a:cs typeface="Arial" panose="020B0604020202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olidFill>
                  <a:schemeClr val="tx1"/>
                </a:solidFill>
                <a:latin typeface="Arial" panose="020B0604020202020204" pitchFamily="34" charset="0"/>
                <a:cs typeface="Arial" panose="020B0604020202020204" pitchFamily="34" charset="0"/>
              </a:rPr>
              <a:t>Kilometer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olidFill>
                  <a:schemeClr val="tx1"/>
                </a:solidFill>
                <a:latin typeface="Arial" panose="020B0604020202020204" pitchFamily="34" charset="0"/>
                <a:cs typeface="Arial" panose="020B0604020202020204" pitchFamily="34" charset="0"/>
              </a:rPr>
              <a:t>Fahrten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olidFill>
                  <a:schemeClr val="tx1"/>
                </a:solidFill>
                <a:latin typeface="Arial" panose="020B0604020202020204" pitchFamily="34" charset="0"/>
                <a:cs typeface="Arial" panose="020B0604020202020204" pitchFamily="34" charset="0"/>
              </a:rPr>
              <a:t>Serie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solidFill>
                  <a:schemeClr val="tx1"/>
                </a:solidFill>
                <a:latin typeface="Arial" panose="020B0604020202020204" pitchFamily="34" charset="0"/>
                <a:cs typeface="Arial" panose="020B0604020202020204" pitchFamily="34" charset="0"/>
              </a:rPr>
              <a:t>Nach 25 gefahrenen Kilometern wird</a:t>
            </a:r>
            <a:r>
              <a:rPr lang="de-DE" baseline="0" dirty="0">
                <a:solidFill>
                  <a:schemeClr val="tx1"/>
                </a:solidFill>
                <a:latin typeface="Arial" panose="020B0604020202020204" pitchFamily="34" charset="0"/>
                <a:cs typeface="Arial" panose="020B0604020202020204" pitchFamily="34" charset="0"/>
              </a:rPr>
              <a:t> </a:t>
            </a:r>
            <a:r>
              <a:rPr lang="de-DE" dirty="0">
                <a:solidFill>
                  <a:schemeClr val="tx1"/>
                </a:solidFill>
                <a:latin typeface="Arial" panose="020B0604020202020204" pitchFamily="34" charset="0"/>
                <a:cs typeface="Arial" panose="020B0604020202020204" pitchFamily="34" charset="0"/>
              </a:rPr>
              <a:t>man z. B. per Award zum Rad-Talent gekürt, nach 250 km zum Rad-Star. Ähnlich</a:t>
            </a:r>
            <a:r>
              <a:rPr lang="de-DE" baseline="0" dirty="0">
                <a:solidFill>
                  <a:schemeClr val="tx1"/>
                </a:solidFill>
                <a:latin typeface="Arial" panose="020B0604020202020204" pitchFamily="34" charset="0"/>
                <a:cs typeface="Arial" panose="020B0604020202020204" pitchFamily="34" charset="0"/>
              </a:rPr>
              <a:t> verhält es sich bei </a:t>
            </a:r>
            <a:r>
              <a:rPr lang="de-DE" dirty="0">
                <a:solidFill>
                  <a:schemeClr val="tx1"/>
                </a:solidFill>
                <a:latin typeface="Arial" panose="020B0604020202020204" pitchFamily="34" charset="0"/>
                <a:cs typeface="Arial" panose="020B0604020202020204" pitchFamily="34" charset="0"/>
              </a:rPr>
              <a:t>Fahrten, bei denen bei 50 der*die Klima-Held*in als</a:t>
            </a:r>
            <a:r>
              <a:rPr lang="de-DE" baseline="0" dirty="0">
                <a:solidFill>
                  <a:schemeClr val="tx1"/>
                </a:solidFill>
                <a:latin typeface="Arial" panose="020B0604020202020204" pitchFamily="34" charset="0"/>
                <a:cs typeface="Arial" panose="020B0604020202020204" pitchFamily="34" charset="0"/>
              </a:rPr>
              <a:t> Titel winkt</a:t>
            </a:r>
            <a:r>
              <a:rPr lang="de-DE" dirty="0">
                <a:solidFill>
                  <a:schemeClr val="tx1"/>
                </a:solidFill>
                <a:latin typeface="Arial" panose="020B0604020202020204" pitchFamily="34" charset="0"/>
                <a:cs typeface="Arial" panose="020B0604020202020204" pitchFamily="34" charset="0"/>
              </a:rPr>
              <a:t>. Und</a:t>
            </a:r>
            <a:r>
              <a:rPr lang="de-DE" baseline="0" dirty="0">
                <a:solidFill>
                  <a:schemeClr val="tx1"/>
                </a:solidFill>
                <a:latin typeface="Arial" panose="020B0604020202020204" pitchFamily="34" charset="0"/>
                <a:cs typeface="Arial" panose="020B0604020202020204" pitchFamily="34" charset="0"/>
              </a:rPr>
              <a:t> wer es </a:t>
            </a:r>
            <a:r>
              <a:rPr lang="de-DE" dirty="0">
                <a:solidFill>
                  <a:schemeClr val="tx1"/>
                </a:solidFill>
                <a:latin typeface="Arial" panose="020B0604020202020204" pitchFamily="34" charset="0"/>
                <a:cs typeface="Arial" panose="020B0604020202020204" pitchFamily="34" charset="0"/>
              </a:rPr>
              <a:t>schafft an 21 aufeinanderfolgenden Tagen auf den Sattel zu steigen, ist der/die nächste Serien-König*in!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solidFill>
                  <a:schemeClr val="tx1"/>
                </a:solidFill>
                <a:latin typeface="Arial" panose="020B0604020202020204" pitchFamily="34" charset="0"/>
                <a:cs typeface="Arial" panose="020B0604020202020204" pitchFamily="34" charset="0"/>
              </a:rPr>
              <a:t>Diese Awards gibt es bewusst exklusiv, wenn</a:t>
            </a:r>
            <a:r>
              <a:rPr lang="de-DE" baseline="0" dirty="0">
                <a:solidFill>
                  <a:schemeClr val="tx1"/>
                </a:solidFill>
                <a:latin typeface="Arial" panose="020B0604020202020204" pitchFamily="34" charset="0"/>
                <a:cs typeface="Arial" panose="020B0604020202020204" pitchFamily="34" charset="0"/>
              </a:rPr>
              <a:t> mit</a:t>
            </a:r>
            <a:r>
              <a:rPr lang="de-DE" dirty="0">
                <a:solidFill>
                  <a:schemeClr val="tx1"/>
                </a:solidFill>
                <a:latin typeface="Arial" panose="020B0604020202020204" pitchFamily="34" charset="0"/>
                <a:cs typeface="Arial" panose="020B0604020202020204" pitchFamily="34" charset="0"/>
              </a:rPr>
              <a:t> der STADTRADELN</a:t>
            </a:r>
            <a:r>
              <a:rPr lang="de-DE" baseline="0" dirty="0">
                <a:solidFill>
                  <a:schemeClr val="tx1"/>
                </a:solidFill>
                <a:latin typeface="Arial" panose="020B0604020202020204" pitchFamily="34" charset="0"/>
                <a:cs typeface="Arial" panose="020B0604020202020204" pitchFamily="34" charset="0"/>
              </a:rPr>
              <a:t>-App getrackt wird, sodass die „Datenspenden“ von den App-Nutzenden in Richtung eigener Kommune weiter ansteigen und noch heterogener werden.</a:t>
            </a:r>
            <a:endParaRPr lang="de-DE"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solidFill>
                  <a:schemeClr val="tx1"/>
                </a:solidFill>
                <a:latin typeface="Arial" panose="020B0604020202020204" pitchFamily="34" charset="0"/>
                <a:cs typeface="Arial" panose="020B0604020202020204" pitchFamily="34" charset="0"/>
              </a:rPr>
              <a:t>Die nun folgend entwickelten </a:t>
            </a:r>
            <a:r>
              <a:rPr lang="de-DE" dirty="0" smtClean="0"/>
              <a:t>Layer</a:t>
            </a:r>
            <a:r>
              <a:rPr lang="de-DE" baseline="0" dirty="0" smtClean="0">
                <a:solidFill>
                  <a:schemeClr val="tx1"/>
                </a:solidFill>
                <a:latin typeface="Arial" panose="020B0604020202020204" pitchFamily="34" charset="0"/>
                <a:cs typeface="Arial" panose="020B0604020202020204" pitchFamily="34" charset="0"/>
              </a:rPr>
              <a:t> </a:t>
            </a:r>
            <a:r>
              <a:rPr lang="de-DE" baseline="0" dirty="0">
                <a:solidFill>
                  <a:schemeClr val="tx1"/>
                </a:solidFill>
                <a:latin typeface="Arial" panose="020B0604020202020204" pitchFamily="34" charset="0"/>
                <a:cs typeface="Arial" panose="020B0604020202020204" pitchFamily="34" charset="0"/>
              </a:rPr>
              <a:t>bilden die Basis, den Kommunen Radverkehrsdaten anzubieten, um die Fahrradinfrastruktur besser und vom PC aus planen zu können.</a:t>
            </a:r>
          </a:p>
        </p:txBody>
      </p:sp>
      <p:sp>
        <p:nvSpPr>
          <p:cNvPr id="4" name="Foliennummernplatzhalter 3"/>
          <p:cNvSpPr>
            <a:spLocks noGrp="1"/>
          </p:cNvSpPr>
          <p:nvPr>
            <p:ph type="sldNum" sz="quarter" idx="10"/>
          </p:nvPr>
        </p:nvSpPr>
        <p:spPr/>
        <p:txBody>
          <a:bodyPr/>
          <a:lstStyle/>
          <a:p>
            <a:fld id="{6EA5FD0C-7815-4C61-9F16-9E61E07823AE}" type="slidenum">
              <a:rPr lang="de-DE" smtClean="0"/>
              <a:t>43</a:t>
            </a:fld>
            <a:endParaRPr lang="de-DE"/>
          </a:p>
        </p:txBody>
      </p:sp>
    </p:spTree>
    <p:extLst>
      <p:ext uri="{BB962C8B-B14F-4D97-AF65-F5344CB8AC3E}">
        <p14:creationId xmlns:p14="http://schemas.microsoft.com/office/powerpoint/2010/main" val="3992382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1" baseline="0" dirty="0">
                <a:latin typeface="Arial" panose="020B0604020202020204" pitchFamily="34" charset="0"/>
                <a:cs typeface="Arial" panose="020B0604020202020204" pitchFamily="34" charset="0"/>
              </a:rPr>
              <a:t>Wie ist die Verteilung des Radverkehrs in Ihrer Kommune)</a:t>
            </a:r>
          </a:p>
          <a:p>
            <a:pPr marL="0" indent="0">
              <a:buFont typeface="Arial" panose="020B0604020202020204" pitchFamily="34" charset="0"/>
              <a:buNone/>
            </a:pPr>
            <a:r>
              <a:rPr lang="de-DE" baseline="0" dirty="0">
                <a:latin typeface="Arial" panose="020B0604020202020204" pitchFamily="34" charset="0"/>
                <a:cs typeface="Arial" panose="020B0604020202020204" pitchFamily="34" charset="0"/>
              </a:rPr>
              <a:t>In der Heatmap werden die GPS-Punkte der Radfahrten überlagert. Je mehr GPS-Punkte sich auf einer Fläche konzentrieren, desto stärker ist der Leuchteffekt. Damit kann ein erster Überblick über die Verteilung des Radverkehrs im Stadtgebiet gewonnen werden. Die Heatmap zeigt auch alle Fahrten abseits eines zugrunde liegenden Wegenetzes und ist daher ein wichtiges zusätzliches Hilfsmittel bei der Interpretation weiterer </a:t>
            </a:r>
            <a:r>
              <a:rPr lang="de-DE" dirty="0" smtClean="0"/>
              <a:t>Layer</a:t>
            </a:r>
            <a:r>
              <a:rPr lang="de-DE" baseline="0" dirty="0" smtClean="0">
                <a:latin typeface="Arial" panose="020B0604020202020204" pitchFamily="34" charset="0"/>
                <a:cs typeface="Arial" panose="020B0604020202020204" pitchFamily="34" charset="0"/>
              </a:rPr>
              <a:t>.</a:t>
            </a:r>
            <a:endParaRPr lang="de-DE"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de-DE"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de-DE" b="1" dirty="0">
                <a:latin typeface="Arial" panose="020B0604020202020204" pitchFamily="34" charset="0"/>
                <a:cs typeface="Arial" panose="020B0604020202020204" pitchFamily="34" charset="0"/>
              </a:rPr>
              <a:t>Wie viele Radfahrende nutzen welche Strecken?</a:t>
            </a:r>
          </a:p>
          <a:p>
            <a:pPr marL="0" indent="0">
              <a:buFont typeface="Arial" panose="020B0604020202020204" pitchFamily="34" charset="0"/>
              <a:buNone/>
            </a:pPr>
            <a:r>
              <a:rPr lang="de-DE" dirty="0">
                <a:latin typeface="Arial" panose="020B0604020202020204" pitchFamily="34" charset="0"/>
                <a:cs typeface="Arial" panose="020B0604020202020204" pitchFamily="34" charset="0"/>
              </a:rPr>
              <a:t>In der Verkehrsmengenkarten sind alle Radfahrten während des STADTRADELN-Zeitraums bezogen auf das Verkehrsnetz visualisiert. Dazu werden die GPS-Trajektorien der einzelnen Fahrten auf das Verkehrsnetz projiziert. Alle Überfahrten über ein Streckensegment werden anschließend zu einer Gesamtanzahl von Fahrten je Segment aggregiert.</a:t>
            </a:r>
            <a:endParaRPr lang="de-DE"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44</a:t>
            </a:fld>
            <a:endParaRPr lang="de-DE"/>
          </a:p>
        </p:txBody>
      </p:sp>
    </p:spTree>
    <p:extLst>
      <p:ext uri="{BB962C8B-B14F-4D97-AF65-F5344CB8AC3E}">
        <p14:creationId xmlns:p14="http://schemas.microsoft.com/office/powerpoint/2010/main" val="3992382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baseline="0" dirty="0">
                <a:latin typeface="Arial" panose="020B0604020202020204" pitchFamily="34" charset="0"/>
                <a:cs typeface="Arial" panose="020B0604020202020204" pitchFamily="34" charset="0"/>
              </a:rPr>
              <a:t>Wie lassen sich Synergien mit anderen Statistiken nutzen?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latin typeface="Arial" panose="020B0604020202020204" pitchFamily="34" charset="0"/>
                <a:cs typeface="Arial" panose="020B0604020202020204" pitchFamily="34" charset="0"/>
              </a:rPr>
              <a:t>Die durchschnittlich tägliche Verkehrsstärke (DTV) ist eine maßgebende Bemessungsgrundlage in der Radverkehrsplanung. Durch den Abgleich der ermittelten Verkehrsmengen mit Referenzdaten (i. d. R. aus Vor-Ort-Erhebungen z. B. via Dauerzählstellen) können die Verkehrsmengen auf den DTV hochskaliert werden. Das Resultat ist eine Darstellung des netzweiten und streckenfeinen DTV-Rad, der anschließend für die Planung dienen kann.</a:t>
            </a:r>
          </a:p>
          <a:p>
            <a:pPr marL="0" indent="0">
              <a:buFont typeface="Arial" panose="020B0604020202020204" pitchFamily="34" charset="0"/>
              <a:buNone/>
            </a:pPr>
            <a:endParaRPr lang="de-D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baseline="0" dirty="0">
                <a:latin typeface="Arial" panose="020B0604020202020204" pitchFamily="34" charset="0"/>
                <a:cs typeface="Arial" panose="020B0604020202020204" pitchFamily="34" charset="0"/>
              </a:rPr>
              <a:t>Wie schnell sind die Radfahrenden im Netz unterwegs?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latin typeface="Arial" panose="020B0604020202020204" pitchFamily="34" charset="0"/>
                <a:cs typeface="Arial" panose="020B0604020202020204" pitchFamily="34" charset="0"/>
              </a:rPr>
              <a:t>Die von Radfahrende realisierte Geschwindigkeit spielt eine wichtige Rolle bei der Bestimmung der Verkehrsqualität im Radverkehr. Die Visualisierung der Durchschnitts-geschwindigkeiten auf den einzelnen Streckenabschnitten kann dazu beitragen Strecken-abschnitte zu erkennen, auf denen Radfahrende langsam unterwegs sind. Dies kann ein Indiz für schlechte Oberflächen oder sonstige Einschränkungen sein, die ein flüssiges Vorankommen behindern.</a:t>
            </a:r>
          </a:p>
        </p:txBody>
      </p:sp>
      <p:sp>
        <p:nvSpPr>
          <p:cNvPr id="4" name="Foliennummernplatzhalter 3"/>
          <p:cNvSpPr>
            <a:spLocks noGrp="1"/>
          </p:cNvSpPr>
          <p:nvPr>
            <p:ph type="sldNum" sz="quarter" idx="10"/>
          </p:nvPr>
        </p:nvSpPr>
        <p:spPr/>
        <p:txBody>
          <a:bodyPr/>
          <a:lstStyle/>
          <a:p>
            <a:fld id="{6EA5FD0C-7815-4C61-9F16-9E61E07823AE}" type="slidenum">
              <a:rPr lang="de-DE" smtClean="0"/>
              <a:t>45</a:t>
            </a:fld>
            <a:endParaRPr lang="de-DE"/>
          </a:p>
        </p:txBody>
      </p:sp>
    </p:spTree>
    <p:extLst>
      <p:ext uri="{BB962C8B-B14F-4D97-AF65-F5344CB8AC3E}">
        <p14:creationId xmlns:p14="http://schemas.microsoft.com/office/powerpoint/2010/main" val="6643747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baseline="0" dirty="0">
                <a:latin typeface="Arial" panose="020B0604020202020204" pitchFamily="34" charset="0"/>
                <a:cs typeface="Arial" panose="020B0604020202020204" pitchFamily="34" charset="0"/>
              </a:rPr>
              <a:t>Wo warten Radfahrende lange und wo läuft es flüssig(er)?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latin typeface="Arial" panose="020B0604020202020204" pitchFamily="34" charset="0"/>
                <a:cs typeface="Arial" panose="020B0604020202020204" pitchFamily="34" charset="0"/>
              </a:rPr>
              <a:t>Wartezeiten spielen eine wichtige Rolle bei der Bestimmung der Verkehrsqualität im Radverkehr. Die Darstellung von Wartezeiten an Knotenpunkten kann somit helfen, jene Knotenpunkte zu identifizieren, an denen Radfahrende besonders lang warten müssen. Dies kann Hinweise geben, an welchen Knotenpunkten Wartezeiten evaluiert und reduziert werden können, um den Radverkehr zu beschleunigen und so die Verkehrsqualität zu erhöhen.</a:t>
            </a:r>
          </a:p>
          <a:p>
            <a:pPr marL="0" indent="0">
              <a:buFont typeface="Arial" panose="020B0604020202020204" pitchFamily="34" charset="0"/>
              <a:buNone/>
            </a:pPr>
            <a:endParaRPr lang="de-D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baseline="0" dirty="0">
                <a:latin typeface="Arial" panose="020B0604020202020204" pitchFamily="34" charset="0"/>
                <a:cs typeface="Arial" panose="020B0604020202020204" pitchFamily="34" charset="0"/>
              </a:rPr>
              <a:t>Von wo nach wo sind Radfahrende unterwegs und welche Routen nutzen sie dabei?</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latin typeface="Arial" panose="020B0604020202020204" pitchFamily="34" charset="0"/>
                <a:cs typeface="Arial" panose="020B0604020202020204" pitchFamily="34" charset="0"/>
              </a:rPr>
              <a:t>Auf Basis der STADTRADELN-Daten kann die Verteilung des Radverkehrsaufkommens in einem Gebiet dargestellt werden. Das Verständnis um die Quell- und Zielorte im Radverkehr sowie der dazwischen genutzten Routen kann bspw. helfen, Abstellanlagen zu planen oder ein Grundlegendes Verständnis zu den Relationen und wichtigen Routen im Radverkehr zu erlangen.</a:t>
            </a:r>
          </a:p>
        </p:txBody>
      </p:sp>
      <p:sp>
        <p:nvSpPr>
          <p:cNvPr id="4" name="Foliennummernplatzhalter 3"/>
          <p:cNvSpPr>
            <a:spLocks noGrp="1"/>
          </p:cNvSpPr>
          <p:nvPr>
            <p:ph type="sldNum" sz="quarter" idx="10"/>
          </p:nvPr>
        </p:nvSpPr>
        <p:spPr/>
        <p:txBody>
          <a:bodyPr/>
          <a:lstStyle/>
          <a:p>
            <a:fld id="{6EA5FD0C-7815-4C61-9F16-9E61E07823AE}" type="slidenum">
              <a:rPr lang="de-DE" smtClean="0"/>
              <a:t>46</a:t>
            </a:fld>
            <a:endParaRPr lang="de-DE"/>
          </a:p>
        </p:txBody>
      </p:sp>
    </p:spTree>
    <p:extLst>
      <p:ext uri="{BB962C8B-B14F-4D97-AF65-F5344CB8AC3E}">
        <p14:creationId xmlns:p14="http://schemas.microsoft.com/office/powerpoint/2010/main" val="4175329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baseline="0" dirty="0">
                <a:latin typeface="Arial" panose="020B0604020202020204" pitchFamily="34" charset="0"/>
                <a:cs typeface="Arial" panose="020B0604020202020204" pitchFamily="34" charset="0"/>
              </a:rPr>
              <a:t>Welchen Einfluss haben die </a:t>
            </a:r>
            <a:r>
              <a:rPr lang="de-DE" b="1" cap="small" baseline="0" dirty="0">
                <a:latin typeface="Arial" panose="020B0604020202020204" pitchFamily="34" charset="0"/>
                <a:cs typeface="Arial" panose="020B0604020202020204" pitchFamily="34" charset="0"/>
              </a:rPr>
              <a:t>RADar!</a:t>
            </a:r>
            <a:r>
              <a:rPr lang="de-DE" b="1" baseline="0" dirty="0">
                <a:latin typeface="Arial" panose="020B0604020202020204" pitchFamily="34" charset="0"/>
                <a:cs typeface="Arial" panose="020B0604020202020204" pitchFamily="34" charset="0"/>
              </a:rPr>
              <a:t>-Meldungen auf das Radverkehrsverhalten?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latin typeface="Arial" panose="020B0604020202020204" pitchFamily="34" charset="0"/>
                <a:cs typeface="Arial" panose="020B0604020202020204" pitchFamily="34" charset="0"/>
              </a:rPr>
              <a:t>Nutzt eine Kommune die Meldeplattform </a:t>
            </a:r>
            <a:r>
              <a:rPr lang="de-DE" cap="small" baseline="0" dirty="0">
                <a:latin typeface="Arial" panose="020B0604020202020204" pitchFamily="34" charset="0"/>
                <a:cs typeface="Arial" panose="020B0604020202020204" pitchFamily="34" charset="0"/>
              </a:rPr>
              <a:t>RADar!</a:t>
            </a:r>
            <a:r>
              <a:rPr lang="de-DE" baseline="0" dirty="0">
                <a:latin typeface="Arial" panose="020B0604020202020204" pitchFamily="34" charset="0"/>
                <a:cs typeface="Arial" panose="020B0604020202020204" pitchFamily="34" charset="0"/>
              </a:rPr>
              <a:t> (s. Präsentation ab Folie 24), so lassen sich sämtliche </a:t>
            </a:r>
            <a:r>
              <a:rPr lang="de-DE" cap="small" baseline="0" dirty="0">
                <a:latin typeface="Arial" panose="020B0604020202020204" pitchFamily="34" charset="0"/>
                <a:cs typeface="Arial" panose="020B0604020202020204" pitchFamily="34" charset="0"/>
              </a:rPr>
              <a:t>RADar!</a:t>
            </a:r>
            <a:r>
              <a:rPr lang="de-DE" baseline="0" dirty="0">
                <a:latin typeface="Arial" panose="020B0604020202020204" pitchFamily="34" charset="0"/>
                <a:cs typeface="Arial" panose="020B0604020202020204" pitchFamily="34" charset="0"/>
              </a:rPr>
              <a:t>-Meldungen inkl. der Meldungsgründe anzeigen. Dadurch können Planer*innen z. B. die abgegebenen Meldungen den anderen Daten (wie Geschwindigkeiten oder Verkehrsmengen) gegenüberstellen und schauen, ob es u. U. Zusammenhänge gibt.</a:t>
            </a:r>
          </a:p>
          <a:p>
            <a:pPr marL="0" indent="0">
              <a:buFont typeface="Arial" panose="020B0604020202020204" pitchFamily="34" charset="0"/>
              <a:buNone/>
            </a:pPr>
            <a:endParaRPr lang="de-D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baseline="0" dirty="0">
                <a:latin typeface="Arial" panose="020B0604020202020204" pitchFamily="34" charset="0"/>
                <a:cs typeface="Arial" panose="020B0604020202020204" pitchFamily="34" charset="0"/>
              </a:rPr>
              <a:t>Was steckt in den Daten?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a:latin typeface="Arial" panose="020B0604020202020204" pitchFamily="34" charset="0"/>
                <a:cs typeface="Arial" panose="020B0604020202020204" pitchFamily="34" charset="0"/>
              </a:rPr>
              <a:t>Um die Daten gut interpretieren und die richtigen Schlüsse ziehen zu können sind Informationen zu den erhobenen Daten notwendig. In dem Statistik-Bereich erhalten Sie zusätzliche, anonymisierte Informationen zur Datengrundlagen, damit Umfang und Qualität der zugrundeliegenden Daten deutlich werden und Sie die Ergebnisse entsprechend einordnen können.</a:t>
            </a:r>
          </a:p>
        </p:txBody>
      </p:sp>
      <p:sp>
        <p:nvSpPr>
          <p:cNvPr id="4" name="Foliennummernplatzhalter 3"/>
          <p:cNvSpPr>
            <a:spLocks noGrp="1"/>
          </p:cNvSpPr>
          <p:nvPr>
            <p:ph type="sldNum" sz="quarter" idx="10"/>
          </p:nvPr>
        </p:nvSpPr>
        <p:spPr/>
        <p:txBody>
          <a:bodyPr/>
          <a:lstStyle/>
          <a:p>
            <a:fld id="{6EA5FD0C-7815-4C61-9F16-9E61E07823AE}" type="slidenum">
              <a:rPr lang="de-DE" smtClean="0"/>
              <a:t>47</a:t>
            </a:fld>
            <a:endParaRPr lang="de-DE"/>
          </a:p>
        </p:txBody>
      </p:sp>
    </p:spTree>
    <p:extLst>
      <p:ext uri="{BB962C8B-B14F-4D97-AF65-F5344CB8AC3E}">
        <p14:creationId xmlns:p14="http://schemas.microsoft.com/office/powerpoint/2010/main" val="3260687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Vorteile im Gegensatz</a:t>
            </a:r>
            <a:r>
              <a:rPr lang="de-DE"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 anderen Anbietern:</a:t>
            </a: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Die</a:t>
            </a:r>
            <a:r>
              <a:rPr lang="de-DE"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STADTRADELN-Teilnehmenden bieten eine </a:t>
            </a:r>
            <a:r>
              <a:rPr lang="de-DE"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ausgezeichnete Grundlage für eine </a:t>
            </a:r>
            <a:r>
              <a:rPr lang="de-DE"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repräsentative </a:t>
            </a:r>
            <a:r>
              <a:rPr 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a:t>
            </a:r>
            <a:r>
              <a:rPr lang="de-DE"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valide Datenbasis</a:t>
            </a:r>
            <a:r>
              <a:rPr lang="de-DE"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die es zu nutzen</a:t>
            </a:r>
            <a:r>
              <a:rPr 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gilt.</a:t>
            </a:r>
            <a:endParaRPr lang="de-DE"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360000" marR="0" lvl="1" indent="-180000" algn="l" defTabSz="914400" rtl="0" eaLnBrk="1" fontAlgn="auto" latinLnBrk="0" hangingPunct="1">
              <a:lnSpc>
                <a:spcPct val="100000"/>
              </a:lnSpc>
              <a:spcBef>
                <a:spcPts val="0"/>
              </a:spcBef>
              <a:spcAft>
                <a:spcPts val="0"/>
              </a:spcAft>
              <a:buClrTx/>
              <a:buSzTx/>
              <a:buFont typeface="Wingdings"/>
              <a:buChar char="à"/>
              <a:tabLst/>
              <a:defRPr/>
            </a:pPr>
            <a:r>
              <a:rPr lang="de-DE" sz="1200" dirty="0">
                <a:latin typeface="Arial" panose="020B0604020202020204" pitchFamily="34" charset="0"/>
                <a:cs typeface="Arial" panose="020B0604020202020204" pitchFamily="34" charset="0"/>
              </a:rPr>
              <a:t>Heterogene Nutzergruppe beim STADTRADELN: Menschen jeglichen Alters, Geschlechts und sozialen Milieus.</a:t>
            </a:r>
          </a:p>
          <a:p>
            <a:pPr marL="0" indent="0">
              <a:buFont typeface="Arial" panose="020B0604020202020204" pitchFamily="34" charset="0"/>
              <a:buNone/>
            </a:pPr>
            <a:r>
              <a:rPr lang="de-DE" sz="1200" dirty="0">
                <a:latin typeface="Arial" panose="020B0604020202020204" pitchFamily="34" charset="0"/>
                <a:cs typeface="Arial" panose="020B0604020202020204" pitchFamily="34" charset="0"/>
              </a:rPr>
              <a:t>Bei „Sport-Apps“ hingegen sind die Nutzenden häufig überwiegend männlich (meist</a:t>
            </a:r>
            <a:r>
              <a:rPr lang="de-DE" sz="1200" baseline="0" dirty="0">
                <a:latin typeface="Arial" panose="020B0604020202020204" pitchFamily="34" charset="0"/>
                <a:cs typeface="Arial" panose="020B0604020202020204" pitchFamily="34" charset="0"/>
              </a:rPr>
              <a:t> um die 80 %) </a:t>
            </a:r>
            <a:r>
              <a:rPr lang="de-DE" sz="1200" dirty="0">
                <a:latin typeface="Arial" panose="020B0604020202020204" pitchFamily="34" charset="0"/>
                <a:cs typeface="Arial" panose="020B0604020202020204" pitchFamily="34" charset="0"/>
              </a:rPr>
              <a:t>und zwischen 25 und 40 Jahre</a:t>
            </a:r>
            <a:r>
              <a:rPr lang="de-DE" sz="1200" baseline="0" dirty="0">
                <a:latin typeface="Arial" panose="020B0604020202020204" pitchFamily="34" charset="0"/>
                <a:cs typeface="Arial" panose="020B0604020202020204" pitchFamily="34" charset="0"/>
              </a:rPr>
              <a:t> alt</a:t>
            </a:r>
            <a:r>
              <a:rPr lang="de-DE" sz="1200" dirty="0">
                <a:latin typeface="Arial" panose="020B0604020202020204" pitchFamily="34" charset="0"/>
                <a:cs typeface="Arial" panose="020B0604020202020204" pitchFamily="34" charset="0"/>
              </a:rPr>
              <a:t>.</a:t>
            </a:r>
          </a:p>
          <a:p>
            <a:pPr marL="180000" marR="0" lvl="1"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Verbesserte </a:t>
            </a:r>
            <a:r>
              <a:rPr lang="de-DE"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Analysealgorithmen </a:t>
            </a:r>
            <a:r>
              <a:rPr 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zur Datenverarbeitung</a:t>
            </a:r>
          </a:p>
          <a:p>
            <a:pPr marL="360000" indent="-180000">
              <a:buFont typeface="Wingdings"/>
              <a:buChar char="à"/>
            </a:pPr>
            <a:r>
              <a:rPr lang="de-DE" sz="1200" baseline="0" dirty="0">
                <a:latin typeface="Arial" panose="020B0604020202020204" pitchFamily="34" charset="0"/>
                <a:cs typeface="Arial" panose="020B0604020202020204" pitchFamily="34" charset="0"/>
                <a:sym typeface="Wingdings" panose="05000000000000000000" pitchFamily="2" charset="2"/>
              </a:rPr>
              <a:t>Daten vieler anderer Anbieter sind eine „</a:t>
            </a:r>
            <a:r>
              <a:rPr lang="de-DE" sz="1200" dirty="0">
                <a:latin typeface="Arial" panose="020B0604020202020204" pitchFamily="34" charset="0"/>
                <a:cs typeface="Arial" panose="020B0604020202020204" pitchFamily="34" charset="0"/>
                <a:sym typeface="Wingdings" panose="05000000000000000000" pitchFamily="2" charset="2"/>
              </a:rPr>
              <a:t>Black Box“: Kommunen wissen häufig nicht, unter welchen Umständen die Daten erhoben und verarbeitet wurden. Dadurch</a:t>
            </a:r>
          </a:p>
          <a:p>
            <a:pPr marL="360000" indent="-180000">
              <a:buFont typeface="Wingdings"/>
              <a:buChar char="à"/>
            </a:pPr>
            <a:r>
              <a:rPr lang="de-DE" sz="1200" dirty="0">
                <a:latin typeface="Arial" panose="020B0604020202020204" pitchFamily="34" charset="0"/>
                <a:cs typeface="Arial" panose="020B0604020202020204" pitchFamily="34" charset="0"/>
                <a:sym typeface="Wingdings" panose="05000000000000000000" pitchFamily="2" charset="2"/>
              </a:rPr>
              <a:t>Niedrige Datenqualität, zur Radverkehrsplanung häufig ungeeignet.</a:t>
            </a:r>
          </a:p>
        </p:txBody>
      </p:sp>
      <p:sp>
        <p:nvSpPr>
          <p:cNvPr id="4" name="Foliennummernplatzhalter 3"/>
          <p:cNvSpPr>
            <a:spLocks noGrp="1"/>
          </p:cNvSpPr>
          <p:nvPr>
            <p:ph type="sldNum" sz="quarter" idx="10"/>
          </p:nvPr>
        </p:nvSpPr>
        <p:spPr/>
        <p:txBody>
          <a:bodyPr/>
          <a:lstStyle/>
          <a:p>
            <a:fld id="{6EA5FD0C-7815-4C61-9F16-9E61E07823AE}" type="slidenum">
              <a:rPr lang="de-DE" smtClean="0"/>
              <a:t>48</a:t>
            </a:fld>
            <a:endParaRPr lang="de-DE"/>
          </a:p>
        </p:txBody>
      </p:sp>
    </p:spTree>
    <p:extLst>
      <p:ext uri="{BB962C8B-B14F-4D97-AF65-F5344CB8AC3E}">
        <p14:creationId xmlns:p14="http://schemas.microsoft.com/office/powerpoint/2010/main" val="10984431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panose="020B0604020202020204" pitchFamily="34" charset="0"/>
                <a:cs typeface="Arial" panose="020B0604020202020204" pitchFamily="34" charset="0"/>
              </a:rPr>
              <a:t>Mit</a:t>
            </a:r>
            <a:r>
              <a:rPr lang="de-DE" baseline="0" dirty="0">
                <a:latin typeface="Arial" panose="020B0604020202020204" pitchFamily="34" charset="0"/>
                <a:cs typeface="Arial" panose="020B0604020202020204" pitchFamily="34" charset="0"/>
              </a:rPr>
              <a:t> Berücksichtigung, dass viele Radelnde – z. B. für Schulklassen, Familien o. Ä. – km federführend für andere Personen eintragen (bei knapp ein Viertel der Teilnehmenden der Fall), sind das weiterhin beachtliche Zahlen samt Nutzungsquote.</a:t>
            </a:r>
          </a:p>
        </p:txBody>
      </p:sp>
      <p:sp>
        <p:nvSpPr>
          <p:cNvPr id="4" name="Foliennummernplatzhalter 3"/>
          <p:cNvSpPr>
            <a:spLocks noGrp="1"/>
          </p:cNvSpPr>
          <p:nvPr>
            <p:ph type="sldNum" sz="quarter" idx="10"/>
          </p:nvPr>
        </p:nvSpPr>
        <p:spPr/>
        <p:txBody>
          <a:bodyPr/>
          <a:lstStyle/>
          <a:p>
            <a:fld id="{6EA5FD0C-7815-4C61-9F16-9E61E07823AE}" type="slidenum">
              <a:rPr lang="de-DE" smtClean="0"/>
              <a:t>49</a:t>
            </a:fld>
            <a:endParaRPr lang="de-DE"/>
          </a:p>
        </p:txBody>
      </p:sp>
    </p:spTree>
    <p:extLst>
      <p:ext uri="{BB962C8B-B14F-4D97-AF65-F5344CB8AC3E}">
        <p14:creationId xmlns:p14="http://schemas.microsoft.com/office/powerpoint/2010/main" val="298370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latin typeface="Arial" panose="020B0604020202020204" pitchFamily="34" charset="0"/>
              </a:rPr>
              <a:t>Zum STADTRADELN…</a:t>
            </a:r>
          </a:p>
        </p:txBody>
      </p:sp>
      <p:sp>
        <p:nvSpPr>
          <p:cNvPr id="4" name="Foliennummernplatzhalter 3"/>
          <p:cNvSpPr>
            <a:spLocks noGrp="1"/>
          </p:cNvSpPr>
          <p:nvPr>
            <p:ph type="sldNum" sz="quarter" idx="10"/>
          </p:nvPr>
        </p:nvSpPr>
        <p:spPr/>
        <p:txBody>
          <a:bodyPr/>
          <a:lstStyle/>
          <a:p>
            <a:fld id="{6EA5FD0C-7815-4C61-9F16-9E61E07823AE}" type="slidenum">
              <a:rPr lang="de-DE" smtClean="0"/>
              <a:t>5</a:t>
            </a:fld>
            <a:endParaRPr lang="de-DE"/>
          </a:p>
        </p:txBody>
      </p:sp>
    </p:spTree>
    <p:extLst>
      <p:ext uri="{BB962C8B-B14F-4D97-AF65-F5344CB8AC3E}">
        <p14:creationId xmlns:p14="http://schemas.microsoft.com/office/powerpoint/2010/main" val="428131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Als Beispiel</a:t>
            </a:r>
            <a:r>
              <a:rPr lang="de-DE" baseline="0"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Leipzig, Teilnehmendenzahl STADTRADELN 2020 vs.</a:t>
            </a:r>
            <a:r>
              <a:rPr lang="de-DE" baseline="0" dirty="0">
                <a:latin typeface="Arial" panose="020B0604020202020204" pitchFamily="34" charset="0"/>
                <a:cs typeface="Arial" panose="020B0604020202020204" pitchFamily="34" charset="0"/>
              </a:rPr>
              <a:t> Haushaltsbefragung SrV „Mobilität in Städten“ (SrV = System repräsentativer Verkehrsbefragungen).</a:t>
            </a:r>
          </a:p>
          <a:p>
            <a:r>
              <a:rPr lang="de-DE" baseline="0" dirty="0">
                <a:latin typeface="Arial" panose="020B0604020202020204" pitchFamily="34" charset="0"/>
                <a:cs typeface="Arial" panose="020B0604020202020204" pitchFamily="34" charset="0"/>
              </a:rPr>
              <a:t>Deutlich höhere Fallzahl im Rahmen der STADTRADELN-Kampagne.</a:t>
            </a:r>
          </a:p>
          <a:p>
            <a:endParaRPr lang="de-DE"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50</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latin typeface="Arial" panose="020B0604020202020204" pitchFamily="34" charset="0"/>
                <a:cs typeface="Arial" panose="020B0604020202020204" pitchFamily="34" charset="0"/>
              </a:rPr>
              <a:t>Haushaltsbefragung SrV „Mobilität in Städten“ (SrV= System </a:t>
            </a:r>
            <a:r>
              <a:rPr lang="de-DE" baseline="0">
                <a:latin typeface="Arial" panose="020B0604020202020204" pitchFamily="34" charset="0"/>
                <a:cs typeface="Arial" panose="020B0604020202020204" pitchFamily="34" charset="0"/>
              </a:rPr>
              <a:t>repräsentativer Verkehrsbefragungen.</a:t>
            </a:r>
            <a:endParaRPr lang="de-DE" baseline="0"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Geschlechterverteilung + Fahrtweitenverteilung Leipzig, ebenfalls für das Jahr 2020.</a:t>
            </a:r>
          </a:p>
          <a:p>
            <a:r>
              <a:rPr lang="de-DE" dirty="0">
                <a:latin typeface="Arial" panose="020B0604020202020204" pitchFamily="34" charset="0"/>
                <a:cs typeface="Arial" panose="020B0604020202020204" pitchFamily="34" charset="0"/>
              </a:rPr>
              <a:t>Geschlechterverteilung ist ausgeglichen und auch gegenüber anderer Apps vorteilhafter, bei</a:t>
            </a:r>
            <a:r>
              <a:rPr lang="de-DE" baseline="0" dirty="0">
                <a:latin typeface="Arial" panose="020B0604020202020204" pitchFamily="34" charset="0"/>
                <a:cs typeface="Arial" panose="020B0604020202020204" pitchFamily="34" charset="0"/>
              </a:rPr>
              <a:t> denen oftmals das Geschlechterverhältnis bei rund 80 % Männer- gegenüber 20 % Frauenanteil liegt.</a:t>
            </a: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Fahrtweiten</a:t>
            </a:r>
            <a:r>
              <a:rPr lang="de-DE" baseline="0" dirty="0">
                <a:latin typeface="Arial" panose="020B0604020202020204" pitchFamily="34" charset="0"/>
                <a:cs typeface="Arial" panose="020B0604020202020204" pitchFamily="34" charset="0"/>
              </a:rPr>
              <a:t> orientieren sich an denen von repräsentativen Haushaltsbefragungen.</a:t>
            </a:r>
          </a:p>
          <a:p>
            <a:r>
              <a:rPr lang="de-DE" baseline="0" dirty="0">
                <a:latin typeface="Arial" panose="020B0604020202020204" pitchFamily="34" charset="0"/>
                <a:cs typeface="Arial" panose="020B0604020202020204" pitchFamily="34" charset="0"/>
              </a:rPr>
              <a:t>Das zeigt: die Datenaufbereitung funktioniert!</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51</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panose="020B0604020202020204" pitchFamily="34" charset="0"/>
                <a:cs typeface="Arial" panose="020B0604020202020204" pitchFamily="34" charset="0"/>
              </a:rPr>
              <a:t>Fahrtbeginne und</a:t>
            </a:r>
            <a:r>
              <a:rPr lang="de-DE" baseline="0" dirty="0">
                <a:latin typeface="Arial" panose="020B0604020202020204" pitchFamily="34" charset="0"/>
                <a:cs typeface="Arial" panose="020B0604020202020204" pitchFamily="34" charset="0"/>
              </a:rPr>
              <a:t> Verteilung der mittleren Geschwindigkeiten über alle Fahrten in Leipzig 2020.</a:t>
            </a:r>
          </a:p>
          <a:p>
            <a:r>
              <a:rPr lang="de-DE" baseline="0" dirty="0">
                <a:latin typeface="Arial" panose="020B0604020202020204" pitchFamily="34" charset="0"/>
                <a:cs typeface="Arial" panose="020B0604020202020204" pitchFamily="34" charset="0"/>
              </a:rPr>
              <a:t>Auch hier: Daten nah an den Haushaltsbefragungen.</a:t>
            </a:r>
          </a:p>
        </p:txBody>
      </p:sp>
      <p:sp>
        <p:nvSpPr>
          <p:cNvPr id="4" name="Foliennummernplatzhalter 3"/>
          <p:cNvSpPr>
            <a:spLocks noGrp="1"/>
          </p:cNvSpPr>
          <p:nvPr>
            <p:ph type="sldNum" sz="quarter" idx="10"/>
          </p:nvPr>
        </p:nvSpPr>
        <p:spPr/>
        <p:txBody>
          <a:bodyPr/>
          <a:lstStyle/>
          <a:p>
            <a:fld id="{6EA5FD0C-7815-4C61-9F16-9E61E07823AE}" type="slidenum">
              <a:rPr lang="de-DE" smtClean="0"/>
              <a:t>52</a:t>
            </a:fld>
            <a:endParaRPr lang="de-DE"/>
          </a:p>
        </p:txBody>
      </p:sp>
    </p:spTree>
    <p:extLst>
      <p:ext uri="{BB962C8B-B14F-4D97-AF65-F5344CB8AC3E}">
        <p14:creationId xmlns:p14="http://schemas.microsoft.com/office/powerpoint/2010/main" val="37644253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dirty="0">
                <a:latin typeface="Arial" panose="020B0604020202020204" pitchFamily="34" charset="0"/>
                <a:cs typeface="Arial" panose="020B0604020202020204" pitchFamily="34" charset="0"/>
              </a:rPr>
              <a:t>Die dritte Kampagnenkomponente ist ein Portal für</a:t>
            </a:r>
            <a:r>
              <a:rPr lang="de-DE" baseline="0" dirty="0">
                <a:latin typeface="Arial" panose="020B0604020202020204" pitchFamily="34" charset="0"/>
                <a:cs typeface="Arial" panose="020B0604020202020204" pitchFamily="34" charset="0"/>
              </a:rPr>
              <a:t> Radverkehrsdaten BIKE MONITOR, was für 2025 </a:t>
            </a:r>
            <a:r>
              <a:rPr lang="de-DE" b="0" baseline="0" dirty="0">
                <a:latin typeface="Arial" panose="020B0604020202020204" pitchFamily="34" charset="0"/>
                <a:cs typeface="Arial" panose="020B0604020202020204" pitchFamily="34" charset="0"/>
              </a:rPr>
              <a:t>komplett neu aufgesetzt und erweitert wird</a:t>
            </a:r>
            <a:r>
              <a:rPr lang="de-DE" baseline="0" dirty="0">
                <a:latin typeface="Arial" panose="020B0604020202020204" pitchFamily="34" charset="0"/>
                <a:cs typeface="Arial" panose="020B0604020202020204" pitchFamily="34" charset="0"/>
              </a:rPr>
              <a:t>.</a:t>
            </a:r>
            <a:br>
              <a:rPr lang="de-DE" baseline="0" dirty="0">
                <a:latin typeface="Arial" panose="020B0604020202020204" pitchFamily="34" charset="0"/>
                <a:cs typeface="Arial" panose="020B0604020202020204" pitchFamily="34" charset="0"/>
              </a:rPr>
            </a:br>
            <a:endParaRPr lang="de-DE" baseline="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53</a:t>
            </a:fld>
            <a:endParaRPr lang="de-DE"/>
          </a:p>
        </p:txBody>
      </p:sp>
    </p:spTree>
    <p:extLst>
      <p:ext uri="{BB962C8B-B14F-4D97-AF65-F5344CB8AC3E}">
        <p14:creationId xmlns:p14="http://schemas.microsoft.com/office/powerpoint/2010/main" val="20754742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latin typeface="Arial" panose="020B0604020202020204" pitchFamily="34" charset="0"/>
                <a:cs typeface="Arial" panose="020B0604020202020204" pitchFamily="34" charset="0"/>
              </a:rPr>
              <a:t>STADTRADELN mit seiner</a:t>
            </a:r>
            <a:r>
              <a:rPr lang="de-DE" b="0" baseline="0" dirty="0">
                <a:latin typeface="Arial" panose="020B0604020202020204" pitchFamily="34" charset="0"/>
                <a:cs typeface="Arial" panose="020B0604020202020204" pitchFamily="34" charset="0"/>
              </a:rPr>
              <a:t> integrierten Meldeplattform </a:t>
            </a:r>
            <a:r>
              <a:rPr lang="de-DE" b="0" cap="small" baseline="0" dirty="0">
                <a:latin typeface="Arial" panose="020B0604020202020204" pitchFamily="34" charset="0"/>
                <a:cs typeface="Arial" panose="020B0604020202020204" pitchFamily="34" charset="0"/>
              </a:rPr>
              <a:t>RADar!</a:t>
            </a:r>
            <a:r>
              <a:rPr lang="de-DE" b="0" baseline="0" dirty="0">
                <a:latin typeface="Arial" panose="020B0604020202020204" pitchFamily="34" charset="0"/>
                <a:cs typeface="Arial" panose="020B0604020202020204" pitchFamily="34" charset="0"/>
              </a:rPr>
              <a:t> und das Portal für Radverkehrsdaten BIKE MONITOR bieten ein einmaliges All-in-</a:t>
            </a:r>
            <a:r>
              <a:rPr lang="de-DE" b="0" baseline="0" dirty="0" err="1">
                <a:latin typeface="Arial" panose="020B0604020202020204" pitchFamily="34" charset="0"/>
                <a:cs typeface="Arial" panose="020B0604020202020204" pitchFamily="34" charset="0"/>
              </a:rPr>
              <a:t>one</a:t>
            </a:r>
            <a:r>
              <a:rPr lang="de-DE" b="0" baseline="0" dirty="0">
                <a:latin typeface="Arial" panose="020B0604020202020204" pitchFamily="34" charset="0"/>
                <a:cs typeface="Arial" panose="020B0604020202020204" pitchFamily="34" charset="0"/>
              </a:rPr>
              <a:t>-Paket!</a:t>
            </a:r>
          </a:p>
        </p:txBody>
      </p:sp>
      <p:sp>
        <p:nvSpPr>
          <p:cNvPr id="4" name="Foliennummernplatzhalter 3"/>
          <p:cNvSpPr>
            <a:spLocks noGrp="1"/>
          </p:cNvSpPr>
          <p:nvPr>
            <p:ph type="sldNum" sz="quarter" idx="10"/>
          </p:nvPr>
        </p:nvSpPr>
        <p:spPr/>
        <p:txBody>
          <a:bodyPr/>
          <a:lstStyle/>
          <a:p>
            <a:fld id="{6EA5FD0C-7815-4C61-9F16-9E61E07823AE}" type="slidenum">
              <a:rPr lang="de-DE" smtClean="0"/>
              <a:t>54</a:t>
            </a:fld>
            <a:endParaRPr lang="de-DE"/>
          </a:p>
        </p:txBody>
      </p:sp>
    </p:spTree>
    <p:extLst>
      <p:ext uri="{BB962C8B-B14F-4D97-AF65-F5344CB8AC3E}">
        <p14:creationId xmlns:p14="http://schemas.microsoft.com/office/powerpoint/2010/main" val="14085440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DE" b="1" i="1" baseline="0" dirty="0">
                <a:latin typeface="Arial" panose="020B0604020202020204" pitchFamily="34" charset="0"/>
                <a:cs typeface="Arial" panose="020B0604020202020204" pitchFamily="34" charset="0"/>
              </a:rPr>
              <a:t>Bitte tragen Sie in die Folie Ihre Kontaktdaten ein!</a:t>
            </a:r>
            <a:endParaRPr lang="de-DE" b="1" i="1"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55</a:t>
            </a:fld>
            <a:endParaRPr lang="de-DE"/>
          </a:p>
        </p:txBody>
      </p:sp>
    </p:spTree>
    <p:extLst>
      <p:ext uri="{BB962C8B-B14F-4D97-AF65-F5344CB8AC3E}">
        <p14:creationId xmlns:p14="http://schemas.microsoft.com/office/powerpoint/2010/main" val="35667005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panose="020B0604020202020204" pitchFamily="34" charset="0"/>
                <a:cs typeface="Arial" panose="020B0604020202020204" pitchFamily="34" charset="0"/>
              </a:rPr>
              <a:t>Abschließend noch einige Information zum Klima-Bündnis als</a:t>
            </a:r>
            <a:r>
              <a:rPr lang="de-DE" baseline="0" dirty="0">
                <a:latin typeface="Arial" panose="020B0604020202020204" pitchFamily="34" charset="0"/>
                <a:cs typeface="Arial" panose="020B0604020202020204" pitchFamily="34" charset="0"/>
              </a:rPr>
              <a:t> solches, damit die „Stoßrichtung“ des Ganzen besser einzuordnen ist.</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56</a:t>
            </a:fld>
            <a:endParaRPr lang="de-DE"/>
          </a:p>
        </p:txBody>
      </p:sp>
    </p:spTree>
    <p:extLst>
      <p:ext uri="{BB962C8B-B14F-4D97-AF65-F5344CB8AC3E}">
        <p14:creationId xmlns:p14="http://schemas.microsoft.com/office/powerpoint/2010/main" val="2224907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57</a:t>
            </a:fld>
            <a:endParaRPr lang="de-DE"/>
          </a:p>
        </p:txBody>
      </p:sp>
    </p:spTree>
    <p:extLst>
      <p:ext uri="{BB962C8B-B14F-4D97-AF65-F5344CB8AC3E}">
        <p14:creationId xmlns:p14="http://schemas.microsoft.com/office/powerpoint/2010/main" val="3956524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58</a:t>
            </a:fld>
            <a:endParaRPr lang="de-DE"/>
          </a:p>
        </p:txBody>
      </p:sp>
    </p:spTree>
    <p:extLst>
      <p:ext uri="{BB962C8B-B14F-4D97-AF65-F5344CB8AC3E}">
        <p14:creationId xmlns:p14="http://schemas.microsoft.com/office/powerpoint/2010/main" val="122372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 ist ein Wettbewerb zur Radverkehrsförderung, zum Klimaschutz und zur Steigerung der Lebensqualität in Kommunen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Jede Kommune (Stadt, Gemeinde, Landkreis/Region) ist eingeladen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r>
              <a:rPr lang="de-DE" altLang="de-DE"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KLICK:</a:t>
            </a:r>
            <a:r>
              <a:rPr lang="de-DE" altLang="de-DE"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ZIEL: </a:t>
            </a: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Die Bevölkerung mit Spaß und Begeisterung aufs Fahrrad bringen</a:t>
            </a:r>
          </a:p>
          <a:p>
            <a:pPr marL="180000" marR="0" indent="-18000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Char char="•"/>
              <a:tabLst/>
              <a:defRPr/>
            </a:pPr>
            <a:endPar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800"/>
              </a:spcAft>
              <a:buClr>
                <a:schemeClr val="bg1">
                  <a:lumMod val="50000"/>
                </a:schemeClr>
              </a:buClr>
              <a:buSzTx/>
              <a:buFont typeface="Arial" panose="020B0604020202020204" pitchFamily="34" charset="0"/>
              <a:buNone/>
              <a:tabLst/>
              <a:defRP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Bitte beachten:</a:t>
            </a:r>
            <a:r>
              <a:rPr lang="de-DE" altLang="de-DE"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hinter dem grünen Feld verbirgt sich weiterer Text, der beim Start der Bildschirmpräsentation sichtbar wird!</a:t>
            </a:r>
            <a:endParaRPr lang="de-DE" altLang="de-DE" sz="120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6</a:t>
            </a:fld>
            <a:endParaRPr lang="de-DE"/>
          </a:p>
        </p:txBody>
      </p:sp>
    </p:spTree>
    <p:extLst>
      <p:ext uri="{BB962C8B-B14F-4D97-AF65-F5344CB8AC3E}">
        <p14:creationId xmlns:p14="http://schemas.microsoft.com/office/powerpoint/2010/main" val="3881647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de-DE" altLang="de-DE"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Beim STADTRADELN</a:t>
            </a:r>
            <a: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werden möglichst viele Kilometer zurückgelegt – egal ob beruflich oder privat, </a:t>
            </a:r>
          </a:p>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de-DE" altLang="de-DE"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ALLE können teilnehmen und </a:t>
            </a:r>
            <a:r>
              <a:rPr lang="de-DE" altLang="de-DE" sz="1200" b="0" u="none"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Teams bilden</a:t>
            </a:r>
            <a:r>
              <a:rPr lang="de-DE" altLang="de-DE"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a:t>
            </a:r>
            <a:br>
              <a:rPr lang="de-DE" altLang="de-DE"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br>
            <a:r>
              <a:rPr lang="de-DE" altLang="de-DE"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Jung und alt, Schüler*innen und Berufstätige, Alltags- und „Sonntagsradelnde“…</a:t>
            </a:r>
          </a:p>
          <a:p>
            <a:pPr marL="180000" indent="-180000">
              <a:lnSpc>
                <a:spcPct val="100000"/>
              </a:lnSpc>
              <a:spcBef>
                <a:spcPts val="0"/>
              </a:spcBef>
              <a:spcAft>
                <a:spcPts val="1200"/>
              </a:spcAft>
              <a:buClr>
                <a:schemeClr val="bg1">
                  <a:lumMod val="50000"/>
                </a:schemeClr>
              </a:buClr>
              <a:buFont typeface="Arial" panose="020B0604020202020204" pitchFamily="34" charset="0"/>
              <a:buChar char="•"/>
            </a:pPr>
            <a:r>
              <a:rPr lang="de-DE" altLang="de-DE"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Voraussetzung: Sie wohnen</a:t>
            </a:r>
            <a: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oder</a:t>
            </a:r>
            <a:r>
              <a:rPr lang="de-DE" altLang="de-DE"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arbeiten in der</a:t>
            </a:r>
            <a: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Teilnehmerkommune</a:t>
            </a:r>
            <a:r>
              <a:rPr lang="de-DE" altLang="de-DE"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gehören dort einem</a:t>
            </a:r>
            <a: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a:t>
            </a:r>
            <a:r>
              <a:rPr lang="de-DE" altLang="de-DE"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Verein an oder besuchen</a:t>
            </a:r>
            <a:r>
              <a:rPr lang="de-DE" altLang="de-DE" sz="1200" b="0" baseline="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 eine </a:t>
            </a:r>
            <a:r>
              <a:rPr lang="de-DE" altLang="de-DE" sz="1200" b="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(Hoch)Schule</a:t>
            </a:r>
            <a:endParaRPr lang="de-DE"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7</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indent="-180000">
              <a:spcAft>
                <a:spcPts val="1800"/>
              </a:spcAft>
              <a:buFont typeface="Arial" panose="020B0604020202020204" pitchFamily="34" charset="0"/>
              <a:buChar char="•"/>
              <a:tabLst>
                <a:tab pos="2420938" algn="l"/>
              </a:tabLst>
            </a:pPr>
            <a:r>
              <a:rPr lang="de-DE" altLang="de-DE" sz="1200" b="0" i="0" u="non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 jährlichen Kampagnenzeitraum vom 1.5. bis 30.9. sucht sich jede Kommune 21 zusammenhängende Tage, an denen sie die Kampagne vor Ort durchführt</a:t>
            </a:r>
          </a:p>
          <a:p>
            <a:pPr marL="180000" indent="-180000">
              <a:spcAft>
                <a:spcPts val="1800"/>
              </a:spcAft>
              <a:buFont typeface="Arial" panose="020B0604020202020204" pitchFamily="34" charset="0"/>
              <a:buChar char="•"/>
              <a:tabLst>
                <a:tab pos="2420938" algn="l"/>
              </a:tabLst>
            </a:pPr>
            <a:r>
              <a:rPr lang="de-DE" altLang="de-DE" sz="1200" b="0" i="0" u="non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Kilometer werden online auf stadtradeln.de eingetragen</a:t>
            </a:r>
            <a:r>
              <a:rPr lang="de-DE" altLang="de-DE" sz="1200" b="0" i="0" u="none"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oder direkt per STADTRADELN-App getrackt</a:t>
            </a:r>
            <a:endParaRPr lang="de-DE" b="0" i="0" u="non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8</a:t>
            </a:fld>
            <a:endParaRPr lang="de-DE"/>
          </a:p>
        </p:txBody>
      </p:sp>
    </p:spTree>
    <p:extLst>
      <p:ext uri="{BB962C8B-B14F-4D97-AF65-F5344CB8AC3E}">
        <p14:creationId xmlns:p14="http://schemas.microsoft.com/office/powerpoint/2010/main" val="2542228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de-DE" altLang="de-DE"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Als Alleinstellungsmerkmal</a:t>
            </a:r>
            <a:r>
              <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der Kampagne sind Entscheider*innen in Sachen Radverkehr vor Ort aufgefordert, aktiv am STADTRADELN teilzunehmen. Sie sollen ihre Kommune aus der Radfahrperspektive erleben und selbst Erfahrungen sammeln, und erfahren, wo Verbesserungsbedarf besteht.</a:t>
            </a:r>
            <a:br>
              <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Zeitgleich sollen sie bewusst ihre Position als Vorbildfunktion nutzen (s. dazu auch nächste Folie) und ihre Bürger*innen zu nachhaltiger, zukunftsfähiger Mobilität auffordern.</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Umgekehrt sollen die Bürger*innen mit ihrer Teilnahme und jedem zurückgelegten Fahrradkilometer ein Signal für mehr Radverkehrsförderung in Richtung Politik setzen</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r>
              <a:rPr lang="de-DE" altLang="de-DE" sz="12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KLICK:</a:t>
            </a:r>
            <a:r>
              <a:rPr lang="de-DE" altLang="de-DE" sz="1200" b="1"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de-DE" altLang="de-DE" sz="1200" b="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ZIEL:</a:t>
            </a:r>
            <a:r>
              <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Politik für Verbesserung der Radinfrastruktur sensibilisieren</a:t>
            </a:r>
          </a:p>
          <a:p>
            <a:pPr marL="180000" marR="0" indent="-18000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Char char="•"/>
              <a:tabLst/>
              <a:defRPr/>
            </a:pPr>
            <a:endPar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0" marR="0" indent="0" algn="l" defTabSz="914400" rtl="0" eaLnBrk="1" fontAlgn="auto" latinLnBrk="0" hangingPunct="1">
              <a:lnSpc>
                <a:spcPct val="100000"/>
              </a:lnSpc>
              <a:spcBef>
                <a:spcPts val="0"/>
              </a:spcBef>
              <a:spcAft>
                <a:spcPts val="1800"/>
              </a:spcAft>
              <a:buClr>
                <a:schemeClr val="tx1">
                  <a:lumMod val="65000"/>
                  <a:lumOff val="35000"/>
                </a:schemeClr>
              </a:buClr>
              <a:buSzTx/>
              <a:buFont typeface="Arial" panose="020B0604020202020204" pitchFamily="34" charset="0"/>
              <a:buNone/>
              <a:tabLst/>
              <a:defRPr/>
            </a:pPr>
            <a:r>
              <a:rPr lang="de-DE" altLang="de-DE" sz="12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Bitte beachten:</a:t>
            </a:r>
            <a:r>
              <a:rPr lang="de-DE" altLang="de-DE" sz="12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hinter dem grünen Feld verbirgt sich weiterer Text, der beim Start der Bildschirmpräsentation sichtbar wird!</a:t>
            </a:r>
            <a:endParaRPr lang="de-DE" altLang="de-DE" sz="1200" b="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6EA5FD0C-7815-4C61-9F16-9E61E07823AE}" type="slidenum">
              <a:rPr lang="de-DE" smtClean="0"/>
              <a:t>9</a:t>
            </a:fld>
            <a:endParaRPr lang="de-DE"/>
          </a:p>
        </p:txBody>
      </p:sp>
    </p:spTree>
    <p:extLst>
      <p:ext uri="{BB962C8B-B14F-4D97-AF65-F5344CB8AC3E}">
        <p14:creationId xmlns:p14="http://schemas.microsoft.com/office/powerpoint/2010/main" val="89590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19"/>
            <a:ext cx="7772400" cy="1102519"/>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5EFD61A2-F67D-4445-875B-3FCE001E6512}" type="datetimeFigureOut">
              <a:rPr lang="de-DE" smtClean="0"/>
              <a:t>11.04.2025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633757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11.04.2025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83022828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79"/>
            <a:ext cx="2057400" cy="4388644"/>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05979"/>
            <a:ext cx="6019800" cy="4388644"/>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11.04.2025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07780583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EFD61A2-F67D-4445-875B-3FCE001E6512}" type="datetimeFigureOut">
              <a:rPr lang="de-DE" smtClean="0"/>
              <a:t>11.04.2025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1853258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5EFD61A2-F67D-4445-875B-3FCE001E6512}" type="datetimeFigureOut">
              <a:rPr lang="de-DE" smtClean="0"/>
              <a:t>11.04.2025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74738327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5EFD61A2-F67D-4445-875B-3FCE001E6512}" type="datetimeFigureOut">
              <a:rPr lang="de-DE" smtClean="0"/>
              <a:t>11.04.2025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7774941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5EFD61A2-F67D-4445-875B-3FCE001E6512}" type="datetimeFigureOut">
              <a:rPr lang="de-DE" smtClean="0"/>
              <a:t>11.04.2025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402069138"/>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5EFD61A2-F67D-4445-875B-3FCE001E6512}" type="datetimeFigureOut">
              <a:rPr lang="de-DE" smtClean="0"/>
              <a:t>11.04.2025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191246244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EFD61A2-F67D-4445-875B-3FCE001E6512}" type="datetimeFigureOut">
              <a:rPr lang="de-DE" smtClean="0"/>
              <a:t>11.04.2025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364108494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5EFD61A2-F67D-4445-875B-3FCE001E6512}" type="datetimeFigureOut">
              <a:rPr lang="de-DE" smtClean="0"/>
              <a:t>11.04.2025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569992129"/>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5EFD61A2-F67D-4445-875B-3FCE001E6512}" type="datetimeFigureOut">
              <a:rPr lang="de-DE" smtClean="0"/>
              <a:t>11.04.2025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2DFF5DD-2512-4874-8415-B98AD53897B7}" type="slidenum">
              <a:rPr lang="de-DE" smtClean="0"/>
              <a:t>‹Nr.›</a:t>
            </a:fld>
            <a:endParaRPr lang="de-DE"/>
          </a:p>
        </p:txBody>
      </p:sp>
    </p:spTree>
    <p:extLst>
      <p:ext uri="{BB962C8B-B14F-4D97-AF65-F5344CB8AC3E}">
        <p14:creationId xmlns:p14="http://schemas.microsoft.com/office/powerpoint/2010/main" val="251499927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EFD61A2-F67D-4445-875B-3FCE001E6512}" type="datetimeFigureOut">
              <a:rPr lang="de-DE" smtClean="0"/>
              <a:t>11.04.2025</a:t>
            </a:fld>
            <a:endParaRPr lang="de-DE"/>
          </a:p>
        </p:txBody>
      </p:sp>
      <p:sp>
        <p:nvSpPr>
          <p:cNvPr id="5" name="Fußzeilenplatzhalt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DFF5DD-2512-4874-8415-B98AD53897B7}" type="slidenum">
              <a:rPr lang="de-DE" smtClean="0"/>
              <a:t>‹Nr.›</a:t>
            </a:fld>
            <a:endParaRPr lang="de-DE"/>
          </a:p>
        </p:txBody>
      </p:sp>
    </p:spTree>
    <p:extLst>
      <p:ext uri="{BB962C8B-B14F-4D97-AF65-F5344CB8AC3E}">
        <p14:creationId xmlns:p14="http://schemas.microsoft.com/office/powerpoint/2010/main" val="33480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1.jpeg"/><Relationship Id="rId7"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jpeg"/></Relationships>
</file>

<file path=ppt/slides/_rels/slide4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1.jpeg"/><Relationship Id="rId7"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35" y="-28178"/>
            <a:ext cx="9148936" cy="4297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395536" y="4482347"/>
            <a:ext cx="2136089" cy="46566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839374" y="4362323"/>
            <a:ext cx="1110137" cy="674143"/>
          </a:xfrm>
          <a:prstGeom prst="rect">
            <a:avLst/>
          </a:prstGeom>
        </p:spPr>
      </p:pic>
      <p:sp>
        <p:nvSpPr>
          <p:cNvPr id="6" name="Textfeld 5"/>
          <p:cNvSpPr txBox="1"/>
          <p:nvPr/>
        </p:nvSpPr>
        <p:spPr>
          <a:xfrm>
            <a:off x="6046480" y="4064749"/>
            <a:ext cx="3096344" cy="200055"/>
          </a:xfrm>
          <a:prstGeom prst="rect">
            <a:avLst/>
          </a:prstGeom>
          <a:noFill/>
        </p:spPr>
        <p:txBody>
          <a:bodyPr wrap="square" rtlCol="0">
            <a:spAutoFit/>
          </a:bodyPr>
          <a:lstStyle/>
          <a:p>
            <a:pPr algn="r"/>
            <a:r>
              <a:rPr lang="de-DE" sz="700" i="1" dirty="0">
                <a:solidFill>
                  <a:srgbClr val="F4F9FA"/>
                </a:solidFill>
                <a:latin typeface="Arial" panose="020B0604020202020204" pitchFamily="34" charset="0"/>
                <a:cs typeface="Arial" panose="020B0604020202020204" pitchFamily="34" charset="0"/>
              </a:rPr>
              <a:t>Bildnachweis: Klima-Bündnis Services </a:t>
            </a:r>
          </a:p>
        </p:txBody>
      </p:sp>
    </p:spTree>
    <p:extLst>
      <p:ext uri="{BB962C8B-B14F-4D97-AF65-F5344CB8AC3E}">
        <p14:creationId xmlns:p14="http://schemas.microsoft.com/office/powerpoint/2010/main" val="2871128538"/>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1779662"/>
            <a:ext cx="4463330" cy="2708434"/>
          </a:xfrm>
          <a:prstGeom prst="rect">
            <a:avLst/>
          </a:prstGeom>
        </p:spPr>
        <p:txBody>
          <a:bodyPr wrap="square">
            <a:spAutoFit/>
          </a:bodyPr>
          <a:lstStyle/>
          <a:p>
            <a:pPr>
              <a:spcAft>
                <a:spcPts val="1800"/>
              </a:spcAft>
              <a:buClr>
                <a:schemeClr val="bg1">
                  <a:lumMod val="50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 Tage</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mit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t>
            </a:r>
            <a:b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unterwegs und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autofrei</a:t>
            </a:r>
          </a:p>
          <a:p>
            <a:pPr>
              <a:spcAft>
                <a:spcPts val="1800"/>
              </a:spcAft>
              <a:buClr>
                <a:schemeClr val="bg1">
                  <a:lumMod val="50000"/>
                </a:schemeClr>
              </a:buCl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Nach Möglichkeit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„lokaler Promi“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mediale Begleitung</a:t>
            </a:r>
          </a:p>
          <a:p>
            <a:pPr>
              <a:spcAft>
                <a:spcPts val="1800"/>
              </a:spcAft>
              <a:buClr>
                <a:schemeClr val="bg1">
                  <a:lumMod val="50000"/>
                </a:schemeClr>
              </a:buCl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Verpflichtung zu regelmäßigen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Erfahrungsberichten auf</a:t>
            </a:r>
            <a:b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STADTRADELN-Blog</a:t>
            </a:r>
          </a:p>
        </p:txBody>
      </p:sp>
      <p:sp>
        <p:nvSpPr>
          <p:cNvPr id="6" name="Rechteck 5"/>
          <p:cNvSpPr/>
          <p:nvPr/>
        </p:nvSpPr>
        <p:spPr>
          <a:xfrm>
            <a:off x="324694" y="261104"/>
            <a:ext cx="4463330" cy="954107"/>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Star</a:t>
            </a: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934091" y="-13940"/>
            <a:ext cx="4246421" cy="5157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068651" y="4963983"/>
            <a:ext cx="3096344" cy="200055"/>
          </a:xfrm>
          <a:prstGeom prst="rect">
            <a:avLst/>
          </a:prstGeom>
          <a:noFill/>
        </p:spPr>
        <p:txBody>
          <a:bodyPr wrap="square" rtlCol="0">
            <a:spAutoFit/>
          </a:bodyPr>
          <a:lstStyle/>
          <a:p>
            <a:pPr algn="r"/>
            <a:r>
              <a:rPr lang="de-DE" sz="700" i="1" dirty="0">
                <a:latin typeface="Arial" panose="020B0604020202020204" pitchFamily="34" charset="0"/>
                <a:cs typeface="Arial" panose="020B0604020202020204" pitchFamily="34" charset="0"/>
              </a:rPr>
              <a:t>Bildnachweis: Klima-Bündnis Services / Felix Krammer</a:t>
            </a:r>
            <a:endParaRPr lang="de-DE"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18467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476" r="1673"/>
          <a:stretch/>
        </p:blipFill>
        <p:spPr bwMode="auto">
          <a:xfrm>
            <a:off x="5784231" y="0"/>
            <a:ext cx="3359770" cy="4293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hteck 5"/>
          <p:cNvSpPr/>
          <p:nvPr/>
        </p:nvSpPr>
        <p:spPr>
          <a:xfrm>
            <a:off x="324694" y="261104"/>
            <a:ext cx="518341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Schulradeln</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Der Wettbewerb im Wettbewerb</a:t>
            </a:r>
          </a:p>
        </p:txBody>
      </p:sp>
      <p:sp>
        <p:nvSpPr>
          <p:cNvPr id="8" name="Rectangle 8"/>
          <p:cNvSpPr>
            <a:spLocks noChangeArrowheads="1"/>
          </p:cNvSpPr>
          <p:nvPr/>
        </p:nvSpPr>
        <p:spPr bwMode="auto">
          <a:xfrm rot="21087381">
            <a:off x="5419489" y="2944469"/>
            <a:ext cx="4179214" cy="695923"/>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de-DE" alt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Immer beliebter –</a:t>
            </a:r>
          </a:p>
          <a:p>
            <a:pPr algn="ctr">
              <a:lnSpc>
                <a:spcPct val="99000"/>
              </a:lnSpc>
              <a:buClr>
                <a:srgbClr val="31639C"/>
              </a:buClr>
              <a:buFont typeface="Arial Narrow" pitchFamily="34" charset="0"/>
              <a:buNone/>
            </a:pPr>
            <a:r>
              <a:rPr lang="de-DE" altLang="de-DE" sz="2000" b="1" dirty="0">
                <a:solidFill>
                  <a:schemeClr val="bg1"/>
                </a:solidFill>
                <a:latin typeface="Arial" panose="020B0604020202020204" pitchFamily="34" charset="0"/>
                <a:ea typeface="Roboto" panose="02000000000000000000" pitchFamily="2" charset="0"/>
                <a:cs typeface="Arial" panose="020B0604020202020204" pitchFamily="34" charset="0"/>
              </a:rPr>
              <a:t>immer wichtiger!</a:t>
            </a:r>
          </a:p>
        </p:txBody>
      </p:sp>
      <p:pic>
        <p:nvPicPr>
          <p:cNvPr id="2050" name="Picture 2" descr="P:\KB-Projekte\STADTRADELN\Schulradeln\Niedersachsen\Grafik\Logos\Schulradeln\01 Schulradeln Logo - Längs\Mit Claim\Bunt\schulradeln_Logo_Bunt.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84961" y="4401287"/>
            <a:ext cx="2448271" cy="5815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324694" y="1423972"/>
            <a:ext cx="4751362" cy="3736920"/>
          </a:xfrm>
          <a:prstGeom prst="rect">
            <a:avLst/>
          </a:prstGeom>
          <a:noFill/>
        </p:spPr>
        <p:txBody>
          <a:bodyPr wrap="square" rtlCol="0">
            <a:spAutoFit/>
          </a:bodyPr>
          <a:lstStyle/>
          <a:p>
            <a:pPr>
              <a:buClr>
                <a:schemeClr val="tx1">
                  <a:lumMod val="75000"/>
                  <a:lumOff val="25000"/>
                </a:schemeClr>
              </a:buCl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Ins STADTRADELN integrierter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Sonderwettbewerb</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inzwischen in</a:t>
            </a:r>
          </a:p>
          <a:p>
            <a:pPr marL="0" lvl="1">
              <a:buClr>
                <a:schemeClr val="tx1">
                  <a:lumMod val="75000"/>
                  <a:lumOff val="25000"/>
                </a:schemeClr>
              </a:buClr>
              <a:tabLst>
                <a:tab pos="2686050" algn="l"/>
              </a:tabLst>
            </a:pP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Baden-Württemberg	▪ Bayern</a:t>
            </a:r>
          </a:p>
          <a:p>
            <a:pPr marL="0" lvl="1">
              <a:buClr>
                <a:schemeClr val="tx1">
                  <a:lumMod val="75000"/>
                  <a:lumOff val="25000"/>
                </a:schemeClr>
              </a:buClr>
              <a:tabLst>
                <a:tab pos="2686050" algn="l"/>
              </a:tabLst>
            </a:pP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Hessen	▪ Niedersachen</a:t>
            </a:r>
          </a:p>
          <a:p>
            <a:pPr marL="0" lvl="1">
              <a:buClr>
                <a:schemeClr val="tx1">
                  <a:lumMod val="75000"/>
                  <a:lumOff val="25000"/>
                </a:schemeClr>
              </a:buClr>
              <a:tabLst>
                <a:tab pos="2686050" algn="l"/>
              </a:tabLst>
            </a:pP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Nordrhein-Westfalen	▪ Rheinland-Pfalz</a:t>
            </a:r>
            <a:b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Saarland	▪ Thüringen</a:t>
            </a:r>
          </a:p>
          <a:p>
            <a:pPr marL="0" lvl="1">
              <a:spcBef>
                <a:spcPts val="600"/>
              </a:spcBef>
              <a:spcAft>
                <a:spcPts val="800"/>
              </a:spcAft>
              <a:buClr>
                <a:schemeClr val="tx1">
                  <a:lumMod val="75000"/>
                  <a:lumOff val="25000"/>
                </a:schemeClr>
              </a:buCl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Besonderer Fokus auf Zielgruppen:</a:t>
            </a:r>
            <a:b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Schüler*innen, Eltern und Lehrkräfte</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von Grund- bis berufsbildende Schulen</a:t>
            </a:r>
          </a:p>
          <a:p>
            <a:pPr marL="0" lvl="1">
              <a:spcBef>
                <a:spcPts val="600"/>
              </a:spcBef>
              <a:spcAft>
                <a:spcPts val="800"/>
              </a:spcAft>
              <a:buClr>
                <a:schemeClr val="tx1">
                  <a:lumMod val="75000"/>
                  <a:lumOff val="25000"/>
                </a:schemeClr>
              </a:buCl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Kreativwettbewerb</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möglich</a:t>
            </a:r>
          </a:p>
          <a:p>
            <a:pPr marL="0" lvl="1">
              <a:spcBef>
                <a:spcPts val="600"/>
              </a:spcBef>
              <a:spcAft>
                <a:spcPts val="600"/>
              </a:spcAft>
              <a:buClr>
                <a:schemeClr val="tx1">
                  <a:lumMod val="75000"/>
                  <a:lumOff val="25000"/>
                </a:schemeClr>
              </a:buCl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Bundeslandweite Prämierung</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b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 T. durch Landesminister*in</a:t>
            </a:r>
            <a:endParaRPr lang="de-DE"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7" name="Textfeld 6"/>
          <p:cNvSpPr txBox="1"/>
          <p:nvPr/>
        </p:nvSpPr>
        <p:spPr>
          <a:xfrm>
            <a:off x="6068651" y="4099887"/>
            <a:ext cx="3096344" cy="200055"/>
          </a:xfrm>
          <a:prstGeom prst="rect">
            <a:avLst/>
          </a:prstGeom>
          <a:noFill/>
        </p:spPr>
        <p:txBody>
          <a:bodyPr wrap="square" rtlCol="0">
            <a:spAutoFit/>
          </a:bodyPr>
          <a:lstStyle/>
          <a:p>
            <a:pPr algn="r"/>
            <a:r>
              <a:rPr lang="de-DE" sz="700" i="1" dirty="0">
                <a:solidFill>
                  <a:schemeClr val="bg1"/>
                </a:solidFill>
                <a:latin typeface="Arial" panose="020B0604020202020204" pitchFamily="34" charset="0"/>
                <a:cs typeface="Arial" panose="020B0604020202020204" pitchFamily="34" charset="0"/>
              </a:rPr>
              <a:t>Bildnachweis: Klima-Bündnis Services / Felix Krammer</a:t>
            </a:r>
            <a:endParaRPr lang="de-DE"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84616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4694" y="1423972"/>
            <a:ext cx="4823370" cy="3416320"/>
          </a:xfrm>
          <a:prstGeom prst="rect">
            <a:avLst/>
          </a:prstGeom>
          <a:noFill/>
        </p:spPr>
        <p:txBody>
          <a:bodyPr wrap="square" rtlCol="0">
            <a:spAutoFit/>
          </a:bodyPr>
          <a:lstStyle/>
          <a:p>
            <a:pPr marL="0" lvl="1">
              <a:spcAft>
                <a:spcPts val="1200"/>
              </a:spcAft>
              <a:buClr>
                <a:schemeClr val="tx1">
                  <a:lumMod val="75000"/>
                  <a:lumOff val="25000"/>
                </a:schemeClr>
              </a:buCl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STADTRADELN-Zeitraum</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der Kommune</a:t>
            </a:r>
            <a:b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ist Schulradeln-Zeitraum</a:t>
            </a:r>
          </a:p>
          <a:p>
            <a:pPr marL="0" lvl="1">
              <a:spcAft>
                <a:spcPts val="1200"/>
              </a:spcAft>
              <a:buClr>
                <a:schemeClr val="tx1">
                  <a:lumMod val="75000"/>
                  <a:lumOff val="25000"/>
                </a:schemeClr>
              </a:buCl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Bei STADTRADELN-Registrierungsprozess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Verweis auf Schulradeln</a:t>
            </a:r>
          </a:p>
          <a:p>
            <a:pPr marL="0" lvl="1">
              <a:spcAft>
                <a:spcPts val="1200"/>
              </a:spcAft>
              <a:buClr>
                <a:schemeClr val="tx1">
                  <a:lumMod val="75000"/>
                  <a:lumOff val="25000"/>
                </a:schemeClr>
              </a:buCl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Unterteams einzelner Klassen</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innerhalb einer Schule motivieren zusätzlich</a:t>
            </a:r>
          </a:p>
          <a:p>
            <a:pPr marL="0" lvl="1">
              <a:spcAft>
                <a:spcPts val="1200"/>
              </a:spcAft>
              <a:buClr>
                <a:schemeClr val="tx1">
                  <a:lumMod val="75000"/>
                  <a:lumOff val="25000"/>
                </a:schemeClr>
              </a:buCl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 Verantwortungsbereich der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Bundesländer</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(Jahreslizenz)</a:t>
            </a:r>
          </a:p>
          <a:p>
            <a:pPr marL="0" lvl="1">
              <a:spcAft>
                <a:spcPts val="1200"/>
              </a:spcAft>
              <a:buClr>
                <a:schemeClr val="tx1">
                  <a:lumMod val="75000"/>
                  <a:lumOff val="25000"/>
                </a:schemeClr>
              </a:buCl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Bundeslandkoordination</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als Schalt- und Anlaufstelle hat Gesamtkoordination inne</a:t>
            </a:r>
          </a:p>
        </p:txBody>
      </p:sp>
      <p:sp>
        <p:nvSpPr>
          <p:cNvPr id="6" name="Rechteck 5"/>
          <p:cNvSpPr/>
          <p:nvPr/>
        </p:nvSpPr>
        <p:spPr>
          <a:xfrm>
            <a:off x="324694" y="261104"/>
            <a:ext cx="518341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Schulradeln</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So Funktioniert‘s</a:t>
            </a:r>
          </a:p>
        </p:txBody>
      </p:sp>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 r="1090"/>
          <a:stretch/>
        </p:blipFill>
        <p:spPr bwMode="auto">
          <a:xfrm>
            <a:off x="5832711" y="2"/>
            <a:ext cx="3311289" cy="4429170"/>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6111118" y="4587974"/>
            <a:ext cx="2795958" cy="338554"/>
          </a:xfrm>
          <a:prstGeom prst="rect">
            <a:avLst/>
          </a:prstGeom>
        </p:spPr>
        <p:txBody>
          <a:bodyPr wrap="none">
            <a:spAutoFit/>
          </a:bodyPr>
          <a:lstStyle/>
          <a:p>
            <a:pPr algn="ctr"/>
            <a:r>
              <a:rPr lang="de-DE" sz="1600" b="1" dirty="0">
                <a:solidFill>
                  <a:srgbClr val="0070C0"/>
                </a:solidFill>
                <a:latin typeface="Arial" panose="020B0604020202020204" pitchFamily="34" charset="0"/>
                <a:cs typeface="Arial" panose="020B0604020202020204" pitchFamily="34" charset="0"/>
              </a:rPr>
              <a:t>stadtradeln.de/schulradeln</a:t>
            </a:r>
            <a:endParaRPr lang="de-DE" sz="1600" b="1" dirty="0">
              <a:solidFill>
                <a:srgbClr val="0070C0"/>
              </a:solidFill>
            </a:endParaRPr>
          </a:p>
        </p:txBody>
      </p:sp>
      <p:sp>
        <p:nvSpPr>
          <p:cNvPr id="7" name="Textfeld 6"/>
          <p:cNvSpPr txBox="1"/>
          <p:nvPr/>
        </p:nvSpPr>
        <p:spPr>
          <a:xfrm>
            <a:off x="6031105" y="4229118"/>
            <a:ext cx="3096344" cy="200055"/>
          </a:xfrm>
          <a:prstGeom prst="rect">
            <a:avLst/>
          </a:prstGeom>
          <a:noFill/>
        </p:spPr>
        <p:txBody>
          <a:bodyPr wrap="square" rtlCol="0">
            <a:spAutoFit/>
          </a:bodyPr>
          <a:lstStyle/>
          <a:p>
            <a:pPr algn="r"/>
            <a:r>
              <a:rPr lang="de-DE" sz="700" i="1" dirty="0">
                <a:solidFill>
                  <a:schemeClr val="bg1"/>
                </a:solidFill>
                <a:latin typeface="Arial" panose="020B0604020202020204" pitchFamily="34" charset="0"/>
                <a:cs typeface="Arial" panose="020B0604020202020204" pitchFamily="34" charset="0"/>
              </a:rPr>
              <a:t>Bildnachweis: Klima-Bündnis Services</a:t>
            </a:r>
            <a:endParaRPr lang="de-DE"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992860"/>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819545" y="1876638"/>
            <a:ext cx="5352855" cy="1246495"/>
          </a:xfrm>
          <a:prstGeom prst="rect">
            <a:avLst/>
          </a:prstGeom>
        </p:spPr>
        <p:txBody>
          <a:bodyPr wrap="square">
            <a:spAutoFit/>
          </a:bodyPr>
          <a:lstStyle/>
          <a:p>
            <a:pPr>
              <a:spcAft>
                <a:spcPts val="1800"/>
              </a:spcAft>
              <a:tabLst>
                <a:tab pos="2420938" algn="l"/>
              </a:tabLst>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Weltweite Teilnahme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möglich</a:t>
            </a:r>
          </a:p>
          <a:p>
            <a:pPr>
              <a:spcAft>
                <a:spcPts val="1800"/>
              </a:spcAft>
              <a:tabLst>
                <a:tab pos="2420938" algn="l"/>
              </a:tabLst>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Freundschaftliche Verbindungen zu </a:t>
            </a:r>
            <a:b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Partnerstädten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vertiefen</a:t>
            </a:r>
            <a:endPar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6" name="Rechteck 5"/>
          <p:cNvSpPr/>
          <p:nvPr/>
        </p:nvSpPr>
        <p:spPr>
          <a:xfrm>
            <a:off x="2843808" y="288803"/>
            <a:ext cx="6300192" cy="1200329"/>
          </a:xfrm>
          <a:prstGeom prst="rect">
            <a:avLst/>
          </a:prstGeom>
        </p:spPr>
        <p:txBody>
          <a:bodyPr wrap="square">
            <a:spAutoFit/>
          </a:bodyPr>
          <a:lstStyle/>
          <a:p>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 </a:t>
            </a:r>
            <a:r>
              <a:rPr lang="de-DE" altLang="de-DE" sz="3600" b="1" cap="all" dirty="0" err="1">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goes</a:t>
            </a: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international</a:t>
            </a:r>
            <a:endParaRPr lang="de-DE" altLang="de-DE" cap="all" dirty="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pic>
        <p:nvPicPr>
          <p:cNvPr id="14" name="Picture 2" descr="C:\Users\amuno\Desktop\STADTRADELN\CITY CYCLING\Grafik\CC - Logo\01 CC Logo - Square format\CC Logo - Square format\CC_Logo_square_RGB_72dpi.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4315" r="3823"/>
          <a:stretch/>
        </p:blipFill>
        <p:spPr bwMode="auto">
          <a:xfrm>
            <a:off x="4822528" y="4421319"/>
            <a:ext cx="877193" cy="5254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amuno\Desktop\STADTRADELN\BICIUDAD\Grafik\BC Logo\BC Logo - Quadratisch\BC_Logo_quadratisch_RGB_72dpi.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3221" t="5857" r="12808" b="6212"/>
          <a:stretch/>
        </p:blipFill>
        <p:spPr bwMode="auto">
          <a:xfrm>
            <a:off x="2699792" y="4420435"/>
            <a:ext cx="758407" cy="5275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amuno\Desktop\STADTRADELN\PEDALACIDADE\Grafik\PD Logo - Quadratisch\PD_Logo_quadratisch_RGB_300dpi.jpg"/>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1215" t="12601" r="9970" b="12298"/>
          <a:stretch/>
        </p:blipFill>
        <p:spPr bwMode="auto">
          <a:xfrm>
            <a:off x="5798297" y="4420436"/>
            <a:ext cx="968567" cy="5275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amuno\Desktop\STADTRADELN\VILLE EN SELLE\Grafik\VES - Logo\VES Logo - Quadratisch\VES_quadratisch_RGB_72dpi.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4555" t="6365" r="4707" b="6718"/>
          <a:stretch/>
        </p:blipFill>
        <p:spPr bwMode="auto">
          <a:xfrm>
            <a:off x="7976548" y="4420435"/>
            <a:ext cx="941155" cy="5275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muno\Desktop\STADTRADELN\TOUR DU DUERF\Grafik\Logos\Logo TdD\TDD - Logo - Quadratisch\TDD_Logo_quadratisch_RGB_72dpi.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7660" t="12299" r="9221" b="12299"/>
          <a:stretch/>
        </p:blipFill>
        <p:spPr bwMode="auto">
          <a:xfrm>
            <a:off x="6865440" y="4421319"/>
            <a:ext cx="1012532" cy="5254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KB-Projekte\STADTRADELN\CICLISM IN ORAS\CICLISM IN ORAS - Logos\CIO_Logo\CIO_Logo_square\CIO_Logo_square_original.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556775" y="4420787"/>
            <a:ext cx="1167177" cy="52672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0" y="0"/>
            <a:ext cx="2555776" cy="5146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feld 11"/>
          <p:cNvSpPr txBox="1"/>
          <p:nvPr/>
        </p:nvSpPr>
        <p:spPr>
          <a:xfrm>
            <a:off x="35496" y="4963983"/>
            <a:ext cx="3096344" cy="200055"/>
          </a:xfrm>
          <a:prstGeom prst="rect">
            <a:avLst/>
          </a:prstGeom>
          <a:noFill/>
        </p:spPr>
        <p:txBody>
          <a:bodyPr wrap="square" rtlCol="0">
            <a:spAutoFit/>
          </a:bodyPr>
          <a:lstStyle/>
          <a:p>
            <a:r>
              <a:rPr lang="de-DE" sz="700" i="1" dirty="0">
                <a:latin typeface="Arial" panose="020B0604020202020204" pitchFamily="34" charset="0"/>
                <a:cs typeface="Arial" panose="020B0604020202020204" pitchFamily="34" charset="0"/>
              </a:rPr>
              <a:t>Bildnachweis: Klima-Bündnis Services / Felix Krammer</a:t>
            </a:r>
            <a:endParaRPr lang="de-DE"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431292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xmlns="" id="{223440C5-2531-4BC4-80D9-0408D523407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19712" b="26462"/>
          <a:stretch/>
        </p:blipFill>
        <p:spPr>
          <a:xfrm>
            <a:off x="1" y="0"/>
            <a:ext cx="9143999" cy="3281226"/>
          </a:xfrm>
          <a:prstGeom prst="rect">
            <a:avLst/>
          </a:prstGeom>
        </p:spPr>
      </p:pic>
      <p:sp>
        <p:nvSpPr>
          <p:cNvPr id="4" name="Rechteck 3"/>
          <p:cNvSpPr/>
          <p:nvPr/>
        </p:nvSpPr>
        <p:spPr>
          <a:xfrm>
            <a:off x="164764" y="3564825"/>
            <a:ext cx="426248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Die Gewinner</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 wird wie ausgezeichnet?</a:t>
            </a:r>
          </a:p>
        </p:txBody>
      </p:sp>
      <p:sp>
        <p:nvSpPr>
          <p:cNvPr id="5" name="Rectangle 3"/>
          <p:cNvSpPr txBox="1">
            <a:spLocks noChangeArrowheads="1"/>
          </p:cNvSpPr>
          <p:nvPr/>
        </p:nvSpPr>
        <p:spPr>
          <a:xfrm>
            <a:off x="4405862" y="3564825"/>
            <a:ext cx="4644008" cy="1371787"/>
          </a:xfrm>
          <a:prstGeom prst="rect">
            <a:avLst/>
          </a:prstGeom>
        </p:spPr>
        <p:txBody>
          <a:bodyPr wrap="square" lIns="0" tIns="46800" rIns="0" bIns="4680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85725" indent="0">
              <a:lnSpc>
                <a:spcPct val="100000"/>
              </a:lnSpc>
              <a:spcBef>
                <a:spcPts val="0"/>
              </a:spcBef>
              <a:spcAft>
                <a:spcPts val="1800"/>
              </a:spcAft>
              <a:buClr>
                <a:schemeClr val="tx1">
                  <a:lumMod val="65000"/>
                  <a:lumOff val="35000"/>
                </a:schemeClr>
              </a:buClr>
              <a:buNone/>
            </a:pPr>
            <a:r>
              <a:rPr lang="de-DE" altLang="de-DE" sz="17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Lokal durch Kommune</a:t>
            </a:r>
            <a:br>
              <a:rPr lang="de-DE" altLang="de-DE" sz="17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7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 und/oder einzelne Personen</a:t>
            </a:r>
          </a:p>
          <a:p>
            <a:pPr marL="85725" indent="0">
              <a:lnSpc>
                <a:spcPct val="100000"/>
              </a:lnSpc>
              <a:spcBef>
                <a:spcPts val="0"/>
              </a:spcBef>
              <a:spcAft>
                <a:spcPts val="1800"/>
              </a:spcAft>
              <a:buClr>
                <a:schemeClr val="tx1">
                  <a:lumMod val="65000"/>
                  <a:lumOff val="35000"/>
                </a:schemeClr>
              </a:buClr>
              <a:buNone/>
            </a:pPr>
            <a:r>
              <a:rPr lang="de-DE" altLang="de-DE" sz="17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International durch Klima-Bündnis Services</a:t>
            </a:r>
            <a:br>
              <a:rPr lang="de-DE" altLang="de-DE" sz="17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7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erfolgreichste Kommunen</a:t>
            </a:r>
          </a:p>
        </p:txBody>
      </p:sp>
      <p:sp>
        <p:nvSpPr>
          <p:cNvPr id="6" name="Textfeld 5"/>
          <p:cNvSpPr txBox="1"/>
          <p:nvPr/>
        </p:nvSpPr>
        <p:spPr>
          <a:xfrm>
            <a:off x="6047656" y="3073115"/>
            <a:ext cx="3096344" cy="200055"/>
          </a:xfrm>
          <a:prstGeom prst="rect">
            <a:avLst/>
          </a:prstGeom>
          <a:noFill/>
        </p:spPr>
        <p:txBody>
          <a:bodyPr wrap="square" rtlCol="0">
            <a:spAutoFit/>
          </a:bodyPr>
          <a:lstStyle/>
          <a:p>
            <a:pPr algn="r"/>
            <a:r>
              <a:rPr lang="de-DE" sz="700" i="1" dirty="0">
                <a:solidFill>
                  <a:schemeClr val="bg1"/>
                </a:solidFill>
                <a:latin typeface="Arial" panose="020B0604020202020204" pitchFamily="34" charset="0"/>
                <a:cs typeface="Arial" panose="020B0604020202020204" pitchFamily="34" charset="0"/>
              </a:rPr>
              <a:t>Bildnachweis: Michael Nagy / Presseamt München</a:t>
            </a:r>
            <a:endParaRPr lang="de-DE"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84708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xmlns="" id="{3501FA33-0EB3-4CF8-AC0D-0830BF8D90E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63013" t="16401"/>
          <a:stretch/>
        </p:blipFill>
        <p:spPr>
          <a:xfrm>
            <a:off x="5731385" y="0"/>
            <a:ext cx="3413404" cy="5143500"/>
          </a:xfrm>
          <a:prstGeom prst="rect">
            <a:avLst/>
          </a:prstGeom>
        </p:spPr>
      </p:pic>
      <p:sp>
        <p:nvSpPr>
          <p:cNvPr id="4" name="Rechteck 3"/>
          <p:cNvSpPr/>
          <p:nvPr/>
        </p:nvSpPr>
        <p:spPr>
          <a:xfrm>
            <a:off x="323529" y="275073"/>
            <a:ext cx="5400599"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Die Gewinner</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auf internationaler Ebene</a:t>
            </a:r>
          </a:p>
        </p:txBody>
      </p:sp>
      <p:sp>
        <p:nvSpPr>
          <p:cNvPr id="5" name="Rectangle 3"/>
          <p:cNvSpPr txBox="1">
            <a:spLocks noChangeArrowheads="1"/>
          </p:cNvSpPr>
          <p:nvPr/>
        </p:nvSpPr>
        <p:spPr>
          <a:xfrm>
            <a:off x="395536" y="1851670"/>
            <a:ext cx="5717842" cy="2970044"/>
          </a:xfrm>
          <a:prstGeom prst="rect">
            <a:avLst/>
          </a:prstGeom>
        </p:spPr>
        <p:txBody>
          <a:bodyPr wrap="square" lIns="0" tIns="0" rIns="0" bIns="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Bef>
                <a:spcPts val="0"/>
              </a:spcBef>
              <a:spcAft>
                <a:spcPts val="1800"/>
              </a:spcAft>
              <a:buClr>
                <a:schemeClr val="bg1">
                  <a:lumMod val="50000"/>
                </a:schemeClr>
              </a:buClr>
              <a:buNone/>
            </a:pPr>
            <a:r>
              <a:rPr lang="de-DE" altLang="de-DE"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Auszeichnung in 2 Kategorien</a:t>
            </a:r>
            <a:br>
              <a:rPr lang="de-DE" altLang="de-DE"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nach 5 Größenklassen</a:t>
            </a:r>
            <a:endParaRPr lang="de-DE" alt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360000" indent="-360000">
              <a:spcBef>
                <a:spcPts val="0"/>
              </a:spcBef>
              <a:spcAft>
                <a:spcPts val="1200"/>
              </a:spcAft>
              <a:buClr>
                <a:schemeClr val="tx1">
                  <a:lumMod val="75000"/>
                  <a:lumOff val="25000"/>
                </a:schemeClr>
              </a:buCl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Fahrradaktivstes Kommunalparlament</a:t>
            </a:r>
          </a:p>
          <a:p>
            <a:pPr marL="360000" indent="-360000">
              <a:spcBef>
                <a:spcPts val="0"/>
              </a:spcBef>
              <a:spcAft>
                <a:spcPts val="2400"/>
              </a:spcAft>
              <a:buClr>
                <a:schemeClr val="tx1">
                  <a:lumMod val="75000"/>
                  <a:lumOff val="25000"/>
                </a:schemeClr>
              </a:buCl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Fahrradaktivste Kommune mit den</a:t>
            </a:r>
            <a:b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meisten Radkilometern</a:t>
            </a:r>
          </a:p>
          <a:p>
            <a:pPr>
              <a:spcBef>
                <a:spcPts val="0"/>
              </a:spcBef>
              <a:spcAft>
                <a:spcPts val="600"/>
              </a:spcAft>
              <a:buClr>
                <a:schemeClr val="tx1">
                  <a:lumMod val="75000"/>
                  <a:lumOff val="25000"/>
                </a:schemeClr>
              </a:buClr>
              <a:buFont typeface="Wingdings" panose="05000000000000000000" pitchFamily="2" charset="2"/>
              <a:buChar char="Ø"/>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Jeweils 1. Platz sowie</a:t>
            </a:r>
            <a:b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beste Newcomer-Kommune</a:t>
            </a:r>
          </a:p>
        </p:txBody>
      </p:sp>
      <p:sp>
        <p:nvSpPr>
          <p:cNvPr id="6" name="Textfeld 5"/>
          <p:cNvSpPr txBox="1"/>
          <p:nvPr/>
        </p:nvSpPr>
        <p:spPr>
          <a:xfrm>
            <a:off x="6113378" y="4948014"/>
            <a:ext cx="3030622" cy="200055"/>
          </a:xfrm>
          <a:prstGeom prst="rect">
            <a:avLst/>
          </a:prstGeom>
          <a:noFill/>
        </p:spPr>
        <p:txBody>
          <a:bodyPr wrap="square" rtlCol="0">
            <a:spAutoFit/>
          </a:bodyPr>
          <a:lstStyle/>
          <a:p>
            <a:pPr algn="r"/>
            <a:r>
              <a:rPr lang="de-DE" sz="700" i="1" dirty="0">
                <a:solidFill>
                  <a:schemeClr val="bg1"/>
                </a:solidFill>
                <a:latin typeface="Arial" panose="020B0604020202020204" pitchFamily="34" charset="0"/>
                <a:cs typeface="Arial" panose="020B0604020202020204" pitchFamily="34" charset="0"/>
              </a:rPr>
              <a:t>Bildnachweis: Michael Nagy / Presseamt München</a:t>
            </a:r>
            <a:endParaRPr lang="de-DE"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62800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3158935779"/>
              </p:ext>
            </p:extLst>
          </p:nvPr>
        </p:nvGraphicFramePr>
        <p:xfrm>
          <a:off x="323528" y="1649988"/>
          <a:ext cx="5832647" cy="2210880"/>
        </p:xfrm>
        <a:graphic>
          <a:graphicData uri="http://schemas.openxmlformats.org/drawingml/2006/table">
            <a:tbl>
              <a:tblPr firstRow="1" firstCol="1" lastRow="1" lastCol="1" bandRow="1" bandCol="1">
                <a:tableStyleId>{69012ECD-51FC-41F1-AA8D-1B2483CD663E}</a:tableStyleId>
              </a:tblPr>
              <a:tblGrid>
                <a:gridCol w="2144395">
                  <a:extLst>
                    <a:ext uri="{9D8B030D-6E8A-4147-A177-3AD203B41FA5}">
                      <a16:colId xmlns:a16="http://schemas.microsoft.com/office/drawing/2014/main" xmlns="" val="20000"/>
                    </a:ext>
                  </a:extLst>
                </a:gridCol>
                <a:gridCol w="1844126">
                  <a:extLst>
                    <a:ext uri="{9D8B030D-6E8A-4147-A177-3AD203B41FA5}">
                      <a16:colId xmlns:a16="http://schemas.microsoft.com/office/drawing/2014/main" xmlns="" val="20001"/>
                    </a:ext>
                  </a:extLst>
                </a:gridCol>
                <a:gridCol w="1844126">
                  <a:extLst>
                    <a:ext uri="{9D8B030D-6E8A-4147-A177-3AD203B41FA5}">
                      <a16:colId xmlns:a16="http://schemas.microsoft.com/office/drawing/2014/main" xmlns="" val="20002"/>
                    </a:ext>
                  </a:extLst>
                </a:gridCol>
              </a:tblGrid>
              <a:tr h="412513">
                <a:tc>
                  <a:txBody>
                    <a:bodyPr/>
                    <a:lstStyle/>
                    <a:p>
                      <a:r>
                        <a:rPr lang="de-DE" sz="1400" dirty="0">
                          <a:latin typeface="Arial" panose="020B0604020202020204" pitchFamily="34" charset="0"/>
                          <a:cs typeface="Arial" panose="020B0604020202020204" pitchFamily="34" charset="0"/>
                        </a:rPr>
                        <a:t>Einwohner*innenzahl</a:t>
                      </a:r>
                    </a:p>
                  </a:txBody>
                  <a:tcPr marL="72000" marR="72000" marT="36000" marB="36000" anchor="ctr">
                    <a:solidFill>
                      <a:srgbClr val="54A4DF"/>
                    </a:solidFill>
                  </a:tcPr>
                </a:tc>
                <a:tc>
                  <a:txBody>
                    <a:bodyPr/>
                    <a:lstStyle/>
                    <a:p>
                      <a:pPr marL="176213" indent="0" algn="l" defTabSz="914400" rtl="0" eaLnBrk="1" latinLnBrk="0" hangingPunct="1">
                        <a:lnSpc>
                          <a:spcPct val="100000"/>
                        </a:lnSpc>
                        <a:spcAft>
                          <a:spcPts val="0"/>
                        </a:spcAft>
                      </a:pPr>
                      <a:r>
                        <a:rPr lang="de-DE" sz="1400" b="1" kern="1200" spc="0" dirty="0">
                          <a:solidFill>
                            <a:schemeClr val="bg1"/>
                          </a:solidFill>
                          <a:effectLst/>
                          <a:latin typeface="Arial" panose="020B0604020202020204" pitchFamily="34" charset="0"/>
                          <a:ea typeface="+mn-ea"/>
                          <a:cs typeface="Arial" panose="020B0604020202020204" pitchFamily="34" charset="0"/>
                        </a:rPr>
                        <a:t>Klima-Bündnis-Mitglieder</a:t>
                      </a:r>
                    </a:p>
                  </a:txBody>
                  <a:tcPr marL="72000" marR="72000" marT="36000" marB="36000">
                    <a:solidFill>
                      <a:srgbClr val="54A4DF"/>
                    </a:solidFill>
                  </a:tcPr>
                </a:tc>
                <a:tc>
                  <a:txBody>
                    <a:bodyPr/>
                    <a:lstStyle/>
                    <a:p>
                      <a:pPr marL="176213"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a:solidFill>
                            <a:schemeClr val="bg1"/>
                          </a:solidFill>
                          <a:effectLst/>
                          <a:latin typeface="Arial" panose="020B0604020202020204" pitchFamily="34" charset="0"/>
                          <a:ea typeface="+mn-ea"/>
                          <a:cs typeface="Arial" panose="020B0604020202020204" pitchFamily="34" charset="0"/>
                        </a:rPr>
                        <a:t>Nichtmitglieder</a:t>
                      </a:r>
                    </a:p>
                  </a:txBody>
                  <a:tcPr marL="72000" marR="72000" marT="36000" marB="36000">
                    <a:solidFill>
                      <a:srgbClr val="54A4DF"/>
                    </a:solidFill>
                  </a:tcPr>
                </a:tc>
                <a:extLst>
                  <a:ext uri="{0D108BD9-81ED-4DB2-BD59-A6C34878D82A}">
                    <a16:rowId xmlns:a16="http://schemas.microsoft.com/office/drawing/2014/main" xmlns="" val="10000"/>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unter 10.000</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540 €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720 €</a:t>
                      </a:r>
                    </a:p>
                  </a:txBody>
                  <a:tcPr marL="72000" marR="72000" marT="36000" marB="36000" anchor="ctr"/>
                </a:tc>
                <a:extLst>
                  <a:ext uri="{0D108BD9-81ED-4DB2-BD59-A6C34878D82A}">
                    <a16:rowId xmlns:a16="http://schemas.microsoft.com/office/drawing/2014/main" xmlns="" val="10001"/>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 bis 49.999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1.075 €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1.425 €</a:t>
                      </a:r>
                    </a:p>
                  </a:txBody>
                  <a:tcPr marL="72000" marR="72000" marT="36000" marB="36000" anchor="ctr"/>
                </a:tc>
                <a:extLst>
                  <a:ext uri="{0D108BD9-81ED-4DB2-BD59-A6C34878D82A}">
                    <a16:rowId xmlns:a16="http://schemas.microsoft.com/office/drawing/2014/main" xmlns="" val="10002"/>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50.000 bis 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1.785 €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2.370 €</a:t>
                      </a:r>
                    </a:p>
                  </a:txBody>
                  <a:tcPr marL="72000" marR="72000" marT="36000" marB="36000" anchor="ctr"/>
                </a:tc>
                <a:extLst>
                  <a:ext uri="{0D108BD9-81ED-4DB2-BD59-A6C34878D82A}">
                    <a16:rowId xmlns:a16="http://schemas.microsoft.com/office/drawing/2014/main" xmlns="" val="10003"/>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100.000 bis 499.999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2.675 €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3.560 €</a:t>
                      </a:r>
                    </a:p>
                  </a:txBody>
                  <a:tcPr marL="72000" marR="72000" marT="36000" marB="36000" anchor="ctr"/>
                </a:tc>
                <a:extLst>
                  <a:ext uri="{0D108BD9-81ED-4DB2-BD59-A6C34878D82A}">
                    <a16:rowId xmlns:a16="http://schemas.microsoft.com/office/drawing/2014/main" xmlns="" val="10004"/>
                  </a:ext>
                </a:extLst>
              </a:tr>
              <a:tr h="23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a:solidFill>
                            <a:schemeClr val="tx1">
                              <a:lumMod val="75000"/>
                              <a:lumOff val="25000"/>
                            </a:schemeClr>
                          </a:solidFill>
                          <a:effectLst/>
                          <a:latin typeface="Arial" panose="020B0604020202020204" pitchFamily="34" charset="0"/>
                          <a:cs typeface="Arial" panose="020B0604020202020204" pitchFamily="34" charset="0"/>
                        </a:rPr>
                        <a:t>500.000 und mehr</a:t>
                      </a:r>
                      <a:endParaRPr lang="de-DE" sz="1400" b="1" kern="1200"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3.565 €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4.740 €</a:t>
                      </a:r>
                    </a:p>
                  </a:txBody>
                  <a:tcPr marL="72000" marR="72000" marT="36000" marB="36000" anchor="ctr"/>
                </a:tc>
                <a:extLst>
                  <a:ext uri="{0D108BD9-81ED-4DB2-BD59-A6C34878D82A}">
                    <a16:rowId xmlns:a16="http://schemas.microsoft.com/office/drawing/2014/main" xmlns="" val="10005"/>
                  </a:ext>
                </a:extLst>
              </a:tr>
              <a:tr h="236034">
                <a:tc>
                  <a:txBody>
                    <a:bodyPr/>
                    <a:lstStyle/>
                    <a:p>
                      <a:r>
                        <a:rPr lang="de-DE" sz="1400" i="1" dirty="0">
                          <a:solidFill>
                            <a:schemeClr val="tx1">
                              <a:lumMod val="75000"/>
                              <a:lumOff val="25000"/>
                            </a:schemeClr>
                          </a:solidFill>
                          <a:latin typeface="Arial" panose="020B0604020202020204" pitchFamily="34" charset="0"/>
                          <a:cs typeface="Arial" panose="020B0604020202020204" pitchFamily="34" charset="0"/>
                        </a:rPr>
                        <a:t>Pauschalbetrag*</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i="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280 €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i="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370 €</a:t>
                      </a:r>
                    </a:p>
                  </a:txBody>
                  <a:tcPr marL="72000" marR="72000" marT="36000" marB="36000" anchor="ctr"/>
                </a:tc>
                <a:extLst>
                  <a:ext uri="{0D108BD9-81ED-4DB2-BD59-A6C34878D82A}">
                    <a16:rowId xmlns:a16="http://schemas.microsoft.com/office/drawing/2014/main" xmlns="" val="10006"/>
                  </a:ext>
                </a:extLst>
              </a:tr>
            </a:tbl>
          </a:graphicData>
        </a:graphic>
      </p:graphicFrame>
      <p:sp>
        <p:nvSpPr>
          <p:cNvPr id="4" name="Rechteck 3"/>
          <p:cNvSpPr/>
          <p:nvPr/>
        </p:nvSpPr>
        <p:spPr>
          <a:xfrm>
            <a:off x="323529" y="275073"/>
            <a:ext cx="8496944" cy="923330"/>
          </a:xfrm>
          <a:prstGeom prst="rect">
            <a:avLst/>
          </a:prstGeom>
        </p:spPr>
        <p:txBody>
          <a:bodyPr wrap="square">
            <a:spAutoFit/>
          </a:bodyPr>
          <a:lstStyle/>
          <a:p>
            <a:pPr fontAlgn="auto">
              <a:lnSpc>
                <a:spcPct val="100000"/>
              </a:lnSpc>
              <a:spcAft>
                <a:spcPts val="0"/>
              </a:spcAft>
              <a:buClrTx/>
              <a:buSzTx/>
              <a:buFontTx/>
            </a:pPr>
            <a:r>
              <a:rPr lang="de-DE" altLang="de-DE" sz="3600" b="1" cap="all">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Teilnahmegebühren 2025</a:t>
            </a:r>
            <a:endPar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Kommunen</a:t>
            </a:r>
          </a:p>
        </p:txBody>
      </p:sp>
      <p:sp>
        <p:nvSpPr>
          <p:cNvPr id="7" name="Textfeld 6"/>
          <p:cNvSpPr txBox="1"/>
          <p:nvPr/>
        </p:nvSpPr>
        <p:spPr>
          <a:xfrm>
            <a:off x="323529" y="3867894"/>
            <a:ext cx="2480674" cy="400110"/>
          </a:xfrm>
          <a:prstGeom prst="rect">
            <a:avLst/>
          </a:prstGeom>
          <a:noFill/>
        </p:spPr>
        <p:txBody>
          <a:bodyPr wrap="square" rtlCol="0">
            <a:spAutoFit/>
          </a:bodyPr>
          <a:lstStyle/>
          <a:p>
            <a:r>
              <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inkl</a:t>
            </a:r>
            <a:r>
              <a:rPr lang="de-DE" sz="1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USt</a:t>
            </a:r>
            <a:r>
              <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r>
              <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*über Landkreis-/Regionsanmeldung</a:t>
            </a:r>
          </a:p>
        </p:txBody>
      </p:sp>
      <p:sp>
        <p:nvSpPr>
          <p:cNvPr id="8" name="Textfeld 7"/>
          <p:cNvSpPr txBox="1"/>
          <p:nvPr/>
        </p:nvSpPr>
        <p:spPr>
          <a:xfrm>
            <a:off x="6660232" y="1649988"/>
            <a:ext cx="2376264" cy="2369880"/>
          </a:xfrm>
          <a:prstGeom prst="rect">
            <a:avLst/>
          </a:prstGeom>
          <a:noFill/>
        </p:spPr>
        <p:txBody>
          <a:bodyPr wrap="square" lIns="0" tIns="0" rIns="0" bIns="0" rtlCol="0">
            <a:spAutoFit/>
          </a:bodyPr>
          <a:lstStyle/>
          <a:p>
            <a:r>
              <a:rPr lang="de-DE" sz="1400"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Förderungen in Deutschland</a:t>
            </a:r>
          </a:p>
          <a:p>
            <a:pPr marL="180975" indent="-180975">
              <a:spcBef>
                <a:spcPts val="1200"/>
              </a:spcBef>
              <a:buClr>
                <a:schemeClr val="tx1">
                  <a:lumMod val="75000"/>
                  <a:lumOff val="25000"/>
                </a:schemeClr>
              </a:buClr>
              <a:buFont typeface="Arial" panose="020B0604020202020204" pitchFamily="34" charset="0"/>
              <a:buChar char="•"/>
            </a:pPr>
            <a:r>
              <a:rPr lang="de-DE"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nahezu allen deutschen Bundesländern</a:t>
            </a:r>
          </a:p>
          <a:p>
            <a:pPr marL="180975" indent="-180975">
              <a:spcBef>
                <a:spcPts val="1200"/>
              </a:spcBef>
              <a:buClr>
                <a:schemeClr val="tx1">
                  <a:lumMod val="75000"/>
                  <a:lumOff val="25000"/>
                </a:schemeClr>
              </a:buClr>
              <a:buFont typeface="Arial" panose="020B0604020202020204" pitchFamily="34" charset="0"/>
              <a:buChar char="•"/>
            </a:pPr>
            <a:r>
              <a:rPr lang="de-DE"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Übernahme der Teilnahme-gebühren durch Landes-ministerien von bis zu 100 %</a:t>
            </a:r>
          </a:p>
          <a:p>
            <a:pPr>
              <a:spcBef>
                <a:spcPts val="1800"/>
              </a:spcBef>
              <a:buClr>
                <a:schemeClr val="tx1">
                  <a:lumMod val="75000"/>
                  <a:lumOff val="25000"/>
                </a:schemeClr>
              </a:buClr>
            </a:pPr>
            <a:r>
              <a:rPr lang="de-DE" sz="13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Infos unter </a:t>
            </a:r>
            <a:r>
              <a:rPr lang="de-DE" sz="1300" b="1" dirty="0">
                <a:solidFill>
                  <a:srgbClr val="0070C0"/>
                </a:solidFill>
                <a:latin typeface="Arial" panose="020B0604020202020204" pitchFamily="34" charset="0"/>
                <a:cs typeface="Arial" panose="020B0604020202020204" pitchFamily="34" charset="0"/>
              </a:rPr>
              <a:t>stadtradeln.de/anmelden</a:t>
            </a:r>
          </a:p>
        </p:txBody>
      </p:sp>
    </p:spTree>
    <p:extLst>
      <p:ext uri="{BB962C8B-B14F-4D97-AF65-F5344CB8AC3E}">
        <p14:creationId xmlns:p14="http://schemas.microsoft.com/office/powerpoint/2010/main" val="2823388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512" y="1"/>
            <a:ext cx="381028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8"/>
          <p:cNvSpPr>
            <a:spLocks noChangeArrowheads="1"/>
          </p:cNvSpPr>
          <p:nvPr/>
        </p:nvSpPr>
        <p:spPr bwMode="auto">
          <a:xfrm>
            <a:off x="4139952" y="1779662"/>
            <a:ext cx="4464496" cy="33516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46800" rIns="90000" bIns="72000">
            <a:spAutoFit/>
          </a:bodyPr>
          <a:lstStyle>
            <a:lvl1pPr marL="179388" indent="-179388">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marL="0" indent="0">
              <a:lnSpc>
                <a:spcPct val="100000"/>
              </a:lnSpc>
              <a:spcBef>
                <a:spcPts val="0"/>
              </a:spcBef>
              <a:spcAft>
                <a:spcPts val="1800"/>
              </a:spcAft>
              <a:buClr>
                <a:schemeClr val="tx1">
                  <a:lumMod val="65000"/>
                  <a:lumOff val="35000"/>
                </a:schemeClr>
              </a:buCl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Komplette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IT-Infrastruktur</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inkl. eigener Unterseite auf stadtradeln.de als zentraler Punkt für lokale Mobilisierung von Teilnehmenden</a:t>
            </a:r>
          </a:p>
          <a:p>
            <a:pPr marL="0" indent="0">
              <a:lnSpc>
                <a:spcPct val="100000"/>
              </a:lnSpc>
              <a:spcBef>
                <a:spcPts val="0"/>
              </a:spcBef>
              <a:spcAft>
                <a:spcPts val="1800"/>
              </a:spcAft>
              <a:buClr>
                <a:schemeClr val="tx1">
                  <a:lumMod val="65000"/>
                  <a:lumOff val="35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STADTRADELN-App</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samt Tracking</a:t>
            </a:r>
          </a:p>
          <a:p>
            <a:pPr marL="0" indent="0">
              <a:lnSpc>
                <a:spcPct val="100000"/>
              </a:lnSpc>
              <a:spcBef>
                <a:spcPts val="0"/>
              </a:spcBef>
              <a:buClr>
                <a:schemeClr val="tx1">
                  <a:lumMod val="65000"/>
                  <a:lumOff val="35000"/>
                </a:schemeClr>
              </a:buCl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Optional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 T. kostenpflichtig)</a:t>
            </a:r>
          </a:p>
          <a:p>
            <a:pPr marL="287338" indent="-287338">
              <a:lnSpc>
                <a:spcPct val="100000"/>
              </a:lnSpc>
              <a:spcBef>
                <a:spcPts val="0"/>
              </a:spcBef>
              <a:buClr>
                <a:schemeClr val="tx1">
                  <a:lumMod val="65000"/>
                  <a:lumOff val="35000"/>
                </a:schemeClr>
              </a:buClr>
              <a:buFont typeface="Arial" panose="020B0604020202020204" pitchFamily="34" charset="0"/>
              <a:buChar cha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Meldeplattform </a:t>
            </a:r>
            <a:r>
              <a:rPr lang="de-DE" altLang="de-DE" sz="2000" b="1"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RADar!</a:t>
            </a:r>
          </a:p>
          <a:p>
            <a:pPr marL="287338" indent="-287338">
              <a:lnSpc>
                <a:spcPct val="100000"/>
              </a:lnSpc>
              <a:spcBef>
                <a:spcPts val="0"/>
              </a:spcBef>
              <a:buClr>
                <a:schemeClr val="tx1">
                  <a:lumMod val="65000"/>
                  <a:lumOff val="35000"/>
                </a:schemeClr>
              </a:buClr>
              <a:buFont typeface="Arial" panose="020B0604020202020204" pitchFamily="34" charset="0"/>
              <a:buChar cha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BIKE MONITOR</a:t>
            </a:r>
            <a:r>
              <a:rPr lang="de-DE" altLang="de-DE" sz="2000"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visualisierte Radverkehrsdaten</a:t>
            </a:r>
          </a:p>
        </p:txBody>
      </p:sp>
      <p:sp>
        <p:nvSpPr>
          <p:cNvPr id="5" name="Rechteck 4"/>
          <p:cNvSpPr/>
          <p:nvPr/>
        </p:nvSpPr>
        <p:spPr>
          <a:xfrm>
            <a:off x="4139952" y="275867"/>
            <a:ext cx="4752528" cy="954107"/>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Leistungen</a:t>
            </a:r>
            <a:endParaRPr lang="de-DE" altLang="de-DE" sz="4800" b="1" cap="all" dirty="0">
              <a:solidFill>
                <a:schemeClr val="tx1">
                  <a:lumMod val="75000"/>
                  <a:lumOff val="25000"/>
                </a:schemeClr>
              </a:solidFill>
              <a:latin typeface="Roboto Black" panose="02000000000000000000" pitchFamily="2" charset="0"/>
              <a:ea typeface="Roboto Black" panose="02000000000000000000" pitchFamily="2" charset="0"/>
              <a:cs typeface="Roboto Black" panose="02000000000000000000" pitchFamily="2" charset="0"/>
            </a:endParaRP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Kommunen</a:t>
            </a:r>
          </a:p>
        </p:txBody>
      </p:sp>
    </p:spTree>
    <p:extLst>
      <p:ext uri="{BB962C8B-B14F-4D97-AF65-F5344CB8AC3E}">
        <p14:creationId xmlns:p14="http://schemas.microsoft.com/office/powerpoint/2010/main" val="65011100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4139952" y="1779662"/>
            <a:ext cx="4464496" cy="2941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Aft>
                <a:spcPts val="1800"/>
              </a:spcAft>
              <a:buClr>
                <a:schemeClr val="tx1">
                  <a:lumMod val="65000"/>
                  <a:lumOff val="35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Materialien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zur Kampagnen-Vorbereitung und -Organisation</a:t>
            </a:r>
          </a:p>
          <a:p>
            <a:pPr>
              <a:spcAft>
                <a:spcPts val="1800"/>
              </a:spcAft>
              <a:buClr>
                <a:schemeClr val="tx1">
                  <a:lumMod val="65000"/>
                  <a:lumOff val="35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Druckvorlagen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und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PR-Materialien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zur Kampagnendurchführung</a:t>
            </a:r>
          </a:p>
          <a:p>
            <a:pPr>
              <a:spcAft>
                <a:spcPts val="1800"/>
              </a:spcAft>
              <a:buClr>
                <a:schemeClr val="tx1">
                  <a:lumMod val="65000"/>
                  <a:lumOff val="35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Giveaways</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zur lokalen Bewerbung</a:t>
            </a:r>
          </a:p>
          <a:p>
            <a:pPr>
              <a:spcAft>
                <a:spcPts val="1800"/>
              </a:spcAft>
              <a:buClr>
                <a:schemeClr val="tx1">
                  <a:lumMod val="65000"/>
                  <a:lumOff val="35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Webinare</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und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Support</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durch Klima-Bündnis Services</a:t>
            </a:r>
          </a:p>
        </p:txBody>
      </p:sp>
      <p:pic>
        <p:nvPicPr>
          <p:cNvPr id="20" name="Picture 2" descr="https://www.stadtradeln.de/fileadmin/_processed_/5/7/csm_Fahrradtasche2018_92e6b7aa34.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2738" y="3421233"/>
            <a:ext cx="980688" cy="11984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42095" y="1522776"/>
            <a:ext cx="2153641" cy="1845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16"/>
          <p:cNvPicPr>
            <a:picLocks noChangeAspect="1" noChangeArrowheads="1"/>
          </p:cNvPicPr>
          <p:nvPr/>
        </p:nvPicPr>
        <p:blipFill>
          <a:blip r:embed="rId5" cstate="screen">
            <a:extLst>
              <a:ext uri="{28A0092B-C50C-407E-A947-70E740481C1C}">
                <a14:useLocalDpi xmlns:a14="http://schemas.microsoft.com/office/drawing/2010/main" val="0"/>
              </a:ext>
            </a:extLst>
          </a:blip>
          <a:stretch>
            <a:fillRect/>
          </a:stretch>
        </p:blipFill>
        <p:spPr bwMode="auto">
          <a:xfrm>
            <a:off x="1043608" y="3291830"/>
            <a:ext cx="1440013" cy="123429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www.stadtradeln.de/fileadmin/_processed_/2/6/csm_SR_Materialien_Erfassungsboegen_f4d4dbf416.jpg"/>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30147" t="9689" r="25140"/>
          <a:stretch/>
        </p:blipFill>
        <p:spPr bwMode="auto">
          <a:xfrm>
            <a:off x="316613" y="437170"/>
            <a:ext cx="850502" cy="910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ttps://www.stadtradeln.de/fileadmin/_processed_/f/a/csm_SR_Materialien_Pressemitteilungen_d833a1ae91.jpg"/>
          <p:cNvPicPr>
            <a:picLocks noChangeAspect="1" noChangeArrowheads="1"/>
          </p:cNvPicPr>
          <p:nvPr/>
        </p:nvPicPr>
        <p:blipFill rotWithShape="1">
          <a:blip r:embed="rId7" cstate="screen">
            <a:extLst>
              <a:ext uri="{28A0092B-C50C-407E-A947-70E740481C1C}">
                <a14:useLocalDpi xmlns:a14="http://schemas.microsoft.com/office/drawing/2010/main" val="0"/>
              </a:ext>
            </a:extLst>
          </a:blip>
          <a:srcRect l="19491" r="22813"/>
          <a:stretch/>
        </p:blipFill>
        <p:spPr bwMode="auto">
          <a:xfrm>
            <a:off x="1477334" y="509526"/>
            <a:ext cx="833566" cy="7657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https://www.stadtradeln.de/fileadmin/_processed_/e/d/csm_SR_Materialien_Urkunden_b9d453a16d.jpg"/>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l="28519" r="26734"/>
          <a:stretch/>
        </p:blipFill>
        <p:spPr bwMode="auto">
          <a:xfrm>
            <a:off x="2621118" y="437171"/>
            <a:ext cx="768653" cy="9104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s://www.stadtradeln.de/fileadmin/_processed_/4/4/csm_SR_Materialien_Flickset_Tip_Top_c17d800022.jpg"/>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l="8934" t="28383" r="5222" b="21562"/>
          <a:stretch/>
        </p:blipFill>
        <p:spPr bwMode="auto">
          <a:xfrm>
            <a:off x="1154708" y="4410150"/>
            <a:ext cx="1289478" cy="7007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www.stadtradeln.de/fileadmin/_processed_/a/3/csm_Finn_Mockup_7fb30bdd2b.jpg"/>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2411760" y="3474237"/>
            <a:ext cx="1299584" cy="12112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p:cNvPicPr>
            <a:picLocks noChangeAspect="1" noChangeArrowheads="1"/>
          </p:cNvPicPr>
          <p:nvPr/>
        </p:nvPicPr>
        <p:blipFill>
          <a:blip r:embed="rId11" cstate="screen">
            <a:extLst>
              <a:ext uri="{28A0092B-C50C-407E-A947-70E740481C1C}">
                <a14:useLocalDpi xmlns:a14="http://schemas.microsoft.com/office/drawing/2010/main" val="0"/>
              </a:ext>
            </a:extLst>
          </a:blip>
          <a:stretch>
            <a:fillRect/>
          </a:stretch>
        </p:blipFill>
        <p:spPr bwMode="auto">
          <a:xfrm>
            <a:off x="1402950" y="1399220"/>
            <a:ext cx="2979329" cy="2553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echteck 13">
            <a:extLst>
              <a:ext uri="{FF2B5EF4-FFF2-40B4-BE49-F238E27FC236}">
                <a16:creationId xmlns:a16="http://schemas.microsoft.com/office/drawing/2014/main" xmlns="" id="{393A1FBE-023F-4DF9-9420-751F2823CF96}"/>
              </a:ext>
            </a:extLst>
          </p:cNvPr>
          <p:cNvSpPr/>
          <p:nvPr/>
        </p:nvSpPr>
        <p:spPr>
          <a:xfrm>
            <a:off x="4139952" y="275867"/>
            <a:ext cx="4752528" cy="954107"/>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Leistungen</a:t>
            </a:r>
            <a:endParaRPr lang="de-DE" altLang="de-DE" sz="4800" b="1" cap="all" dirty="0">
              <a:solidFill>
                <a:schemeClr val="tx1">
                  <a:lumMod val="75000"/>
                  <a:lumOff val="25000"/>
                </a:schemeClr>
              </a:solidFill>
              <a:latin typeface="Roboto Black" panose="02000000000000000000" pitchFamily="2" charset="0"/>
              <a:ea typeface="Roboto Black" panose="02000000000000000000" pitchFamily="2" charset="0"/>
              <a:cs typeface="Roboto Black" panose="02000000000000000000" pitchFamily="2" charset="0"/>
            </a:endParaRP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Kommunen</a:t>
            </a:r>
          </a:p>
        </p:txBody>
      </p:sp>
      <p:sp>
        <p:nvSpPr>
          <p:cNvPr id="15" name="Rectangle 8">
            <a:extLst>
              <a:ext uri="{FF2B5EF4-FFF2-40B4-BE49-F238E27FC236}">
                <a16:creationId xmlns:a16="http://schemas.microsoft.com/office/drawing/2014/main" xmlns="" id="{13EB3005-BA76-478E-B6D8-84E096CBBD5A}"/>
              </a:ext>
            </a:extLst>
          </p:cNvPr>
          <p:cNvSpPr>
            <a:spLocks noChangeArrowheads="1"/>
          </p:cNvSpPr>
          <p:nvPr/>
        </p:nvSpPr>
        <p:spPr bwMode="auto">
          <a:xfrm>
            <a:off x="4139952" y="1347614"/>
            <a:ext cx="5004047" cy="3795887"/>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de-DE" altLang="de-DE" sz="3200" b="1" dirty="0">
                <a:solidFill>
                  <a:schemeClr val="bg1"/>
                </a:solidFill>
                <a:latin typeface="Arial" panose="020B0604020202020204" pitchFamily="34" charset="0"/>
                <a:ea typeface="Roboto" panose="02000000000000000000" pitchFamily="2" charset="0"/>
                <a:cs typeface="Arial" panose="020B0604020202020204" pitchFamily="34" charset="0"/>
              </a:rPr>
              <a:t>Teilnahme für Kommunen</a:t>
            </a:r>
            <a:br>
              <a:rPr lang="de-DE" altLang="de-DE" sz="3200" b="1" dirty="0">
                <a:solidFill>
                  <a:schemeClr val="bg1"/>
                </a:solidFill>
                <a:latin typeface="Arial" panose="020B0604020202020204" pitchFamily="34" charset="0"/>
                <a:ea typeface="Roboto" panose="02000000000000000000" pitchFamily="2" charset="0"/>
                <a:cs typeface="Arial" panose="020B0604020202020204" pitchFamily="34" charset="0"/>
              </a:rPr>
            </a:br>
            <a:r>
              <a:rPr lang="de-DE" altLang="de-DE" sz="3200" b="1" dirty="0">
                <a:solidFill>
                  <a:schemeClr val="bg1"/>
                </a:solidFill>
                <a:latin typeface="Arial" panose="020B0604020202020204" pitchFamily="34" charset="0"/>
                <a:ea typeface="Roboto" panose="02000000000000000000" pitchFamily="2" charset="0"/>
                <a:cs typeface="Arial" panose="020B0604020202020204" pitchFamily="34" charset="0"/>
              </a:rPr>
              <a:t>so einfach und effizient wie möglich!</a:t>
            </a:r>
          </a:p>
        </p:txBody>
      </p:sp>
    </p:spTree>
    <p:extLst>
      <p:ext uri="{BB962C8B-B14F-4D97-AF65-F5344CB8AC3E}">
        <p14:creationId xmlns:p14="http://schemas.microsoft.com/office/powerpoint/2010/main" val="77512653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9" y="258139"/>
            <a:ext cx="8496944" cy="954107"/>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Aufgaben</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für lokale Koordinator*innen</a:t>
            </a:r>
          </a:p>
        </p:txBody>
      </p:sp>
      <p:sp>
        <p:nvSpPr>
          <p:cNvPr id="7" name="Rechteck 6"/>
          <p:cNvSpPr/>
          <p:nvPr/>
        </p:nvSpPr>
        <p:spPr>
          <a:xfrm>
            <a:off x="324694" y="1851670"/>
            <a:ext cx="4391322" cy="2785378"/>
          </a:xfrm>
          <a:prstGeom prst="rect">
            <a:avLst/>
          </a:prstGeom>
        </p:spPr>
        <p:txBody>
          <a:bodyPr wrap="square">
            <a:spAutoFit/>
          </a:bodyPr>
          <a:lstStyle/>
          <a:p>
            <a:pPr>
              <a:spcAft>
                <a:spcPts val="1800"/>
              </a:spcAft>
              <a:buClr>
                <a:schemeClr val="tx1">
                  <a:lumMod val="65000"/>
                  <a:lumOff val="35000"/>
                </a:schemeClr>
              </a:buClr>
              <a:tabLst>
                <a:tab pos="179388" algn="l"/>
              </a:tabLst>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Werbung, Werbung, Werbung!</a:t>
            </a:r>
          </a:p>
          <a:p>
            <a:pPr>
              <a:spcAft>
                <a:spcPts val="1800"/>
              </a:spcAft>
              <a:buClr>
                <a:schemeClr val="tx1">
                  <a:lumMod val="65000"/>
                  <a:lumOff val="35000"/>
                </a:schemeClr>
              </a:buClr>
              <a:tabLst>
                <a:tab pos="179388" algn="l"/>
              </a:tabLst>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Anlaufstelle</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für die Bevölkerung, Radelnde bzw. Teams und für Klima-Bündnis Services</a:t>
            </a:r>
          </a:p>
          <a:p>
            <a:pPr>
              <a:spcAft>
                <a:spcPts val="1800"/>
              </a:spcAft>
              <a:buClr>
                <a:schemeClr val="tx1">
                  <a:lumMod val="65000"/>
                  <a:lumOff val="35000"/>
                </a:schemeClr>
              </a:buClr>
              <a:tabLst>
                <a:tab pos="179388" algn="l"/>
              </a:tabLst>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Organisation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des Aktionszeitraumes</a:t>
            </a:r>
          </a:p>
          <a:p>
            <a:pPr>
              <a:spcBef>
                <a:spcPts val="1200"/>
              </a:spcBef>
              <a:spcAft>
                <a:spcPts val="1800"/>
              </a:spcAft>
              <a:buClr>
                <a:schemeClr val="tx1">
                  <a:lumMod val="65000"/>
                  <a:lumOff val="35000"/>
                </a:schemeClr>
              </a:buClr>
              <a:tabLst>
                <a:tab pos="179388" algn="l"/>
              </a:tabLst>
            </a:pPr>
            <a:r>
              <a:rPr lang="de-DE" altLang="de-DE" sz="2000" b="1" u="sng"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Tipp:</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Gründung eines </a:t>
            </a:r>
            <a:r>
              <a:rPr lang="de-DE" altLang="de-DE" sz="2000" dirty="0" err="1">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Orga</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a:t>
            </a:r>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42090" y="0"/>
            <a:ext cx="4001910" cy="516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6031105" y="4948014"/>
            <a:ext cx="3096344" cy="200055"/>
          </a:xfrm>
          <a:prstGeom prst="rect">
            <a:avLst/>
          </a:prstGeom>
          <a:noFill/>
        </p:spPr>
        <p:txBody>
          <a:bodyPr wrap="square" rtlCol="0">
            <a:spAutoFit/>
          </a:bodyPr>
          <a:lstStyle/>
          <a:p>
            <a:pPr algn="r"/>
            <a:r>
              <a:rPr lang="de-DE" sz="700" i="1" dirty="0">
                <a:solidFill>
                  <a:schemeClr val="bg1"/>
                </a:solidFill>
                <a:latin typeface="Arial" panose="020B0604020202020204" pitchFamily="34" charset="0"/>
                <a:cs typeface="Arial" panose="020B0604020202020204" pitchFamily="34" charset="0"/>
              </a:rPr>
              <a:t>Bildnachweis: Klima-Bündnis Services</a:t>
            </a:r>
            <a:endParaRPr lang="de-DE"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54021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feld 4"/>
          <p:cNvSpPr txBox="1"/>
          <p:nvPr/>
        </p:nvSpPr>
        <p:spPr>
          <a:xfrm>
            <a:off x="324694" y="1304637"/>
            <a:ext cx="8423770" cy="3046988"/>
          </a:xfrm>
          <a:prstGeom prst="rect">
            <a:avLst/>
          </a:prstGeom>
          <a:noFill/>
        </p:spPr>
        <p:txBody>
          <a:bodyPr wrap="square" rtlCol="0">
            <a:spAutoFit/>
          </a:bodyPr>
          <a:lstStyle/>
          <a:p>
            <a:pPr marL="273050" indent="-273050">
              <a:spcAft>
                <a:spcPts val="1200"/>
              </a:spcAft>
              <a:buClr>
                <a:schemeClr val="tx1">
                  <a:lumMod val="75000"/>
                  <a:lumOff val="25000"/>
                </a:schemeClr>
              </a:buClr>
              <a:buFont typeface="Arial" panose="020B0604020202020204" pitchFamily="34" charset="0"/>
              <a:buChar char="•"/>
            </a:pPr>
            <a:r>
              <a:rPr lang="de-DE" dirty="0">
                <a:solidFill>
                  <a:schemeClr val="tx1">
                    <a:lumMod val="75000"/>
                    <a:lumOff val="25000"/>
                  </a:schemeClr>
                </a:solidFill>
                <a:latin typeface="Arial" panose="020B0604020202020204" pitchFamily="34" charset="0"/>
                <a:cs typeface="Arial" panose="020B0604020202020204" pitchFamily="34" charset="0"/>
              </a:rPr>
              <a:t>Diese Präsentation stellt sehr </a:t>
            </a:r>
            <a:r>
              <a:rPr lang="de-DE" b="1" dirty="0">
                <a:solidFill>
                  <a:schemeClr val="tx1">
                    <a:lumMod val="75000"/>
                    <a:lumOff val="25000"/>
                  </a:schemeClr>
                </a:solidFill>
                <a:latin typeface="Arial" panose="020B0604020202020204" pitchFamily="34" charset="0"/>
                <a:cs typeface="Arial" panose="020B0604020202020204" pitchFamily="34" charset="0"/>
              </a:rPr>
              <a:t>viele Facetten</a:t>
            </a:r>
            <a:r>
              <a:rPr lang="de-DE" dirty="0">
                <a:solidFill>
                  <a:schemeClr val="tx1">
                    <a:lumMod val="75000"/>
                    <a:lumOff val="25000"/>
                  </a:schemeClr>
                </a:solidFill>
                <a:latin typeface="Arial" panose="020B0604020202020204" pitchFamily="34" charset="0"/>
                <a:cs typeface="Arial" panose="020B0604020202020204" pitchFamily="34" charset="0"/>
              </a:rPr>
              <a:t> der STADTRADELN-Kampagne dar – sie ist entsprechend </a:t>
            </a:r>
            <a:r>
              <a:rPr lang="de-DE" b="1" dirty="0">
                <a:solidFill>
                  <a:schemeClr val="tx1">
                    <a:lumMod val="75000"/>
                    <a:lumOff val="25000"/>
                  </a:schemeClr>
                </a:solidFill>
                <a:latin typeface="Arial" panose="020B0604020202020204" pitchFamily="34" charset="0"/>
                <a:cs typeface="Arial" panose="020B0604020202020204" pitchFamily="34" charset="0"/>
              </a:rPr>
              <a:t>umfangreich</a:t>
            </a:r>
            <a:r>
              <a:rPr lang="de-DE" dirty="0">
                <a:solidFill>
                  <a:schemeClr val="tx1">
                    <a:lumMod val="75000"/>
                    <a:lumOff val="25000"/>
                  </a:schemeClr>
                </a:solidFill>
                <a:latin typeface="Arial" panose="020B0604020202020204" pitchFamily="34" charset="0"/>
                <a:cs typeface="Arial" panose="020B0604020202020204" pitchFamily="34" charset="0"/>
              </a:rPr>
              <a:t>.</a:t>
            </a:r>
          </a:p>
          <a:p>
            <a:pPr marL="273050" indent="-273050">
              <a:spcAft>
                <a:spcPts val="1200"/>
              </a:spcAft>
              <a:buClr>
                <a:schemeClr val="tx1">
                  <a:lumMod val="75000"/>
                  <a:lumOff val="25000"/>
                </a:schemeClr>
              </a:buClr>
              <a:buFont typeface="Arial" panose="020B0604020202020204" pitchFamily="34" charset="0"/>
              <a:buChar char="•"/>
            </a:pPr>
            <a:r>
              <a:rPr lang="de-DE" dirty="0">
                <a:solidFill>
                  <a:schemeClr val="tx1">
                    <a:lumMod val="75000"/>
                    <a:lumOff val="25000"/>
                  </a:schemeClr>
                </a:solidFill>
                <a:latin typeface="Arial" panose="020B0604020202020204" pitchFamily="34" charset="0"/>
                <a:cs typeface="Arial" panose="020B0604020202020204" pitchFamily="34" charset="0"/>
              </a:rPr>
              <a:t>Denken Sie an die </a:t>
            </a:r>
            <a:r>
              <a:rPr lang="de-DE" b="1" dirty="0">
                <a:solidFill>
                  <a:schemeClr val="tx1">
                    <a:lumMod val="75000"/>
                    <a:lumOff val="25000"/>
                  </a:schemeClr>
                </a:solidFill>
                <a:latin typeface="Arial" panose="020B0604020202020204" pitchFamily="34" charset="0"/>
                <a:cs typeface="Arial" panose="020B0604020202020204" pitchFamily="34" charset="0"/>
              </a:rPr>
              <a:t>Aufmerksamkeitsspanne Ihres Publikums</a:t>
            </a:r>
            <a:r>
              <a:rPr lang="de-DE" dirty="0">
                <a:solidFill>
                  <a:schemeClr val="tx1">
                    <a:lumMod val="75000"/>
                    <a:lumOff val="25000"/>
                  </a:schemeClr>
                </a:solidFill>
                <a:latin typeface="Arial" panose="020B0604020202020204" pitchFamily="34" charset="0"/>
                <a:cs typeface="Arial" panose="020B0604020202020204" pitchFamily="34" charset="0"/>
              </a:rPr>
              <a:t> und blenden Sie nur die Folien ein, die Sie für Ihre Präsentation benötigen und die für Ihr Publikum interessant bzw. relevant sind.</a:t>
            </a:r>
          </a:p>
          <a:p>
            <a:pPr marL="273050" indent="-273050">
              <a:spcAft>
                <a:spcPts val="1200"/>
              </a:spcAft>
              <a:buClr>
                <a:schemeClr val="tx1">
                  <a:lumMod val="75000"/>
                  <a:lumOff val="25000"/>
                </a:schemeClr>
              </a:buClr>
              <a:buFont typeface="Arial" panose="020B0604020202020204" pitchFamily="34" charset="0"/>
              <a:buChar char="•"/>
            </a:pPr>
            <a:r>
              <a:rPr lang="de-DE" b="1" dirty="0">
                <a:solidFill>
                  <a:schemeClr val="tx1">
                    <a:lumMod val="75000"/>
                    <a:lumOff val="25000"/>
                  </a:schemeClr>
                </a:solidFill>
                <a:latin typeface="Arial" panose="020B0604020202020204" pitchFamily="34" charset="0"/>
                <a:cs typeface="Arial" panose="020B0604020202020204" pitchFamily="34" charset="0"/>
              </a:rPr>
              <a:t>Fragen aus dem Publikum</a:t>
            </a:r>
            <a:r>
              <a:rPr lang="de-DE" dirty="0">
                <a:solidFill>
                  <a:schemeClr val="tx1">
                    <a:lumMod val="75000"/>
                    <a:lumOff val="25000"/>
                  </a:schemeClr>
                </a:solidFill>
                <a:latin typeface="Arial" panose="020B0604020202020204" pitchFamily="34" charset="0"/>
                <a:cs typeface="Arial" panose="020B0604020202020204" pitchFamily="34" charset="0"/>
              </a:rPr>
              <a:t> können bei Bedarf immer noch im Nachhinein beantworten werden.</a:t>
            </a:r>
          </a:p>
          <a:p>
            <a:pPr marL="273050" indent="-273050">
              <a:spcAft>
                <a:spcPts val="1200"/>
              </a:spcAft>
              <a:buClr>
                <a:schemeClr val="tx1">
                  <a:lumMod val="75000"/>
                  <a:lumOff val="25000"/>
                </a:schemeClr>
              </a:buClr>
              <a:buFont typeface="Arial" panose="020B0604020202020204" pitchFamily="34" charset="0"/>
              <a:buChar char="•"/>
            </a:pPr>
            <a:r>
              <a:rPr lang="de-DE" b="1" dirty="0">
                <a:solidFill>
                  <a:schemeClr val="tx1">
                    <a:lumMod val="75000"/>
                    <a:lumOff val="25000"/>
                  </a:schemeClr>
                </a:solidFill>
                <a:latin typeface="Arial" panose="020B0604020202020204" pitchFamily="34" charset="0"/>
                <a:cs typeface="Arial" panose="020B0604020202020204" pitchFamily="34" charset="0"/>
              </a:rPr>
              <a:t>BITTE BEACHTEN:</a:t>
            </a:r>
            <a:r>
              <a:rPr lang="de-DE" dirty="0">
                <a:solidFill>
                  <a:schemeClr val="tx1">
                    <a:lumMod val="75000"/>
                    <a:lumOff val="25000"/>
                  </a:schemeClr>
                </a:solidFill>
                <a:latin typeface="Arial" panose="020B0604020202020204" pitchFamily="34" charset="0"/>
                <a:cs typeface="Arial" panose="020B0604020202020204" pitchFamily="34" charset="0"/>
              </a:rPr>
              <a:t/>
            </a:r>
            <a:br>
              <a:rPr lang="de-DE" dirty="0">
                <a:solidFill>
                  <a:schemeClr val="tx1">
                    <a:lumMod val="75000"/>
                    <a:lumOff val="25000"/>
                  </a:schemeClr>
                </a:solidFill>
                <a:latin typeface="Arial" panose="020B0604020202020204" pitchFamily="34" charset="0"/>
                <a:cs typeface="Arial" panose="020B0604020202020204" pitchFamily="34" charset="0"/>
              </a:rPr>
            </a:br>
            <a:r>
              <a:rPr lang="de-DE" dirty="0">
                <a:solidFill>
                  <a:schemeClr val="tx1">
                    <a:lumMod val="75000"/>
                    <a:lumOff val="25000"/>
                  </a:schemeClr>
                </a:solidFill>
                <a:latin typeface="Arial" panose="020B0604020202020204" pitchFamily="34" charset="0"/>
                <a:cs typeface="Arial" panose="020B0604020202020204" pitchFamily="34" charset="0"/>
              </a:rPr>
              <a:t>Im </a:t>
            </a:r>
            <a:r>
              <a:rPr lang="de-DE" b="1" dirty="0">
                <a:solidFill>
                  <a:schemeClr val="tx1">
                    <a:lumMod val="75000"/>
                    <a:lumOff val="25000"/>
                  </a:schemeClr>
                </a:solidFill>
                <a:latin typeface="Arial" panose="020B0604020202020204" pitchFamily="34" charset="0"/>
                <a:cs typeface="Arial" panose="020B0604020202020204" pitchFamily="34" charset="0"/>
              </a:rPr>
              <a:t>Notizenbereich</a:t>
            </a:r>
            <a:r>
              <a:rPr lang="de-DE" dirty="0">
                <a:solidFill>
                  <a:schemeClr val="tx1">
                    <a:lumMod val="75000"/>
                    <a:lumOff val="25000"/>
                  </a:schemeClr>
                </a:solidFill>
                <a:latin typeface="Arial" panose="020B0604020202020204" pitchFamily="34" charset="0"/>
                <a:cs typeface="Arial" panose="020B0604020202020204" pitchFamily="34" charset="0"/>
              </a:rPr>
              <a:t> der Folien sind </a:t>
            </a:r>
            <a:r>
              <a:rPr lang="de-DE" b="1" dirty="0">
                <a:solidFill>
                  <a:schemeClr val="tx1">
                    <a:lumMod val="75000"/>
                    <a:lumOff val="25000"/>
                  </a:schemeClr>
                </a:solidFill>
                <a:latin typeface="Arial" panose="020B0604020202020204" pitchFamily="34" charset="0"/>
                <a:cs typeface="Arial" panose="020B0604020202020204" pitchFamily="34" charset="0"/>
              </a:rPr>
              <a:t>weiterführende Informationen</a:t>
            </a:r>
            <a:r>
              <a:rPr lang="de-DE" dirty="0">
                <a:solidFill>
                  <a:schemeClr val="tx1">
                    <a:lumMod val="75000"/>
                    <a:lumOff val="25000"/>
                  </a:schemeClr>
                </a:solidFill>
                <a:latin typeface="Arial" panose="020B0604020202020204" pitchFamily="34" charset="0"/>
                <a:cs typeface="Arial" panose="020B0604020202020204" pitchFamily="34" charset="0"/>
              </a:rPr>
              <a:t> enthalten!</a:t>
            </a:r>
          </a:p>
        </p:txBody>
      </p:sp>
      <p:sp>
        <p:nvSpPr>
          <p:cNvPr id="6" name="Rechteck 5"/>
          <p:cNvSpPr/>
          <p:nvPr/>
        </p:nvSpPr>
        <p:spPr>
          <a:xfrm>
            <a:off x="324694" y="261104"/>
            <a:ext cx="7200800" cy="707886"/>
          </a:xfrm>
          <a:prstGeom prst="rect">
            <a:avLst/>
          </a:prstGeom>
        </p:spPr>
        <p:txBody>
          <a:bodyPr wrap="square">
            <a:spAutoFit/>
          </a:bodyPr>
          <a:lstStyle/>
          <a:p>
            <a:pPr fontAlgn="auto">
              <a:lnSpc>
                <a:spcPct val="100000"/>
              </a:lnSpc>
              <a:spcAft>
                <a:spcPts val="0"/>
              </a:spcAft>
              <a:buClrTx/>
              <a:buSzTx/>
              <a:buFontTx/>
            </a:pPr>
            <a:r>
              <a:rPr lang="de-DE" altLang="de-DE" sz="40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Mut zur Lücke!</a:t>
            </a:r>
            <a:endParaRPr lang="de-DE" altLang="de-DE" sz="2800" cap="all"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38473358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 3">
            <a:extLst>
              <a:ext uri="{FF2B5EF4-FFF2-40B4-BE49-F238E27FC236}">
                <a16:creationId xmlns:a16="http://schemas.microsoft.com/office/drawing/2014/main" xmlns="" id="{00000000-0008-0000-0000-000003000000}"/>
              </a:ext>
            </a:extLst>
          </p:cNvPr>
          <p:cNvGraphicFramePr>
            <a:graphicFrameLocks noChangeAspect="1"/>
          </p:cNvGraphicFramePr>
          <p:nvPr>
            <p:extLst>
              <p:ext uri="{D42A27DB-BD31-4B8C-83A1-F6EECF244321}">
                <p14:modId xmlns:p14="http://schemas.microsoft.com/office/powerpoint/2010/main" val="2163860026"/>
              </p:ext>
            </p:extLst>
          </p:nvPr>
        </p:nvGraphicFramePr>
        <p:xfrm>
          <a:off x="1" y="771550"/>
          <a:ext cx="9108504" cy="437195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hteck 1"/>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STADTRADELN</a:t>
            </a:r>
          </a:p>
          <a:p>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Erfolgsgeschichte</a:t>
            </a:r>
          </a:p>
        </p:txBody>
      </p:sp>
      <p:sp>
        <p:nvSpPr>
          <p:cNvPr id="3" name="Rechteck 2"/>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Teilnehmende Kommunen</a:t>
            </a:r>
          </a:p>
        </p:txBody>
      </p:sp>
    </p:spTree>
    <p:extLst>
      <p:ext uri="{BB962C8B-B14F-4D97-AF65-F5344CB8AC3E}">
        <p14:creationId xmlns:p14="http://schemas.microsoft.com/office/powerpoint/2010/main" val="3195061917"/>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xmlns="" id="{00000000-0008-0000-0000-000004000000}"/>
              </a:ext>
            </a:extLst>
          </p:cNvPr>
          <p:cNvGraphicFramePr>
            <a:graphicFrameLocks noChangeAspect="1"/>
          </p:cNvGraphicFramePr>
          <p:nvPr>
            <p:extLst>
              <p:ext uri="{D42A27DB-BD31-4B8C-83A1-F6EECF244321}">
                <p14:modId xmlns:p14="http://schemas.microsoft.com/office/powerpoint/2010/main" val="1471845942"/>
              </p:ext>
            </p:extLst>
          </p:nvPr>
        </p:nvGraphicFramePr>
        <p:xfrm>
          <a:off x="0" y="771550"/>
          <a:ext cx="9144000" cy="437195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hteck 2">
            <a:extLst>
              <a:ext uri="{FF2B5EF4-FFF2-40B4-BE49-F238E27FC236}">
                <a16:creationId xmlns:a16="http://schemas.microsoft.com/office/drawing/2014/main" xmlns="" id="{2180B45F-69DE-4088-A553-A756BD9951DB}"/>
              </a:ext>
            </a:extLst>
          </p:cNvPr>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STADTRADELN</a:t>
            </a:r>
          </a:p>
          <a:p>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Erfolgsgeschichte</a:t>
            </a:r>
          </a:p>
        </p:txBody>
      </p:sp>
      <p:sp>
        <p:nvSpPr>
          <p:cNvPr id="4" name="Rechteck 3">
            <a:extLst>
              <a:ext uri="{FF2B5EF4-FFF2-40B4-BE49-F238E27FC236}">
                <a16:creationId xmlns:a16="http://schemas.microsoft.com/office/drawing/2014/main" xmlns="" id="{79F2DC48-628D-4F89-B30C-90C465A19303}"/>
              </a:ext>
            </a:extLst>
          </p:cNvPr>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Teilnehmende Radelnde</a:t>
            </a:r>
          </a:p>
        </p:txBody>
      </p:sp>
    </p:spTree>
    <p:extLst>
      <p:ext uri="{BB962C8B-B14F-4D97-AF65-F5344CB8AC3E}">
        <p14:creationId xmlns:p14="http://schemas.microsoft.com/office/powerpoint/2010/main" val="114306886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a:extLst>
              <a:ext uri="{FF2B5EF4-FFF2-40B4-BE49-F238E27FC236}">
                <a16:creationId xmlns:a16="http://schemas.microsoft.com/office/drawing/2014/main" xmlns="" id="{00000000-0008-0000-0000-000006000000}"/>
              </a:ext>
            </a:extLst>
          </p:cNvPr>
          <p:cNvGraphicFramePr>
            <a:graphicFrameLocks noChangeAspect="1"/>
          </p:cNvGraphicFramePr>
          <p:nvPr>
            <p:extLst>
              <p:ext uri="{D42A27DB-BD31-4B8C-83A1-F6EECF244321}">
                <p14:modId xmlns:p14="http://schemas.microsoft.com/office/powerpoint/2010/main" val="2922732798"/>
              </p:ext>
            </p:extLst>
          </p:nvPr>
        </p:nvGraphicFramePr>
        <p:xfrm>
          <a:off x="-1" y="771550"/>
          <a:ext cx="9144001" cy="437873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hteck 2"/>
          <p:cNvSpPr/>
          <p:nvPr/>
        </p:nvSpPr>
        <p:spPr>
          <a:xfrm>
            <a:off x="324694" y="261104"/>
            <a:ext cx="7200800"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STADTRADELN</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Erfolgsgeschichte</a:t>
            </a:r>
          </a:p>
        </p:txBody>
      </p:sp>
      <p:sp>
        <p:nvSpPr>
          <p:cNvPr id="4" name="Rechteck 3"/>
          <p:cNvSpPr/>
          <p:nvPr/>
        </p:nvSpPr>
        <p:spPr>
          <a:xfrm>
            <a:off x="324694" y="2058402"/>
            <a:ext cx="3671242" cy="369332"/>
          </a:xfrm>
          <a:prstGeom prst="rect">
            <a:avLst/>
          </a:prstGeom>
        </p:spPr>
        <p:txBody>
          <a:bodyPr wrap="square">
            <a:spAutoFit/>
          </a:bodyPr>
          <a:lstStyle/>
          <a:p>
            <a:pPr fontAlgn="auto">
              <a:lnSpc>
                <a:spcPct val="100000"/>
              </a:lnSpc>
              <a:spcAft>
                <a:spcPts val="0"/>
              </a:spcAft>
              <a:buClrTx/>
              <a:buSzTx/>
              <a:buFontTx/>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Geradelte Kilometer</a:t>
            </a:r>
          </a:p>
        </p:txBody>
      </p:sp>
    </p:spTree>
    <p:extLst>
      <p:ext uri="{BB962C8B-B14F-4D97-AF65-F5344CB8AC3E}">
        <p14:creationId xmlns:p14="http://schemas.microsoft.com/office/powerpoint/2010/main" val="268285449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2110085"/>
            <a:ext cx="9144000" cy="923330"/>
          </a:xfrm>
          <a:prstGeom prst="rect">
            <a:avLst/>
          </a:prstGeom>
          <a:noFill/>
        </p:spPr>
        <p:txBody>
          <a:bodyPr wrap="square" rtlCol="0">
            <a:spAutoFit/>
          </a:bodyPr>
          <a:lstStyle/>
          <a:p>
            <a:pPr algn="ctr"/>
            <a:r>
              <a:rPr lang="de-DE" sz="5400"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stadtradeln.de</a:t>
            </a:r>
          </a:p>
        </p:txBody>
      </p:sp>
    </p:spTree>
    <p:extLst>
      <p:ext uri="{BB962C8B-B14F-4D97-AF65-F5344CB8AC3E}">
        <p14:creationId xmlns:p14="http://schemas.microsoft.com/office/powerpoint/2010/main" val="177993640"/>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266" name="Picture 2" descr="P:\KB-Projekte\STADTRADELN\RADar!\Grafik\Logo\RADar Logo\R! - Logo - weiß\R!_Logo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31707" y="987574"/>
            <a:ext cx="5280586"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30032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KB-Projekte\STADTRADELN\STADTRADELN\Fotos\Stadt Frankfurt am Main\Burgstr_Ecke_Hoehenstr.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846" t="32222" r="10313" b="42646"/>
          <a:stretch/>
        </p:blipFill>
        <p:spPr bwMode="auto">
          <a:xfrm>
            <a:off x="0" y="0"/>
            <a:ext cx="9144000" cy="1735667"/>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683568" y="2639690"/>
            <a:ext cx="8352928" cy="1985159"/>
          </a:xfrm>
          <a:prstGeom prst="rect">
            <a:avLst/>
          </a:prstGeom>
          <a:noFill/>
        </p:spPr>
        <p:txBody>
          <a:bodyPr wrap="square" rtlCol="0">
            <a:spAutoFit/>
          </a:bodyPr>
          <a:lstStyle/>
          <a:p>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Aktive Beteiligung von Bürger*innen im Austausch mit Kommunen</a:t>
            </a:r>
          </a:p>
          <a:p>
            <a:pPr marL="270000" indent="-270000">
              <a:buClr>
                <a:schemeClr val="tx1">
                  <a:lumMod val="75000"/>
                  <a:lumOff val="25000"/>
                </a:schemeClr>
              </a:buClr>
              <a:buFont typeface="Arial" panose="020B0604020202020204" pitchFamily="34" charset="0"/>
              <a:buChar cha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Radfahrende werden in ihren Anliegen ernstgenommen</a:t>
            </a:r>
          </a:p>
          <a:p>
            <a:pPr marL="270000" indent="-270000">
              <a:buClr>
                <a:schemeClr val="tx1">
                  <a:lumMod val="75000"/>
                  <a:lumOff val="25000"/>
                </a:schemeClr>
              </a:buClr>
              <a:buFont typeface="Arial" panose="020B0604020202020204" pitchFamily="34" charset="0"/>
              <a:buChar cha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Kommunen zeigen transparent ihr Engagement in puncto Radverkehr</a:t>
            </a:r>
          </a:p>
          <a:p>
            <a:pPr marL="270000" indent="-270000">
              <a:buClr>
                <a:schemeClr val="tx1">
                  <a:lumMod val="75000"/>
                  <a:lumOff val="25000"/>
                </a:schemeClr>
              </a:buClr>
              <a:buFont typeface="Arial" panose="020B0604020202020204" pitchFamily="34" charset="0"/>
              <a:buChar cha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 verbesserte Radinfrastruktur fahren mehr Menschen mit dem Rad</a:t>
            </a:r>
          </a:p>
          <a:p>
            <a:pPr marL="270000" indent="-270000">
              <a:spcBef>
                <a:spcPts val="1800"/>
              </a:spcBef>
              <a:buClr>
                <a:schemeClr val="tx1">
                  <a:lumMod val="75000"/>
                  <a:lumOff val="25000"/>
                </a:schemeClr>
              </a:buClr>
              <a:buFont typeface="Wingdings" panose="05000000000000000000" pitchFamily="2" charset="2"/>
              <a:buChar char="è"/>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Effektives, selbsterklärendes und leicht handhabbares Tool</a:t>
            </a:r>
            <a:b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Radelnde </a:t>
            </a:r>
            <a:r>
              <a:rPr lang="de-DE" u="sng"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und</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Kommunen/Verwaltung</a:t>
            </a:r>
          </a:p>
        </p:txBody>
      </p:sp>
      <p:sp>
        <p:nvSpPr>
          <p:cNvPr id="8" name="Rechteck 7"/>
          <p:cNvSpPr/>
          <p:nvPr/>
        </p:nvSpPr>
        <p:spPr>
          <a:xfrm>
            <a:off x="683568" y="1995686"/>
            <a:ext cx="7200801" cy="523220"/>
          </a:xfrm>
          <a:prstGeom prst="rect">
            <a:avLst/>
          </a:prstGeom>
        </p:spPr>
        <p:txBody>
          <a:bodyPr wrap="square">
            <a:spAutoFit/>
          </a:bodyPr>
          <a:lstStyle/>
          <a:p>
            <a:pPr fontAlgn="auto">
              <a:lnSpc>
                <a:spcPct val="100000"/>
              </a:lnSpc>
              <a:spcAft>
                <a:spcPts val="0"/>
              </a:spcAft>
              <a:buClrTx/>
              <a:buSzTx/>
              <a:buFontTx/>
            </a:pPr>
            <a:r>
              <a:rPr lang="de-DE" altLang="de-DE" sz="28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Warum eine Meldeplattform?</a:t>
            </a:r>
            <a:endParaRPr lang="de-DE" altLang="de-DE" sz="48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9" name="Textfeld 8"/>
          <p:cNvSpPr txBox="1"/>
          <p:nvPr/>
        </p:nvSpPr>
        <p:spPr>
          <a:xfrm>
            <a:off x="6046480" y="1491630"/>
            <a:ext cx="3096344" cy="200055"/>
          </a:xfrm>
          <a:prstGeom prst="rect">
            <a:avLst/>
          </a:prstGeom>
          <a:noFill/>
        </p:spPr>
        <p:txBody>
          <a:bodyPr wrap="square" rtlCol="0">
            <a:spAutoFit/>
          </a:bodyPr>
          <a:lstStyle/>
          <a:p>
            <a:pPr algn="r"/>
            <a:r>
              <a:rPr lang="de-DE" sz="700" i="1" dirty="0">
                <a:solidFill>
                  <a:schemeClr val="bg1"/>
                </a:solidFill>
                <a:latin typeface="Arial" panose="020B0604020202020204" pitchFamily="34" charset="0"/>
                <a:cs typeface="Arial" panose="020B0604020202020204" pitchFamily="34" charset="0"/>
              </a:rPr>
              <a:t>Bildnachweis: Klima-Bündnis Services</a:t>
            </a:r>
            <a:endParaRPr lang="de-DE"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1840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139952" y="260922"/>
            <a:ext cx="482453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Darum </a:t>
            </a:r>
            <a:r>
              <a:rPr lang="de-DE" altLang="de-DE" sz="3600" b="1" cap="sm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RADar!</a:t>
            </a:r>
            <a:endParaRPr lang="de-DE" altLang="de-DE" sz="44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8" name="Textfeld 7"/>
          <p:cNvSpPr txBox="1"/>
          <p:nvPr/>
        </p:nvSpPr>
        <p:spPr>
          <a:xfrm>
            <a:off x="4139952" y="1509628"/>
            <a:ext cx="4824536" cy="3046988"/>
          </a:xfrm>
          <a:prstGeom prst="rect">
            <a:avLst/>
          </a:prstGeom>
          <a:noFill/>
        </p:spPr>
        <p:txBody>
          <a:bodyPr wrap="square" rtlCol="0">
            <a:spAutoFit/>
          </a:bodyPr>
          <a:lstStyle/>
          <a:p>
            <a:pPr>
              <a:spcAft>
                <a:spcPts val="1800"/>
              </a:spcAft>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Kommunales Planungsinstrument </a:t>
            </a:r>
            <a:b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Infrastrukturmaßnahmen</a:t>
            </a:r>
          </a:p>
          <a:p>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Bürgerbeteiligungsinstrument</a:t>
            </a:r>
          </a:p>
          <a:p>
            <a:pPr marL="270000" indent="-270000">
              <a:buClr>
                <a:schemeClr val="tx1">
                  <a:lumMod val="75000"/>
                  <a:lumOff val="25000"/>
                </a:schemeClr>
              </a:buClr>
              <a:buFont typeface="Arial" panose="020B0604020202020204" pitchFamily="34" charset="0"/>
              <a:buChar cha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Abgabe der Meldung via Webbrowser oder </a:t>
            </a:r>
            <a:r>
              <a:rPr lang="de-DE" cap="small" dirty="0">
                <a:solidFill>
                  <a:schemeClr val="tx1">
                    <a:lumMod val="75000"/>
                    <a:lumOff val="25000"/>
                  </a:schemeClr>
                </a:solidFill>
                <a:latin typeface="Arial" panose="020B0604020202020204" pitchFamily="34" charset="0"/>
                <a:cs typeface="Arial" panose="020B0604020202020204" pitchFamily="34" charset="0"/>
              </a:rPr>
              <a:t>RADar</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sowie STADTRADELN-App</a:t>
            </a:r>
          </a:p>
          <a:p>
            <a:pPr marL="270000" indent="-270000">
              <a:spcAft>
                <a:spcPts val="1800"/>
              </a:spcAft>
              <a:buFont typeface="Arial" panose="020B0604020202020204" pitchFamily="34" charset="0"/>
              <a:buChar cha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Kommunen können in direkten Kontakt zu Radelnden treten und umgekehrt</a:t>
            </a:r>
          </a:p>
          <a:p>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Optional </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von STADTRADELN-Kommunen nutzbar –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ohne Zusatzkosten!</a:t>
            </a:r>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val="0"/>
              </a:ext>
            </a:extLst>
          </a:blip>
          <a:srcRect r="2191"/>
          <a:stretch/>
        </p:blipFill>
        <p:spPr>
          <a:xfrm>
            <a:off x="0" y="0"/>
            <a:ext cx="3856384" cy="5143500"/>
          </a:xfrm>
          <a:prstGeom prst="rect">
            <a:avLst/>
          </a:prstGeom>
        </p:spPr>
      </p:pic>
    </p:spTree>
    <p:extLst>
      <p:ext uri="{BB962C8B-B14F-4D97-AF65-F5344CB8AC3E}">
        <p14:creationId xmlns:p14="http://schemas.microsoft.com/office/powerpoint/2010/main" val="3329281467"/>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323528" y="1273339"/>
            <a:ext cx="5328593" cy="3739485"/>
          </a:xfrm>
          <a:prstGeom prst="rect">
            <a:avLst/>
          </a:prstGeom>
          <a:noFill/>
        </p:spPr>
        <p:txBody>
          <a:bodyPr wrap="square" rtlCol="0">
            <a:spAutoFit/>
          </a:bodyPr>
          <a:lstStyle/>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Meldungen ausschließlich möglich in entsprechenden</a:t>
            </a: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Zuständigkeitsbereichen</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der Kommunen</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Nur (beim STADTRADELN) Registrierte können </a:t>
            </a: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exklusiv</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Meldungen abgeben</a:t>
            </a:r>
          </a:p>
          <a:p>
            <a:pPr marL="450850" lvl="2" indent="-274638">
              <a:spcAft>
                <a:spcPts val="600"/>
              </a:spcAft>
              <a:buClr>
                <a:schemeClr val="tx1">
                  <a:lumMod val="75000"/>
                  <a:lumOff val="25000"/>
                </a:schemeClr>
              </a:buClr>
              <a:buFont typeface="Wingdings" panose="05000000000000000000" pitchFamily="2" charset="2"/>
              <a:buChar char="è"/>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Minimierung von „Scherz-Meldungen“, überschaubarer Personenkreis</a:t>
            </a:r>
          </a:p>
          <a:p>
            <a:pPr marL="450850" lvl="2" indent="-274638">
              <a:lnSpc>
                <a:spcPct val="100000"/>
              </a:lnSpc>
              <a:spcBef>
                <a:spcPts val="0"/>
              </a:spcBef>
              <a:spcAft>
                <a:spcPts val="1200"/>
              </a:spcAft>
              <a:buClr>
                <a:schemeClr val="tx1">
                  <a:lumMod val="75000"/>
                  <a:lumOff val="25000"/>
                </a:schemeClr>
              </a:buClr>
              <a:buFont typeface="Wingdings" panose="05000000000000000000" pitchFamily="2" charset="2"/>
              <a:buChar char="è"/>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Zusatzgrund für STADTRADELN-Teilnahme</a:t>
            </a:r>
          </a:p>
          <a:p>
            <a:pPr marL="180000" lvl="1" indent="-180000">
              <a:lnSpc>
                <a:spcPct val="100000"/>
              </a:lnSpc>
              <a:spcBef>
                <a:spcPts val="0"/>
              </a:spcBef>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Meldezeitraum</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durch Kommune </a:t>
            </a: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frei wählbar</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t>
            </a:r>
          </a:p>
          <a:p>
            <a:pPr marL="360363" lvl="2" indent="-185738">
              <a:buClr>
                <a:schemeClr val="tx1">
                  <a:lumMod val="75000"/>
                  <a:lumOff val="25000"/>
                </a:schemeClr>
              </a:buClr>
              <a:buFont typeface="Symbol" panose="05050102010706020507" pitchFamily="18" charset="2"/>
              <a:buChar char="-"/>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während der 21 STADTRADELN-Tage</a:t>
            </a:r>
          </a:p>
          <a:p>
            <a:pPr marL="360363" lvl="2" indent="-185738">
              <a:buClr>
                <a:schemeClr val="tx1">
                  <a:lumMod val="75000"/>
                  <a:lumOff val="25000"/>
                </a:schemeClr>
              </a:buClr>
              <a:buFont typeface="Symbol" panose="05050102010706020507" pitchFamily="18" charset="2"/>
              <a:buChar char="-"/>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in den Sommermonaten</a:t>
            </a:r>
          </a:p>
          <a:p>
            <a:pPr marL="360363" lvl="2" indent="-185738">
              <a:spcAft>
                <a:spcPts val="1200"/>
              </a:spcAft>
              <a:buClr>
                <a:schemeClr val="tx1">
                  <a:lumMod val="75000"/>
                  <a:lumOff val="25000"/>
                </a:schemeClr>
              </a:buClr>
              <a:buFont typeface="Symbol" panose="05050102010706020507" pitchFamily="18" charset="2"/>
              <a:buChar char="-"/>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Ganzjährig, mehrjährig </a:t>
            </a:r>
          </a:p>
          <a:p>
            <a:pPr marL="450850" lvl="2" indent="-274638">
              <a:spcAft>
                <a:spcPts val="1200"/>
              </a:spcAft>
              <a:buClr>
                <a:schemeClr val="tx1">
                  <a:lumMod val="75000"/>
                  <a:lumOff val="25000"/>
                </a:schemeClr>
              </a:buClr>
              <a:buFont typeface="Wingdings" panose="05000000000000000000" pitchFamily="2" charset="2"/>
              <a:buChar char="è"/>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Testphase/überschaubarer Zeitraum für Kommunen</a:t>
            </a:r>
          </a:p>
        </p:txBody>
      </p:sp>
      <p:sp>
        <p:nvSpPr>
          <p:cNvPr id="9" name="Rechteck 8"/>
          <p:cNvSpPr/>
          <p:nvPr/>
        </p:nvSpPr>
        <p:spPr>
          <a:xfrm>
            <a:off x="323528" y="267494"/>
            <a:ext cx="554461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So funktioniert‘s</a:t>
            </a:r>
            <a:endParaRPr lang="de-DE" altLang="de-DE" sz="3600" cap="all" dirty="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pic>
        <p:nvPicPr>
          <p:cNvPr id="7" name="Grafik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80111" y="1735501"/>
            <a:ext cx="3406582" cy="2817305"/>
          </a:xfrm>
          <a:prstGeom prst="rect">
            <a:avLst/>
          </a:prstGeom>
        </p:spPr>
      </p:pic>
    </p:spTree>
    <p:extLst>
      <p:ext uri="{BB962C8B-B14F-4D97-AF65-F5344CB8AC3E}">
        <p14:creationId xmlns:p14="http://schemas.microsoft.com/office/powerpoint/2010/main" val="67889431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p:cNvGraphicFramePr>
            <a:graphicFrameLocks noGrp="1"/>
          </p:cNvGraphicFramePr>
          <p:nvPr>
            <p:extLst>
              <p:ext uri="{D42A27DB-BD31-4B8C-83A1-F6EECF244321}">
                <p14:modId xmlns:p14="http://schemas.microsoft.com/office/powerpoint/2010/main" val="3223256939"/>
              </p:ext>
            </p:extLst>
          </p:nvPr>
        </p:nvGraphicFramePr>
        <p:xfrm>
          <a:off x="324694" y="1586150"/>
          <a:ext cx="8495777" cy="2275005"/>
        </p:xfrm>
        <a:graphic>
          <a:graphicData uri="http://schemas.openxmlformats.org/drawingml/2006/table">
            <a:tbl>
              <a:tblPr firstRow="1" firstCol="1" lastRow="1" lastCol="1" bandRow="1" bandCol="1">
                <a:tableStyleId>{69012ECD-51FC-41F1-AA8D-1B2483CD663E}</a:tableStyleId>
              </a:tblPr>
              <a:tblGrid>
                <a:gridCol w="1799034">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1750453">
                  <a:extLst>
                    <a:ext uri="{9D8B030D-6E8A-4147-A177-3AD203B41FA5}">
                      <a16:colId xmlns:a16="http://schemas.microsoft.com/office/drawing/2014/main" xmlns="" val="20002"/>
                    </a:ext>
                  </a:extLst>
                </a:gridCol>
                <a:gridCol w="1609049">
                  <a:extLst>
                    <a:ext uri="{9D8B030D-6E8A-4147-A177-3AD203B41FA5}">
                      <a16:colId xmlns:a16="http://schemas.microsoft.com/office/drawing/2014/main" xmlns="" val="20003"/>
                    </a:ext>
                  </a:extLst>
                </a:gridCol>
                <a:gridCol w="1609049">
                  <a:extLst>
                    <a:ext uri="{9D8B030D-6E8A-4147-A177-3AD203B41FA5}">
                      <a16:colId xmlns:a16="http://schemas.microsoft.com/office/drawing/2014/main" xmlns="" val="20004"/>
                    </a:ext>
                  </a:extLst>
                </a:gridCol>
              </a:tblGrid>
              <a:tr h="349485">
                <a:tc rowSpan="2">
                  <a:txBody>
                    <a:bodyPr/>
                    <a:lstStyle/>
                    <a:p>
                      <a:pPr>
                        <a:lnSpc>
                          <a:spcPct val="100000"/>
                        </a:lnSpc>
                        <a:spcAft>
                          <a:spcPts val="0"/>
                        </a:spcAft>
                      </a:pPr>
                      <a:r>
                        <a:rPr lang="de-DE" sz="1400" spc="0" dirty="0">
                          <a:effectLst/>
                          <a:latin typeface="Arial" panose="020B0604020202020204" pitchFamily="34" charset="0"/>
                          <a:cs typeface="Arial" panose="020B0604020202020204" pitchFamily="34" charset="0"/>
                        </a:rPr>
                        <a:t>Einwohner*innen-zahl</a:t>
                      </a:r>
                      <a:endParaRPr lang="de-DE" sz="1400" b="1" spc="20" dirty="0">
                        <a:solidFill>
                          <a:schemeClr val="bg1"/>
                        </a:solidFill>
                        <a:effectLst/>
                        <a:latin typeface="Arial" panose="020B0604020202020204" pitchFamily="34" charset="0"/>
                        <a:ea typeface="Times New Roman"/>
                        <a:cs typeface="Arial" panose="020B0604020202020204" pitchFamily="34" charset="0"/>
                      </a:endParaRPr>
                    </a:p>
                  </a:txBody>
                  <a:tcPr marL="72000" marR="72000" marT="36000" marB="36000" anchor="ctr">
                    <a:solidFill>
                      <a:srgbClr val="54A4DF"/>
                    </a:solidFill>
                  </a:tcPr>
                </a:tc>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de-DE" sz="1400" b="1" u="none" strike="noStrike" dirty="0">
                          <a:effectLst/>
                          <a:latin typeface="Arial" panose="020B0604020202020204" pitchFamily="34" charset="0"/>
                          <a:cs typeface="Arial" panose="020B0604020202020204" pitchFamily="34" charset="0"/>
                        </a:rPr>
                        <a:t>über STADTRADELN-Zeitraum hinaus</a:t>
                      </a:r>
                      <a:endParaRPr lang="de-DE" sz="9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tc gridSpan="2">
                  <a:txBody>
                    <a:bodyPr/>
                    <a:lstStyle/>
                    <a:p>
                      <a:pPr algn="ctr" fontAlgn="ctr"/>
                      <a:r>
                        <a:rPr lang="de-DE" sz="1400" b="1" u="sng" strike="noStrike" dirty="0">
                          <a:effectLst/>
                          <a:latin typeface="Arial" panose="020B0604020202020204" pitchFamily="34" charset="0"/>
                          <a:cs typeface="Arial" panose="020B0604020202020204" pitchFamily="34" charset="0"/>
                        </a:rPr>
                        <a:t>ohne</a:t>
                      </a:r>
                      <a:r>
                        <a:rPr lang="de-DE" sz="1400" b="1" u="none" strike="noStrike" dirty="0">
                          <a:effectLst/>
                          <a:latin typeface="Arial" panose="020B0604020202020204" pitchFamily="34" charset="0"/>
                          <a:cs typeface="Arial" panose="020B0604020202020204" pitchFamily="34" charset="0"/>
                        </a:rPr>
                        <a:t> STADTRADELN-Teilnahme</a:t>
                      </a: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extLst>
                  <a:ext uri="{0D108BD9-81ED-4DB2-BD59-A6C34878D82A}">
                    <a16:rowId xmlns:a16="http://schemas.microsoft.com/office/drawing/2014/main" xmlns="" val="10000"/>
                  </a:ext>
                </a:extLst>
              </a:tr>
              <a:tr h="412513">
                <a:tc vMerge="1">
                  <a:txBody>
                    <a:bodyPr/>
                    <a:lstStyle/>
                    <a:p>
                      <a:pPr marL="0" algn="l" defTabSz="914400" rtl="0" eaLnBrk="1" latinLnBrk="0" hangingPunct="1">
                        <a:lnSpc>
                          <a:spcPct val="100000"/>
                        </a:lnSpc>
                        <a:spcAft>
                          <a:spcPts val="0"/>
                        </a:spcAft>
                      </a:pPr>
                      <a:endParaRPr lang="de-DE" sz="1600" b="1" kern="1200" spc="0" dirty="0">
                        <a:solidFill>
                          <a:schemeClr val="bg1"/>
                        </a:solidFill>
                        <a:effectLst/>
                        <a:latin typeface="+mn-lt"/>
                        <a:ea typeface="+mn-ea"/>
                        <a:cs typeface="+mn-cs"/>
                      </a:endParaRPr>
                    </a:p>
                  </a:txBody>
                  <a:tcPr marL="72000" marR="72000" marT="108000" marB="108000">
                    <a:solidFill>
                      <a:srgbClr val="54A4DF"/>
                    </a:solidFill>
                  </a:tcPr>
                </a:tc>
                <a:tc>
                  <a:txBody>
                    <a:bodyPr/>
                    <a:lstStyle/>
                    <a:p>
                      <a:pPr marL="0" algn="l" defTabSz="914400" rtl="0" eaLnBrk="1" latinLnBrk="0" hangingPunct="1">
                        <a:lnSpc>
                          <a:spcPct val="100000"/>
                        </a:lnSpc>
                        <a:spcAft>
                          <a:spcPts val="0"/>
                        </a:spcAft>
                      </a:pPr>
                      <a:r>
                        <a:rPr lang="de-DE" sz="1400" b="1" kern="1200" spc="0" dirty="0">
                          <a:solidFill>
                            <a:schemeClr val="bg1"/>
                          </a:solidFill>
                          <a:effectLst/>
                          <a:latin typeface="Arial" panose="020B0604020202020204" pitchFamily="34" charset="0"/>
                          <a:ea typeface="+mn-ea"/>
                          <a:cs typeface="Arial" panose="020B0604020202020204" pitchFamily="34" charset="0"/>
                        </a:rPr>
                        <a:t>Klima-Bündnis-Mitglieder</a:t>
                      </a:r>
                    </a:p>
                  </a:txBody>
                  <a:tcPr marL="72000" marR="72000" marT="36000" marB="36000">
                    <a:lnB w="9525" cap="flat" cmpd="sng" algn="ctr">
                      <a:noFill/>
                      <a:prstDash val="solid"/>
                    </a:lnB>
                    <a:solidFill>
                      <a:srgbClr val="54A4DF"/>
                    </a:solidFill>
                  </a:tcPr>
                </a:tc>
                <a:tc>
                  <a:txBody>
                    <a:bodyPr/>
                    <a:lstStyle/>
                    <a:p>
                      <a:pPr marL="0" algn="l" defTabSz="914400" rtl="0" eaLnBrk="1" latinLnBrk="0" hangingPunct="1">
                        <a:lnSpc>
                          <a:spcPct val="100000"/>
                        </a:lnSpc>
                        <a:spcAft>
                          <a:spcPts val="0"/>
                        </a:spcAft>
                      </a:pPr>
                      <a:r>
                        <a:rPr lang="de-DE" sz="1400" b="1" kern="1200" spc="0" dirty="0">
                          <a:solidFill>
                            <a:schemeClr val="bg1"/>
                          </a:solidFill>
                          <a:effectLst/>
                          <a:latin typeface="Arial" panose="020B0604020202020204" pitchFamily="34" charset="0"/>
                          <a:ea typeface="+mn-ea"/>
                          <a:cs typeface="Arial" panose="020B0604020202020204" pitchFamily="34" charset="0"/>
                        </a:rPr>
                        <a:t>Nichtmitglieder</a:t>
                      </a:r>
                    </a:p>
                  </a:txBody>
                  <a:tcPr marL="72000" marR="72000" marT="36000" marB="36000">
                    <a:lnB w="9525" cap="flat" cmpd="sng" algn="ctr">
                      <a:noFill/>
                      <a:prstDash val="solid"/>
                    </a:lnB>
                    <a:solidFill>
                      <a:srgbClr val="54A4DF"/>
                    </a:solidFill>
                  </a:tcPr>
                </a:tc>
                <a:tc>
                  <a:txBody>
                    <a:bodyPr/>
                    <a:lstStyle/>
                    <a:p>
                      <a:pPr marL="0" algn="l" defTabSz="914400" rtl="0" eaLnBrk="1" latinLnBrk="0" hangingPunct="1">
                        <a:lnSpc>
                          <a:spcPct val="100000"/>
                        </a:lnSpc>
                        <a:spcAft>
                          <a:spcPts val="0"/>
                        </a:spcAft>
                      </a:pPr>
                      <a:r>
                        <a:rPr lang="de-DE" sz="1400" b="1" kern="1200" spc="0" dirty="0">
                          <a:solidFill>
                            <a:schemeClr val="bg1"/>
                          </a:solidFill>
                          <a:effectLst/>
                          <a:latin typeface="Arial" panose="020B0604020202020204" pitchFamily="34" charset="0"/>
                          <a:ea typeface="+mn-ea"/>
                          <a:cs typeface="Arial" panose="020B0604020202020204" pitchFamily="34" charset="0"/>
                        </a:rPr>
                        <a:t>Klima-Bündnis-Mitglieder</a:t>
                      </a:r>
                    </a:p>
                  </a:txBody>
                  <a:tcPr marL="72000" marR="72000" marT="36000" marB="36000">
                    <a:lnB w="9525" cap="flat" cmpd="sng" algn="ctr">
                      <a:noFill/>
                      <a:prstDash val="solid"/>
                    </a:lnB>
                    <a:solidFill>
                      <a:srgbClr val="54A4D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a:solidFill>
                            <a:schemeClr val="bg1"/>
                          </a:solidFill>
                          <a:effectLst/>
                          <a:latin typeface="Arial" panose="020B0604020202020204" pitchFamily="34" charset="0"/>
                          <a:ea typeface="+mn-ea"/>
                          <a:cs typeface="Arial" panose="020B0604020202020204" pitchFamily="34" charset="0"/>
                        </a:rPr>
                        <a:t>Nichtmitglieder</a:t>
                      </a:r>
                    </a:p>
                  </a:txBody>
                  <a:tcPr marL="72000" marR="72000" marT="36000" marB="36000">
                    <a:lnB w="9525" cap="flat" cmpd="sng" algn="ctr">
                      <a:noFill/>
                      <a:prstDash val="solid"/>
                    </a:lnB>
                    <a:solidFill>
                      <a:srgbClr val="54A4DF"/>
                    </a:solidFill>
                  </a:tcPr>
                </a:tc>
                <a:extLst>
                  <a:ext uri="{0D108BD9-81ED-4DB2-BD59-A6C34878D82A}">
                    <a16:rowId xmlns:a16="http://schemas.microsoft.com/office/drawing/2014/main" xmlns="" val="10001"/>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unter 10.000</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110 €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160 €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235 €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345 € </a:t>
                      </a:r>
                    </a:p>
                  </a:txBody>
                  <a:tcPr marL="72000" marR="72000" marT="36000" marB="36000" anchor="ctr">
                    <a:lnT w="9525" cap="flat" cmpd="sng" algn="ctr">
                      <a:noFill/>
                      <a:prstDash val="solid"/>
                    </a:lnT>
                  </a:tcPr>
                </a:tc>
                <a:extLst>
                  <a:ext uri="{0D108BD9-81ED-4DB2-BD59-A6C34878D82A}">
                    <a16:rowId xmlns:a16="http://schemas.microsoft.com/office/drawing/2014/main" xmlns="" val="10002"/>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 bis 49.999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175 €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265 €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385 €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565 € </a:t>
                      </a:r>
                    </a:p>
                  </a:txBody>
                  <a:tcPr marL="72000" marR="72000" marT="36000" marB="36000" anchor="ctr"/>
                </a:tc>
                <a:extLst>
                  <a:ext uri="{0D108BD9-81ED-4DB2-BD59-A6C34878D82A}">
                    <a16:rowId xmlns:a16="http://schemas.microsoft.com/office/drawing/2014/main" xmlns="" val="10003"/>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50.000 bis 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235 €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345 €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500 €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750 € </a:t>
                      </a:r>
                    </a:p>
                  </a:txBody>
                  <a:tcPr marL="72000" marR="72000" marT="36000" marB="36000" anchor="ctr"/>
                </a:tc>
                <a:extLst>
                  <a:ext uri="{0D108BD9-81ED-4DB2-BD59-A6C34878D82A}">
                    <a16:rowId xmlns:a16="http://schemas.microsoft.com/office/drawing/2014/main" xmlns="" val="10004"/>
                  </a:ext>
                </a:extLst>
              </a:tr>
              <a:tr h="236034">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100.000 bis 499.999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285 €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425 €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625 €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925 € </a:t>
                      </a:r>
                    </a:p>
                  </a:txBody>
                  <a:tcPr marL="72000" marR="72000" marT="36000" marB="36000" anchor="ct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xmlns="" val="10005"/>
                  </a:ext>
                </a:extLst>
              </a:tr>
              <a:tr h="2360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a:solidFill>
                            <a:schemeClr val="tx1">
                              <a:lumMod val="75000"/>
                              <a:lumOff val="25000"/>
                            </a:schemeClr>
                          </a:solidFill>
                          <a:effectLst/>
                          <a:latin typeface="Arial" panose="020B0604020202020204" pitchFamily="34" charset="0"/>
                          <a:cs typeface="Arial" panose="020B0604020202020204" pitchFamily="34" charset="0"/>
                        </a:rPr>
                        <a:t>500.000 und mehr</a:t>
                      </a:r>
                      <a:endParaRPr lang="de-DE" sz="1400" b="1" kern="1200"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350 €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525 €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770 € </a:t>
                      </a:r>
                    </a:p>
                  </a:txBody>
                  <a:tcPr marL="72000" marR="72000" marT="36000" marB="36000" anchor="ctr">
                    <a:lnT w="9525" cap="flat" cmpd="sng" algn="ctr">
                      <a:solidFill>
                        <a:schemeClr val="accent1"/>
                      </a:solidFill>
                      <a:prstDash val="solid"/>
                      <a:round/>
                      <a:headEnd type="none" w="med" len="med"/>
                      <a:tailEnd type="none" w="med" len="med"/>
                    </a:lnT>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1.160 € </a:t>
                      </a:r>
                    </a:p>
                  </a:txBody>
                  <a:tcPr marL="72000" marR="72000" marT="36000" marB="36000" anchor="ctr">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xmlns="" val="10006"/>
                  </a:ext>
                </a:extLst>
              </a:tr>
            </a:tbl>
          </a:graphicData>
        </a:graphic>
      </p:graphicFrame>
      <p:sp>
        <p:nvSpPr>
          <p:cNvPr id="3" name="Rechteck 2"/>
          <p:cNvSpPr/>
          <p:nvPr/>
        </p:nvSpPr>
        <p:spPr>
          <a:xfrm>
            <a:off x="324694" y="261104"/>
            <a:ext cx="856778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Jahreslizenzen </a:t>
            </a:r>
            <a:r>
              <a:rPr lang="de-DE" altLang="de-DE" sz="3600" b="1" cap="small"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RADar!</a:t>
            </a:r>
            <a:endParaRPr lang="de-DE" altLang="de-DE" sz="3600"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4" name="Textfeld 3"/>
          <p:cNvSpPr txBox="1"/>
          <p:nvPr/>
        </p:nvSpPr>
        <p:spPr>
          <a:xfrm>
            <a:off x="323529" y="3867894"/>
            <a:ext cx="2480674" cy="246221"/>
          </a:xfrm>
          <a:prstGeom prst="rect">
            <a:avLst/>
          </a:prstGeom>
          <a:noFill/>
        </p:spPr>
        <p:txBody>
          <a:bodyPr wrap="square" rtlCol="0">
            <a:spAutoFit/>
          </a:bodyPr>
          <a:lstStyle/>
          <a:p>
            <a:r>
              <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inkl. USt.</a:t>
            </a:r>
          </a:p>
        </p:txBody>
      </p:sp>
    </p:spTree>
    <p:extLst>
      <p:ext uri="{BB962C8B-B14F-4D97-AF65-F5344CB8AC3E}">
        <p14:creationId xmlns:p14="http://schemas.microsoft.com/office/powerpoint/2010/main" val="2955300805"/>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3904807044"/>
              </p:ext>
            </p:extLst>
          </p:nvPr>
        </p:nvGraphicFramePr>
        <p:xfrm>
          <a:off x="324694" y="1588814"/>
          <a:ext cx="8495778" cy="2567112"/>
        </p:xfrm>
        <a:graphic>
          <a:graphicData uri="http://schemas.openxmlformats.org/drawingml/2006/table">
            <a:tbl>
              <a:tblPr firstRow="1" firstCol="1" lastRow="1" lastCol="1" bandRow="1" bandCol="1">
                <a:tableStyleId>{69012ECD-51FC-41F1-AA8D-1B2483CD663E}</a:tableStyleId>
              </a:tblPr>
              <a:tblGrid>
                <a:gridCol w="1799034">
                  <a:extLst>
                    <a:ext uri="{9D8B030D-6E8A-4147-A177-3AD203B41FA5}">
                      <a16:colId xmlns:a16="http://schemas.microsoft.com/office/drawing/2014/main" xmlns="" val="20000"/>
                    </a:ext>
                  </a:extLst>
                </a:gridCol>
                <a:gridCol w="1728192">
                  <a:extLst>
                    <a:ext uri="{9D8B030D-6E8A-4147-A177-3AD203B41FA5}">
                      <a16:colId xmlns:a16="http://schemas.microsoft.com/office/drawing/2014/main" xmlns="" val="20001"/>
                    </a:ext>
                  </a:extLst>
                </a:gridCol>
                <a:gridCol w="1750454">
                  <a:extLst>
                    <a:ext uri="{9D8B030D-6E8A-4147-A177-3AD203B41FA5}">
                      <a16:colId xmlns:a16="http://schemas.microsoft.com/office/drawing/2014/main" xmlns="" val="20002"/>
                    </a:ext>
                  </a:extLst>
                </a:gridCol>
                <a:gridCol w="1609049">
                  <a:extLst>
                    <a:ext uri="{9D8B030D-6E8A-4147-A177-3AD203B41FA5}">
                      <a16:colId xmlns:a16="http://schemas.microsoft.com/office/drawing/2014/main" xmlns="" val="20003"/>
                    </a:ext>
                  </a:extLst>
                </a:gridCol>
                <a:gridCol w="1609049">
                  <a:extLst>
                    <a:ext uri="{9D8B030D-6E8A-4147-A177-3AD203B41FA5}">
                      <a16:colId xmlns:a16="http://schemas.microsoft.com/office/drawing/2014/main" xmlns="" val="20004"/>
                    </a:ext>
                  </a:extLst>
                </a:gridCol>
              </a:tblGrid>
              <a:tr h="355056">
                <a:tc rowSpan="2">
                  <a:txBody>
                    <a:bodyPr/>
                    <a:lstStyle/>
                    <a:p>
                      <a:pPr>
                        <a:lnSpc>
                          <a:spcPct val="100000"/>
                        </a:lnSpc>
                        <a:spcAft>
                          <a:spcPts val="0"/>
                        </a:spcAft>
                      </a:pPr>
                      <a:r>
                        <a:rPr lang="de-DE" sz="1400" spc="0" dirty="0">
                          <a:effectLst/>
                          <a:latin typeface="Arial" panose="020B0604020202020204" pitchFamily="34" charset="0"/>
                          <a:cs typeface="Arial" panose="020B0604020202020204" pitchFamily="34" charset="0"/>
                        </a:rPr>
                        <a:t>Einwohner*innen-zahl</a:t>
                      </a:r>
                      <a:endParaRPr lang="de-DE" sz="1400" b="1" spc="20" dirty="0">
                        <a:solidFill>
                          <a:schemeClr val="bg1"/>
                        </a:solidFill>
                        <a:effectLst/>
                        <a:latin typeface="Arial" panose="020B0604020202020204" pitchFamily="34" charset="0"/>
                        <a:ea typeface="Times New Roman"/>
                        <a:cs typeface="Arial" panose="020B0604020202020204" pitchFamily="34" charset="0"/>
                      </a:endParaRPr>
                    </a:p>
                  </a:txBody>
                  <a:tcPr marL="72000" marR="72000" marT="36000" marB="36000" anchor="ctr">
                    <a:solidFill>
                      <a:srgbClr val="54A4DF"/>
                    </a:solidFill>
                  </a:tcPr>
                </a:tc>
                <a:tc grid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de-DE" sz="1400" b="1" u="none" strike="noStrike" dirty="0">
                          <a:effectLst/>
                          <a:latin typeface="Arial" panose="020B0604020202020204" pitchFamily="34" charset="0"/>
                          <a:cs typeface="Arial" panose="020B0604020202020204" pitchFamily="34" charset="0"/>
                        </a:rPr>
                        <a:t>über STADTRADELN-Zeitraum hinaus*</a:t>
                      </a:r>
                      <a:endParaRPr lang="de-DE" sz="900" i="1" u="none" strike="noStrike" dirty="0">
                        <a:effectLst/>
                        <a:latin typeface="Arial" panose="020B0604020202020204" pitchFamily="34" charset="0"/>
                        <a:cs typeface="Arial" panose="020B0604020202020204" pitchFamily="34" charset="0"/>
                      </a:endParaRP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tc gridSpan="2">
                  <a:txBody>
                    <a:bodyPr/>
                    <a:lstStyle/>
                    <a:p>
                      <a:pPr algn="l" fontAlgn="ctr"/>
                      <a:r>
                        <a:rPr lang="de-DE" sz="1400" b="1" u="sng" strike="noStrike" dirty="0">
                          <a:effectLst/>
                          <a:latin typeface="Arial" panose="020B0604020202020204" pitchFamily="34" charset="0"/>
                          <a:cs typeface="Arial" panose="020B0604020202020204" pitchFamily="34" charset="0"/>
                        </a:rPr>
                        <a:t>ohne</a:t>
                      </a:r>
                      <a:r>
                        <a:rPr lang="de-DE" sz="1400" b="1" u="none" strike="noStrike" dirty="0">
                          <a:effectLst/>
                          <a:latin typeface="Arial" panose="020B0604020202020204" pitchFamily="34" charset="0"/>
                          <a:cs typeface="Arial" panose="020B0604020202020204" pitchFamily="34" charset="0"/>
                        </a:rPr>
                        <a:t> STADTRADELN-Teilnahme</a:t>
                      </a:r>
                      <a:endParaRPr lang="de-DE" sz="900" b="1" i="0" u="none" strike="noStrike" dirty="0">
                        <a:solidFill>
                          <a:srgbClr val="000000"/>
                        </a:solidFill>
                        <a:effectLst/>
                        <a:latin typeface="Arial" panose="020B0604020202020204" pitchFamily="34" charset="0"/>
                        <a:cs typeface="Arial" panose="020B0604020202020204" pitchFamily="34" charset="0"/>
                      </a:endParaRPr>
                    </a:p>
                  </a:txBody>
                  <a:tcPr marL="72000" marR="72000" marT="36000" marB="36000" anchor="ctr" anchorCtr="1">
                    <a:solidFill>
                      <a:srgbClr val="54A4DF"/>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de-DE" sz="1000" b="1" i="0" u="none" strike="noStrike" dirty="0">
                        <a:solidFill>
                          <a:srgbClr val="000000"/>
                        </a:solidFill>
                        <a:effectLst/>
                        <a:latin typeface="+mn-lt"/>
                      </a:endParaRPr>
                    </a:p>
                  </a:txBody>
                  <a:tcPr marL="72000" marR="72000" marT="108000" marB="108000">
                    <a:solidFill>
                      <a:srgbClr val="54A4DF"/>
                    </a:solidFill>
                  </a:tcPr>
                </a:tc>
                <a:extLst>
                  <a:ext uri="{0D108BD9-81ED-4DB2-BD59-A6C34878D82A}">
                    <a16:rowId xmlns:a16="http://schemas.microsoft.com/office/drawing/2014/main" xmlns="" val="10000"/>
                  </a:ext>
                </a:extLst>
              </a:tr>
              <a:tr h="419089">
                <a:tc vMerge="1">
                  <a:txBody>
                    <a:bodyPr/>
                    <a:lstStyle/>
                    <a:p>
                      <a:pPr marL="0" algn="l" defTabSz="914400" rtl="0" eaLnBrk="1" latinLnBrk="0" hangingPunct="1">
                        <a:lnSpc>
                          <a:spcPct val="100000"/>
                        </a:lnSpc>
                        <a:spcAft>
                          <a:spcPts val="0"/>
                        </a:spcAft>
                      </a:pPr>
                      <a:endParaRPr lang="de-DE" sz="1600" b="1" kern="1200" spc="0" dirty="0">
                        <a:solidFill>
                          <a:schemeClr val="bg1"/>
                        </a:solidFill>
                        <a:effectLst/>
                        <a:latin typeface="+mn-lt"/>
                        <a:ea typeface="+mn-ea"/>
                        <a:cs typeface="+mn-cs"/>
                      </a:endParaRPr>
                    </a:p>
                  </a:txBody>
                  <a:tcPr marL="72000" marR="72000" marT="108000" marB="108000">
                    <a:solidFill>
                      <a:srgbClr val="54A4DF"/>
                    </a:solidFill>
                  </a:tcPr>
                </a:tc>
                <a:tc>
                  <a:txBody>
                    <a:bodyPr/>
                    <a:lstStyle/>
                    <a:p>
                      <a:pPr marL="0" algn="l" defTabSz="914400" rtl="0" eaLnBrk="1" latinLnBrk="0" hangingPunct="1">
                        <a:lnSpc>
                          <a:spcPct val="100000"/>
                        </a:lnSpc>
                        <a:spcAft>
                          <a:spcPts val="0"/>
                        </a:spcAft>
                      </a:pPr>
                      <a:r>
                        <a:rPr lang="de-DE" sz="1400" b="1" kern="1200" spc="0" dirty="0">
                          <a:solidFill>
                            <a:schemeClr val="bg1"/>
                          </a:solidFill>
                          <a:effectLst/>
                          <a:latin typeface="Arial" panose="020B0604020202020204" pitchFamily="34" charset="0"/>
                          <a:ea typeface="+mn-ea"/>
                          <a:cs typeface="Arial" panose="020B0604020202020204" pitchFamily="34" charset="0"/>
                        </a:rPr>
                        <a:t>Klima-Bündnis-Mitglieder</a:t>
                      </a:r>
                    </a:p>
                  </a:txBody>
                  <a:tcPr marL="72000" marR="72000" marT="36000" marB="36000">
                    <a:lnB w="9525" cap="flat" cmpd="sng" algn="ctr">
                      <a:noFill/>
                      <a:prstDash val="solid"/>
                    </a:lnB>
                    <a:solidFill>
                      <a:srgbClr val="54A4DF"/>
                    </a:solidFill>
                  </a:tcPr>
                </a:tc>
                <a:tc>
                  <a:txBody>
                    <a:bodyPr/>
                    <a:lstStyle/>
                    <a:p>
                      <a:pPr marL="0" algn="l" defTabSz="914400" rtl="0" eaLnBrk="1" latinLnBrk="0" hangingPunct="1">
                        <a:lnSpc>
                          <a:spcPct val="100000"/>
                        </a:lnSpc>
                        <a:spcAft>
                          <a:spcPts val="0"/>
                        </a:spcAft>
                      </a:pPr>
                      <a:r>
                        <a:rPr lang="de-DE" sz="1400" b="1" kern="1200" spc="0" dirty="0">
                          <a:solidFill>
                            <a:schemeClr val="bg1"/>
                          </a:solidFill>
                          <a:effectLst/>
                          <a:latin typeface="Arial" panose="020B0604020202020204" pitchFamily="34" charset="0"/>
                          <a:ea typeface="+mn-ea"/>
                          <a:cs typeface="Arial" panose="020B0604020202020204" pitchFamily="34" charset="0"/>
                        </a:rPr>
                        <a:t>Nichtmitglieder</a:t>
                      </a:r>
                    </a:p>
                  </a:txBody>
                  <a:tcPr marL="72000" marR="72000" marT="36000" marB="36000">
                    <a:lnB w="9525" cap="flat" cmpd="sng" algn="ctr">
                      <a:noFill/>
                      <a:prstDash val="solid"/>
                    </a:lnB>
                    <a:solidFill>
                      <a:srgbClr val="54A4DF"/>
                    </a:solidFill>
                  </a:tcPr>
                </a:tc>
                <a:tc>
                  <a:txBody>
                    <a:bodyPr/>
                    <a:lstStyle/>
                    <a:p>
                      <a:pPr marL="0" algn="l" defTabSz="914400" rtl="0" eaLnBrk="1" latinLnBrk="0" hangingPunct="1">
                        <a:lnSpc>
                          <a:spcPct val="100000"/>
                        </a:lnSpc>
                        <a:spcAft>
                          <a:spcPts val="0"/>
                        </a:spcAft>
                      </a:pPr>
                      <a:r>
                        <a:rPr lang="de-DE" sz="1400" b="1" kern="1200" spc="0" dirty="0">
                          <a:solidFill>
                            <a:schemeClr val="bg1"/>
                          </a:solidFill>
                          <a:effectLst/>
                          <a:latin typeface="Arial" panose="020B0604020202020204" pitchFamily="34" charset="0"/>
                          <a:ea typeface="+mn-ea"/>
                          <a:cs typeface="Arial" panose="020B0604020202020204" pitchFamily="34" charset="0"/>
                        </a:rPr>
                        <a:t>Klima-Bündnis-Mitglieder</a:t>
                      </a:r>
                    </a:p>
                  </a:txBody>
                  <a:tcPr marL="72000" marR="72000" marT="36000" marB="36000">
                    <a:lnB w="9525" cap="flat" cmpd="sng" algn="ctr">
                      <a:noFill/>
                      <a:prstDash val="solid"/>
                    </a:lnB>
                    <a:solidFill>
                      <a:srgbClr val="54A4D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a:solidFill>
                            <a:schemeClr val="bg1"/>
                          </a:solidFill>
                          <a:effectLst/>
                          <a:latin typeface="Arial" panose="020B0604020202020204" pitchFamily="34" charset="0"/>
                          <a:ea typeface="+mn-ea"/>
                          <a:cs typeface="Arial" panose="020B0604020202020204" pitchFamily="34" charset="0"/>
                        </a:rPr>
                        <a:t>Nichtmitglieder</a:t>
                      </a:r>
                    </a:p>
                  </a:txBody>
                  <a:tcPr marL="72000" marR="72000" marT="36000" marB="36000">
                    <a:lnB w="9525" cap="flat" cmpd="sng" algn="ctr">
                      <a:noFill/>
                      <a:prstDash val="solid"/>
                    </a:lnB>
                    <a:solidFill>
                      <a:srgbClr val="54A4DF"/>
                    </a:solidFill>
                  </a:tcPr>
                </a:tc>
                <a:extLst>
                  <a:ext uri="{0D108BD9-81ED-4DB2-BD59-A6C34878D82A}">
                    <a16:rowId xmlns:a16="http://schemas.microsoft.com/office/drawing/2014/main" xmlns="" val="10001"/>
                  </a:ext>
                </a:extLst>
              </a:tr>
              <a:tr h="239796">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unter 10.000</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  80 €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120 €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165 €</a:t>
                      </a:r>
                    </a:p>
                  </a:txBody>
                  <a:tcPr marL="72000" marR="72000" marT="36000" marB="36000" anchor="ctr">
                    <a:lnT w="9525" cap="flat" cmpd="sng" algn="ctr">
                      <a:noFill/>
                      <a:prstDash val="solid"/>
                    </a:lnT>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245 €</a:t>
                      </a:r>
                    </a:p>
                  </a:txBody>
                  <a:tcPr marL="72000" marR="72000" marT="36000" marB="36000" anchor="ctr">
                    <a:lnT w="9525" cap="flat" cmpd="sng" algn="ctr">
                      <a:noFill/>
                      <a:prstDash val="solid"/>
                    </a:lnT>
                  </a:tcPr>
                </a:tc>
                <a:extLst>
                  <a:ext uri="{0D108BD9-81ED-4DB2-BD59-A6C34878D82A}">
                    <a16:rowId xmlns:a16="http://schemas.microsoft.com/office/drawing/2014/main" xmlns="" val="10002"/>
                  </a:ext>
                </a:extLst>
              </a:tr>
              <a:tr h="239796">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 bis 49.999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130 €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200 €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275 €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405 €</a:t>
                      </a:r>
                    </a:p>
                  </a:txBody>
                  <a:tcPr marL="72000" marR="72000" marT="36000" marB="36000" anchor="ctr"/>
                </a:tc>
                <a:extLst>
                  <a:ext uri="{0D108BD9-81ED-4DB2-BD59-A6C34878D82A}">
                    <a16:rowId xmlns:a16="http://schemas.microsoft.com/office/drawing/2014/main" xmlns="" val="10003"/>
                  </a:ext>
                </a:extLst>
              </a:tr>
              <a:tr h="239796">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50.000 bis 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165 €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245 €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350 €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525 €</a:t>
                      </a:r>
                    </a:p>
                  </a:txBody>
                  <a:tcPr marL="72000" marR="72000" marT="36000" marB="36000" anchor="ctr"/>
                </a:tc>
                <a:extLst>
                  <a:ext uri="{0D108BD9-81ED-4DB2-BD59-A6C34878D82A}">
                    <a16:rowId xmlns:a16="http://schemas.microsoft.com/office/drawing/2014/main" xmlns="" val="10004"/>
                  </a:ext>
                </a:extLst>
              </a:tr>
              <a:tr h="239796">
                <a:tc>
                  <a:txBody>
                    <a:bodyPr/>
                    <a:lstStyle/>
                    <a:p>
                      <a:pPr>
                        <a:lnSpc>
                          <a:spcPct val="100000"/>
                        </a:lnSpc>
                        <a:spcAft>
                          <a:spcPts val="0"/>
                        </a:spcAft>
                      </a:pPr>
                      <a:r>
                        <a:rPr lang="de-DE" sz="1400" b="1" spc="0" dirty="0">
                          <a:solidFill>
                            <a:schemeClr val="tx1">
                              <a:lumMod val="75000"/>
                              <a:lumOff val="25000"/>
                            </a:schemeClr>
                          </a:solidFill>
                          <a:effectLst/>
                          <a:latin typeface="Arial" panose="020B0604020202020204" pitchFamily="34" charset="0"/>
                          <a:cs typeface="Arial" panose="020B0604020202020204" pitchFamily="34" charset="0"/>
                        </a:rPr>
                        <a:t>100.000 bis 499.999</a:t>
                      </a:r>
                      <a:endParaRPr lang="de-DE" sz="1400" b="1"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205 €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295 €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430 €</a:t>
                      </a:r>
                    </a:p>
                  </a:txBody>
                  <a:tcPr marL="72000" marR="72000" marT="36000" marB="36000" anchor="ct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650 €</a:t>
                      </a:r>
                    </a:p>
                  </a:txBody>
                  <a:tcPr marL="72000" marR="72000" marT="36000" marB="36000" anchor="ctr"/>
                </a:tc>
                <a:extLst>
                  <a:ext uri="{0D108BD9-81ED-4DB2-BD59-A6C34878D82A}">
                    <a16:rowId xmlns:a16="http://schemas.microsoft.com/office/drawing/2014/main" xmlns="" val="10005"/>
                  </a:ext>
                </a:extLst>
              </a:tr>
              <a:tr h="2397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kern="1200" spc="0" dirty="0">
                          <a:solidFill>
                            <a:schemeClr val="tx1">
                              <a:lumMod val="75000"/>
                              <a:lumOff val="25000"/>
                            </a:schemeClr>
                          </a:solidFill>
                          <a:effectLst/>
                          <a:latin typeface="Arial" panose="020B0604020202020204" pitchFamily="34" charset="0"/>
                          <a:cs typeface="Arial" panose="020B0604020202020204" pitchFamily="34" charset="0"/>
                        </a:rPr>
                        <a:t>500.000 und mehr</a:t>
                      </a:r>
                      <a:endParaRPr lang="de-DE" sz="1400" b="1" kern="1200" spc="2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250 €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380 €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545 €</a:t>
                      </a:r>
                    </a:p>
                  </a:txBody>
                  <a:tcPr marL="72000" marR="72000" marT="36000" marB="36000" anchor="ctr">
                    <a:lnB w="9525" cap="flat" cmpd="sng" algn="ctr">
                      <a:solidFill>
                        <a:schemeClr val="accent1"/>
                      </a:solidFill>
                      <a:prstDash val="solid"/>
                      <a:round/>
                      <a:headEnd type="none" w="med" len="med"/>
                      <a:tailEnd type="none" w="med" len="med"/>
                    </a:lnB>
                  </a:tcPr>
                </a:tc>
                <a:tc>
                  <a:txBody>
                    <a:bodyPr/>
                    <a:lstStyle/>
                    <a:p>
                      <a:pPr marL="0" algn="ctr" defTabSz="914400" rtl="0" eaLnBrk="1" fontAlgn="ctr" latinLnBrk="0" hangingPunct="1">
                        <a:lnSpc>
                          <a:spcPct val="100000"/>
                        </a:lnSpc>
                        <a:spcAft>
                          <a:spcPts val="0"/>
                        </a:spcAft>
                        <a:tabLst/>
                      </a:pPr>
                      <a:r>
                        <a:rPr lang="de-DE" sz="1400" b="1" kern="1200" spc="0" dirty="0">
                          <a:solidFill>
                            <a:schemeClr val="tx1">
                              <a:lumMod val="75000"/>
                              <a:lumOff val="25000"/>
                            </a:schemeClr>
                          </a:solidFill>
                          <a:effectLst/>
                          <a:latin typeface="Arial" panose="020B0604020202020204" pitchFamily="34" charset="0"/>
                          <a:ea typeface="+mn-ea"/>
                          <a:cs typeface="Arial" panose="020B0604020202020204" pitchFamily="34" charset="0"/>
                        </a:rPr>
                        <a:t>810 €</a:t>
                      </a:r>
                    </a:p>
                  </a:txBody>
                  <a:tcPr marL="72000" marR="72000" marT="36000" marB="36000" anchor="ctr">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xmlns="" val="10006"/>
                  </a:ext>
                </a:extLst>
              </a:tr>
              <a:tr h="286536">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900" b="1" kern="1200" spc="20" dirty="0">
                          <a:solidFill>
                            <a:schemeClr val="tx1">
                              <a:lumMod val="75000"/>
                              <a:lumOff val="25000"/>
                            </a:schemeClr>
                          </a:solidFill>
                          <a:effectLst/>
                          <a:latin typeface="Arial" panose="020B0604020202020204" pitchFamily="34" charset="0"/>
                          <a:ea typeface="Times New Roman"/>
                          <a:cs typeface="Arial" panose="020B0604020202020204" pitchFamily="34" charset="0"/>
                        </a:rPr>
                        <a:t>*am STADTRADELN muss in allen drei Jahren teilgenommen werden</a:t>
                      </a:r>
                      <a:endParaRPr lang="de-DE" sz="1200" b="1" kern="1200" spc="20" baseline="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72000" marR="72000" marT="36000" marB="36000" anchor="ctr">
                    <a:lnT w="9525" cap="flat" cmpd="sng" algn="ctr">
                      <a:solidFill>
                        <a:schemeClr val="accent1"/>
                      </a:solidFill>
                      <a:prstDash val="solid"/>
                      <a:round/>
                      <a:headEnd type="none" w="med" len="med"/>
                      <a:tailEnd type="none" w="med" len="med"/>
                    </a:lnT>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1" kern="1200" spc="20" dirty="0">
                        <a:solidFill>
                          <a:schemeClr val="bg1">
                            <a:lumMod val="50000"/>
                          </a:schemeClr>
                        </a:solidFill>
                        <a:effectLst/>
                        <a:latin typeface="+mn-lt"/>
                        <a:ea typeface="Times New Roman"/>
                        <a:cs typeface="Times New Roman"/>
                      </a:endParaRPr>
                    </a:p>
                  </a:txBody>
                  <a:tcPr marL="72000" marR="72000" marT="108000" marB="10800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1" kern="1200" spc="20" dirty="0">
                        <a:solidFill>
                          <a:schemeClr val="bg1">
                            <a:lumMod val="50000"/>
                          </a:schemeClr>
                        </a:solidFill>
                        <a:effectLst/>
                        <a:latin typeface="+mn-lt"/>
                        <a:ea typeface="Times New Roman"/>
                        <a:cs typeface="Times New Roman"/>
                      </a:endParaRPr>
                    </a:p>
                  </a:txBody>
                  <a:tcPr marL="72000" marR="72000" marT="108000" marB="10800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1" spc="20" dirty="0">
                        <a:solidFill>
                          <a:schemeClr val="bg1">
                            <a:lumMod val="50000"/>
                          </a:schemeClr>
                        </a:solidFill>
                        <a:effectLst/>
                        <a:latin typeface="+mj-lt"/>
                        <a:ea typeface="Times New Roman"/>
                        <a:cs typeface="Times New Roman"/>
                      </a:endParaRPr>
                    </a:p>
                  </a:txBody>
                  <a:tcPr marL="72000" marR="72000" marT="108000" marB="108000" anchor="ct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b="1" spc="20" dirty="0">
                        <a:solidFill>
                          <a:schemeClr val="bg1">
                            <a:lumMod val="50000"/>
                          </a:schemeClr>
                        </a:solidFill>
                        <a:effectLst/>
                        <a:latin typeface="+mj-lt"/>
                        <a:ea typeface="Times New Roman"/>
                        <a:cs typeface="Times New Roman"/>
                      </a:endParaRPr>
                    </a:p>
                  </a:txBody>
                  <a:tcPr marL="72000" marR="72000" marT="108000" marB="108000" anchor="ctr"/>
                </a:tc>
                <a:extLst>
                  <a:ext uri="{0D108BD9-81ED-4DB2-BD59-A6C34878D82A}">
                    <a16:rowId xmlns:a16="http://schemas.microsoft.com/office/drawing/2014/main" xmlns="" val="10007"/>
                  </a:ext>
                </a:extLst>
              </a:tr>
            </a:tbl>
          </a:graphicData>
        </a:graphic>
      </p:graphicFrame>
      <p:sp>
        <p:nvSpPr>
          <p:cNvPr id="3" name="Rechteck 2"/>
          <p:cNvSpPr/>
          <p:nvPr/>
        </p:nvSpPr>
        <p:spPr>
          <a:xfrm>
            <a:off x="324694" y="261104"/>
            <a:ext cx="8567786" cy="892552"/>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Drei-Jahreslizenzen </a:t>
            </a:r>
            <a:r>
              <a:rPr lang="de-DE" altLang="de-DE" sz="3600" b="1" cap="small" dirty="0">
                <a:solidFill>
                  <a:schemeClr val="tx1">
                    <a:lumMod val="75000"/>
                    <a:lumOff val="25000"/>
                  </a:schemeClr>
                </a:solidFill>
                <a:latin typeface="Arial Black" panose="020B0A04020102020204" pitchFamily="34" charset="0"/>
                <a:ea typeface="Roboto Black" panose="02000000000000000000" pitchFamily="2" charset="0"/>
                <a:cs typeface="Arial" panose="020B0604020202020204" pitchFamily="34" charset="0"/>
              </a:rPr>
              <a:t>RADar!</a:t>
            </a:r>
          </a:p>
          <a:p>
            <a:pPr fontAlgn="auto">
              <a:lnSpc>
                <a:spcPct val="100000"/>
              </a:lnSpc>
              <a:spcAft>
                <a:spcPts val="0"/>
              </a:spcAft>
              <a:buClrTx/>
              <a:buSzTx/>
              <a:buFontTx/>
            </a:pPr>
            <a:r>
              <a:rPr lang="de-DE" sz="1600" dirty="0">
                <a:solidFill>
                  <a:schemeClr val="tx1">
                    <a:lumMod val="75000"/>
                    <a:lumOff val="25000"/>
                  </a:schemeClr>
                </a:solidFill>
                <a:latin typeface="Arial" panose="020B0604020202020204" pitchFamily="34" charset="0"/>
                <a:cs typeface="Arial" panose="020B0604020202020204" pitchFamily="34" charset="0"/>
              </a:rPr>
              <a:t>Angaben pro Jahr; in voller Höhe für alle drei Jahre im Voraus zu entrichten</a:t>
            </a:r>
            <a:endParaRPr lang="de-DE" altLang="de-DE" sz="1600" cap="sm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5" name="Textfeld 4"/>
          <p:cNvSpPr txBox="1"/>
          <p:nvPr/>
        </p:nvSpPr>
        <p:spPr>
          <a:xfrm>
            <a:off x="313161" y="4155926"/>
            <a:ext cx="2480674" cy="246221"/>
          </a:xfrm>
          <a:prstGeom prst="rect">
            <a:avLst/>
          </a:prstGeom>
          <a:noFill/>
        </p:spPr>
        <p:txBody>
          <a:bodyPr wrap="square" rtlCol="0">
            <a:spAutoFit/>
          </a:bodyPr>
          <a:lstStyle/>
          <a:p>
            <a:r>
              <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inkl. USt.</a:t>
            </a:r>
          </a:p>
        </p:txBody>
      </p:sp>
    </p:spTree>
    <p:extLst>
      <p:ext uri="{BB962C8B-B14F-4D97-AF65-F5344CB8AC3E}">
        <p14:creationId xmlns:p14="http://schemas.microsoft.com/office/powerpoint/2010/main" val="307641919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2979032" y="1203598"/>
            <a:ext cx="3168352" cy="3168352"/>
            <a:chOff x="2993904" y="1441436"/>
            <a:chExt cx="3168352" cy="3168352"/>
          </a:xfrm>
        </p:grpSpPr>
        <p:sp>
          <p:nvSpPr>
            <p:cNvPr id="8" name="Ellipse 7"/>
            <p:cNvSpPr/>
            <p:nvPr/>
          </p:nvSpPr>
          <p:spPr>
            <a:xfrm>
              <a:off x="2993904" y="1441436"/>
              <a:ext cx="3168352" cy="31683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descr="P:\KB-Projekte\STADTRADELN\STADTRADELN\Grafik\Logos\Logo - REDESIGN 2017\02 SR Logo - Quadratisch\SR Logo - Quadratisch - Weiß\Stadtradeln_quadratisch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27052" y="2206773"/>
              <a:ext cx="2902056" cy="1556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uppieren 1"/>
          <p:cNvGrpSpPr/>
          <p:nvPr/>
        </p:nvGrpSpPr>
        <p:grpSpPr>
          <a:xfrm>
            <a:off x="387641" y="1801477"/>
            <a:ext cx="2159343" cy="2140031"/>
            <a:chOff x="723985" y="2037708"/>
            <a:chExt cx="1975807" cy="1975807"/>
          </a:xfrm>
        </p:grpSpPr>
        <p:sp>
          <p:nvSpPr>
            <p:cNvPr id="10" name="Ellipse 9"/>
            <p:cNvSpPr/>
            <p:nvPr/>
          </p:nvSpPr>
          <p:spPr>
            <a:xfrm>
              <a:off x="723985" y="2037708"/>
              <a:ext cx="1975807" cy="197580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1" name="Picture 3" descr="P:\KB-Projekte\STADTRADELN\RADar!\Grafik\Logo\RADar Logo\R! - Logo - weiß\R!_Logo_weiss.p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21892" y="2493220"/>
              <a:ext cx="1779992" cy="1067996"/>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hteck 18"/>
          <p:cNvSpPr/>
          <p:nvPr/>
        </p:nvSpPr>
        <p:spPr>
          <a:xfrm>
            <a:off x="324694" y="261104"/>
            <a:ext cx="7200800" cy="984885"/>
          </a:xfrm>
          <a:prstGeom prst="rect">
            <a:avLst/>
          </a:prstGeom>
        </p:spPr>
        <p:txBody>
          <a:bodyPr wrap="square">
            <a:spAutoFit/>
          </a:bodyPr>
          <a:lstStyle/>
          <a:p>
            <a:pPr fontAlgn="auto">
              <a:lnSpc>
                <a:spcPct val="100000"/>
              </a:lnSpc>
              <a:spcAft>
                <a:spcPts val="0"/>
              </a:spcAft>
              <a:buClrTx/>
              <a:buSzTx/>
              <a:buFontTx/>
            </a:pPr>
            <a:r>
              <a:rPr lang="de-DE" altLang="de-DE" sz="40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Übersicht</a:t>
            </a:r>
            <a:endParaRPr lang="de-DE" altLang="de-DE" sz="2800" cap="all"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1" name="Ellipse 10"/>
          <p:cNvSpPr/>
          <p:nvPr/>
        </p:nvSpPr>
        <p:spPr>
          <a:xfrm>
            <a:off x="6579432" y="1799871"/>
            <a:ext cx="2159343" cy="214003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uppieren 5"/>
          <p:cNvGrpSpPr/>
          <p:nvPr/>
        </p:nvGrpSpPr>
        <p:grpSpPr>
          <a:xfrm>
            <a:off x="4716016" y="3363838"/>
            <a:ext cx="2413606" cy="1706215"/>
            <a:chOff x="4716016" y="3363838"/>
            <a:chExt cx="2413606" cy="1706215"/>
          </a:xfrm>
        </p:grpSpPr>
        <p:sp>
          <p:nvSpPr>
            <p:cNvPr id="12" name="Ellipse 11"/>
            <p:cNvSpPr>
              <a:spLocks noChangeAspect="1"/>
            </p:cNvSpPr>
            <p:nvPr/>
          </p:nvSpPr>
          <p:spPr>
            <a:xfrm>
              <a:off x="5133291" y="3435846"/>
              <a:ext cx="1584176" cy="158417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descr="P:\KB-Projekte\STADTRADELN\Schulradeln\!Grafik\Logo\Schulradeln Logo Paket\Schulradeln Logo Quadratisch\Mit Claim\Weiß\schulradeln_Logo_RZ_Weiß.pn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16016" y="3363838"/>
              <a:ext cx="2413606" cy="1706215"/>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Grafik 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733769" y="2463454"/>
            <a:ext cx="1850667" cy="819556"/>
          </a:xfrm>
          <a:prstGeom prst="rect">
            <a:avLst/>
          </a:prstGeom>
        </p:spPr>
      </p:pic>
    </p:spTree>
    <p:extLst>
      <p:ext uri="{BB962C8B-B14F-4D97-AF65-F5344CB8AC3E}">
        <p14:creationId xmlns:p14="http://schemas.microsoft.com/office/powerpoint/2010/main" val="42216133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95536" y="261104"/>
            <a:ext cx="8352928"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Wichtigste Funktionen</a:t>
            </a:r>
          </a:p>
        </p:txBody>
      </p:sp>
      <p:sp>
        <p:nvSpPr>
          <p:cNvPr id="3" name="Textfeld 2"/>
          <p:cNvSpPr txBox="1"/>
          <p:nvPr/>
        </p:nvSpPr>
        <p:spPr>
          <a:xfrm>
            <a:off x="395536" y="1273338"/>
            <a:ext cx="4140000" cy="3816429"/>
          </a:xfrm>
          <a:prstGeom prst="rect">
            <a:avLst/>
          </a:prstGeom>
          <a:noFill/>
        </p:spPr>
        <p:txBody>
          <a:bodyPr wrap="square" rtlCol="0">
            <a:spAutoFit/>
          </a:bodyPr>
          <a:lstStyle/>
          <a:p>
            <a:pPr marL="180000" lvl="1" indent="-180000">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Freie Auswahl der Kategorien</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für die Radelnde Meldungen abgeben können</a:t>
            </a:r>
          </a:p>
          <a:p>
            <a:pPr marL="180000" lvl="1" indent="-180000">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Sichtbarkeit der Meldungsstatus</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frei wählbar</a:t>
            </a:r>
          </a:p>
          <a:p>
            <a:pPr marL="180000" lvl="1" indent="-180000">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Priorisierung von Meldungen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durch Dringlichkeitszähler</a:t>
            </a:r>
          </a:p>
          <a:p>
            <a:pPr marL="180000" lvl="1" indent="-180000">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Kommentierung von Meldungen</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durch Bevölkerung </a:t>
            </a:r>
            <a:r>
              <a:rPr lang="de-DE" altLang="de-DE" sz="1600" i="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und</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Kommunalverwaltung</a:t>
            </a:r>
          </a:p>
          <a:p>
            <a:pPr marL="180000" lvl="1" indent="-180000">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Mehrere Zugänge und Weiterleitungen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unterstützen bei geteilten Zuständigkeiten</a:t>
            </a:r>
          </a:p>
          <a:p>
            <a:pPr marL="180000" lvl="1" indent="-180000">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Positive Meldungen</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möglich, nicht nur „Meckerkasten“</a:t>
            </a:r>
          </a:p>
        </p:txBody>
      </p:sp>
      <p:sp>
        <p:nvSpPr>
          <p:cNvPr id="4" name="Textfeld 3"/>
          <p:cNvSpPr txBox="1"/>
          <p:nvPr/>
        </p:nvSpPr>
        <p:spPr>
          <a:xfrm>
            <a:off x="4608464" y="1273339"/>
            <a:ext cx="4140000" cy="2523768"/>
          </a:xfrm>
          <a:prstGeom prst="rect">
            <a:avLst/>
          </a:prstGeom>
          <a:noFill/>
        </p:spPr>
        <p:txBody>
          <a:bodyPr wrap="square" rtlCol="0">
            <a:spAutoFit/>
          </a:bodyPr>
          <a:lstStyle/>
          <a:p>
            <a:pPr marL="180000" lvl="1" indent="-180000">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Zusammenlegung</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von Meldungen für ein und dasselbe Problem</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Automatischer und anpassbarer</a:t>
            </a:r>
            <a:b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b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E-Mail-Versand </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für neue Meldungen</a:t>
            </a:r>
            <a:endPar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endParaRP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Filter- und Exportfunktion </a:t>
            </a:r>
            <a:b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b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für Nachbearbeitung</a:t>
            </a:r>
          </a:p>
          <a:p>
            <a:pPr marL="180000" lvl="1" indent="-180000">
              <a:lnSpc>
                <a:spcPct val="100000"/>
              </a:lnSpc>
              <a:spcBef>
                <a:spcPts val="0"/>
              </a:spcBef>
              <a:spcAft>
                <a:spcPts val="1200"/>
              </a:spcAft>
              <a:buClr>
                <a:schemeClr val="tx1">
                  <a:lumMod val="75000"/>
                  <a:lumOff val="25000"/>
                </a:schemeClr>
              </a:buClr>
              <a:buFont typeface="Arial" panose="020B0604020202020204" pitchFamily="34" charset="0"/>
              <a:buChar char="•"/>
            </a:pPr>
            <a:r>
              <a:rPr lang="de-DE" altLang="de-DE" sz="16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Kategorisierung</a:t>
            </a: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 nach Zeitaufwand:</a:t>
            </a:r>
            <a:b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br>
            <a:r>
              <a:rPr lang="de-DE" altLang="de-DE" sz="16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sym typeface="Wingdings" panose="05000000000000000000" pitchFamily="2" charset="2"/>
              </a:rPr>
              <a:t>kurz-, mittel-, langfristig</a:t>
            </a:r>
            <a:endParaRPr lang="de-DE" sz="1600"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5" name="Gruppieren 4"/>
          <p:cNvGrpSpPr>
            <a:grpSpLocks noChangeAspect="1"/>
          </p:cNvGrpSpPr>
          <p:nvPr/>
        </p:nvGrpSpPr>
        <p:grpSpPr>
          <a:xfrm>
            <a:off x="4740280" y="3898777"/>
            <a:ext cx="3876367" cy="1056833"/>
            <a:chOff x="4555220" y="3790161"/>
            <a:chExt cx="4288660" cy="1169238"/>
          </a:xfrm>
        </p:grpSpPr>
        <p:pic>
          <p:nvPicPr>
            <p:cNvPr id="1026" name="Picture 2" descr="P:\KB-Projekte\STADTRADELN\RADar!\Grafik\RADar Pins\Grün\radar_pin_gruen.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25142" y="3790161"/>
              <a:ext cx="779492" cy="11692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KB-Projekte\STADTRADELN\RADar!\Grafik\RADar Pins\Rot\radar_pin_rot.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555220" y="3946698"/>
              <a:ext cx="475523" cy="713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KB-Projekte\STADTRADELN\RADar!\Grafik\RADar Pins\Weiß\radar_pin_weiß.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316416" y="3945594"/>
              <a:ext cx="527464" cy="79119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KB-Projekte\STADTRADELN\RADar!\Grafik\RADar Pins\Daumen\Daumen Blau\radar_pin_blau_daumen.jpg"/>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7534188" y="3918688"/>
              <a:ext cx="638212" cy="9573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KB-Projekte\STADTRADELN\RADar!\Grafik\RADar Pins\Gelb\radar_pin_gelb.jpg"/>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64089" y="3910068"/>
              <a:ext cx="648072" cy="9721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1398348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9144000"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0" y="2110085"/>
            <a:ext cx="9144000" cy="923330"/>
          </a:xfrm>
          <a:prstGeom prst="rect">
            <a:avLst/>
          </a:prstGeom>
          <a:noFill/>
        </p:spPr>
        <p:txBody>
          <a:bodyPr wrap="square" rtlCol="0">
            <a:spAutoFit/>
          </a:bodyPr>
          <a:lstStyle/>
          <a:p>
            <a:pPr algn="ctr"/>
            <a:r>
              <a:rPr lang="de-DE" sz="5400"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radar-online.net</a:t>
            </a:r>
          </a:p>
        </p:txBody>
      </p:sp>
    </p:spTree>
    <p:extLst>
      <p:ext uri="{BB962C8B-B14F-4D97-AF65-F5344CB8AC3E}">
        <p14:creationId xmlns:p14="http://schemas.microsoft.com/office/powerpoint/2010/main" val="3252694292"/>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1664" y="0"/>
            <a:ext cx="9205664" cy="51802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Grafik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470959" y="1641318"/>
            <a:ext cx="4202082" cy="1860864"/>
          </a:xfrm>
          <a:prstGeom prst="rect">
            <a:avLst/>
          </a:prstGeom>
        </p:spPr>
      </p:pic>
    </p:spTree>
    <p:extLst>
      <p:ext uri="{BB962C8B-B14F-4D97-AF65-F5344CB8AC3E}">
        <p14:creationId xmlns:p14="http://schemas.microsoft.com/office/powerpoint/2010/main" val="2870962059"/>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323528" y="259943"/>
            <a:ext cx="8568952" cy="954107"/>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Datenanforderungen</a:t>
            </a: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Radverkehrsplanung</a:t>
            </a:r>
          </a:p>
        </p:txBody>
      </p:sp>
      <p:grpSp>
        <p:nvGrpSpPr>
          <p:cNvPr id="18" name="Gruppieren 17"/>
          <p:cNvGrpSpPr/>
          <p:nvPr/>
        </p:nvGrpSpPr>
        <p:grpSpPr>
          <a:xfrm>
            <a:off x="467544" y="1635646"/>
            <a:ext cx="7992888" cy="2677656"/>
            <a:chOff x="467544" y="1635646"/>
            <a:chExt cx="7992888" cy="2677656"/>
          </a:xfrm>
        </p:grpSpPr>
        <p:sp>
          <p:nvSpPr>
            <p:cNvPr id="5" name="Textfeld 4"/>
            <p:cNvSpPr txBox="1"/>
            <p:nvPr/>
          </p:nvSpPr>
          <p:spPr>
            <a:xfrm>
              <a:off x="467544" y="1635646"/>
              <a:ext cx="7992888" cy="2677656"/>
            </a:xfrm>
            <a:prstGeom prst="rect">
              <a:avLst/>
            </a:prstGeom>
            <a:noFill/>
          </p:spPr>
          <p:txBody>
            <a:bodyPr wrap="square" rtlCol="0">
              <a:spAutoFit/>
            </a:bodyPr>
            <a:lstStyle/>
            <a:p>
              <a:pPr algn="ct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Bedarfsanalyse</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Schaffen neuer Angebote</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begrenzte Mittel</a:t>
              </a:r>
            </a:p>
            <a:p>
              <a:pPr algn="ctr"/>
              <a:endPar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ct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Optimierung bestehender Angebote</a:t>
              </a:r>
            </a:p>
          </p:txBody>
        </p:sp>
        <p:sp>
          <p:nvSpPr>
            <p:cNvPr id="10" name="Pfeil nach unten 9"/>
            <p:cNvSpPr/>
            <p:nvPr/>
          </p:nvSpPr>
          <p:spPr>
            <a:xfrm>
              <a:off x="4067944" y="2115649"/>
              <a:ext cx="540060" cy="288032"/>
            </a:xfrm>
            <a:prstGeom prst="down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unten 18"/>
            <p:cNvSpPr/>
            <p:nvPr/>
          </p:nvSpPr>
          <p:spPr>
            <a:xfrm>
              <a:off x="4062518" y="2830458"/>
              <a:ext cx="540060" cy="288032"/>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unten 19"/>
            <p:cNvSpPr/>
            <p:nvPr/>
          </p:nvSpPr>
          <p:spPr>
            <a:xfrm>
              <a:off x="4062518" y="3579862"/>
              <a:ext cx="540060" cy="288032"/>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999578558"/>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3528" y="1629483"/>
            <a:ext cx="4284475" cy="2169825"/>
          </a:xfrm>
          <a:prstGeom prst="rect">
            <a:avLst/>
          </a:prstGeom>
        </p:spPr>
        <p:txBody>
          <a:bodyPr wrap="square">
            <a:spAutoFit/>
          </a:bodyPr>
          <a:lstStyle/>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Datenlage MIV ≠ Radverkehr</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Meist punktuelle Verkehrsmessungen</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Bedeutung des Nebennetzes</a:t>
            </a:r>
            <a:b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b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nicht darstellbar</a:t>
            </a:r>
          </a:p>
          <a:p>
            <a:pPr marL="270000" marR="0" lvl="0" indent="-270000"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Aufwändige Datenerfassung</a:t>
            </a:r>
          </a:p>
        </p:txBody>
      </p:sp>
      <p:grpSp>
        <p:nvGrpSpPr>
          <p:cNvPr id="8" name="Gruppieren 7"/>
          <p:cNvGrpSpPr/>
          <p:nvPr/>
        </p:nvGrpSpPr>
        <p:grpSpPr>
          <a:xfrm>
            <a:off x="4628075" y="1492205"/>
            <a:ext cx="4404212" cy="3141188"/>
            <a:chOff x="4498207" y="1490338"/>
            <a:chExt cx="4404212" cy="3141188"/>
          </a:xfrm>
        </p:grpSpPr>
        <p:pic>
          <p:nvPicPr>
            <p:cNvPr id="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4498208" y="1490338"/>
              <a:ext cx="4404211" cy="2829103"/>
            </a:xfrm>
            <a:prstGeom prst="rect">
              <a:avLst/>
            </a:prstGeom>
            <a:noFill/>
            <a:ln>
              <a:noFill/>
            </a:ln>
            <a:effectLst>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4498207" y="4323749"/>
              <a:ext cx="4404212" cy="307777"/>
            </a:xfrm>
            <a:prstGeom prst="rect">
              <a:avLst/>
            </a:prstGeom>
          </p:spPr>
          <p:txBody>
            <a:bodyPr wrap="square">
              <a:spAutoFit/>
            </a:bodyPr>
            <a:lstStyle/>
            <a:p>
              <a:pPr marR="0" lvl="0" defTabSz="914400" rtl="0" eaLnBrk="1" fontAlgn="auto" latinLnBrk="0" hangingPunct="1">
                <a:lnSpc>
                  <a:spcPct val="100000"/>
                </a:lnSpc>
                <a:spcBef>
                  <a:spcPts val="0"/>
                </a:spcBef>
                <a:spcAft>
                  <a:spcPts val="0"/>
                </a:spcAft>
                <a:buClrTx/>
                <a:buSzTx/>
                <a:buFont typeface="Times New Roman" pitchFamily="18" charset="0"/>
                <a:buNone/>
                <a:tabLst>
                  <a:tab pos="2690813" algn="l"/>
                </a:tabLst>
                <a:defRPr/>
              </a:pPr>
              <a:r>
                <a:rPr kumimoji="0" lang="de-DE" sz="7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Fahrradzählstellen</a:t>
              </a:r>
              <a:r>
                <a:rPr kumimoji="0" lang="de-DE" sz="700" b="1"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de-DE" sz="7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in Dresden		</a:t>
              </a:r>
              <a:r>
                <a:rPr kumimoji="0" lang="de-DE" sz="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Quelle: Themenstadtplan</a:t>
              </a:r>
            </a:p>
            <a:p>
              <a:pPr marR="0" lvl="0" defTabSz="914400" rtl="0" eaLnBrk="1" fontAlgn="auto" latinLnBrk="0" hangingPunct="1">
                <a:lnSpc>
                  <a:spcPct val="100000"/>
                </a:lnSpc>
                <a:spcBef>
                  <a:spcPts val="0"/>
                </a:spcBef>
                <a:spcAft>
                  <a:spcPts val="0"/>
                </a:spcAft>
                <a:buClrTx/>
                <a:buSzTx/>
                <a:buFont typeface="Times New Roman" pitchFamily="18" charset="0"/>
                <a:buNone/>
                <a:tabLst>
                  <a:tab pos="2690813" algn="l"/>
                </a:tabLst>
                <a:defRPr/>
              </a:pPr>
              <a:r>
                <a:rPr lang="de-DE" sz="7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kumimoji="0" lang="de-DE" sz="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Landeshauptstadt Dresden</a:t>
              </a:r>
            </a:p>
          </p:txBody>
        </p:sp>
      </p:grpSp>
      <p:sp>
        <p:nvSpPr>
          <p:cNvPr id="9" name="Textfeld 8"/>
          <p:cNvSpPr txBox="1"/>
          <p:nvPr/>
        </p:nvSpPr>
        <p:spPr>
          <a:xfrm>
            <a:off x="323528" y="259943"/>
            <a:ext cx="8568952" cy="954107"/>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Datenverfügbarkeit</a:t>
            </a: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Radverkehrsplanung</a:t>
            </a:r>
          </a:p>
        </p:txBody>
      </p:sp>
    </p:spTree>
    <p:extLst>
      <p:ext uri="{BB962C8B-B14F-4D97-AF65-F5344CB8AC3E}">
        <p14:creationId xmlns:p14="http://schemas.microsoft.com/office/powerpoint/2010/main" val="3775018642"/>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m 7"/>
          <p:cNvGraphicFramePr>
            <a:graphicFrameLocks noChangeAspect="1"/>
          </p:cNvGraphicFramePr>
          <p:nvPr>
            <p:extLst>
              <p:ext uri="{D42A27DB-BD31-4B8C-83A1-F6EECF244321}">
                <p14:modId xmlns:p14="http://schemas.microsoft.com/office/powerpoint/2010/main" val="2932713119"/>
              </p:ext>
            </p:extLst>
          </p:nvPr>
        </p:nvGraphicFramePr>
        <p:xfrm>
          <a:off x="0" y="1910813"/>
          <a:ext cx="4572000" cy="3232687"/>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hteck 10"/>
          <p:cNvSpPr/>
          <p:nvPr/>
        </p:nvSpPr>
        <p:spPr>
          <a:xfrm>
            <a:off x="323528" y="1510703"/>
            <a:ext cx="41044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Anteil der Smartphone-Nutzenden</a:t>
            </a:r>
            <a:r>
              <a:rPr kumimoji="0" lang="de-DE" sz="1000"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an der Bevölkerung in Deutschland in den Jahren 2012</a:t>
            </a:r>
            <a:r>
              <a:rPr kumimoji="0" lang="de-DE" sz="1000"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bis 2021 (in %)</a:t>
            </a:r>
          </a:p>
        </p:txBody>
      </p:sp>
      <p:sp>
        <p:nvSpPr>
          <p:cNvPr id="13" name="Rechteck 12"/>
          <p:cNvSpPr/>
          <p:nvPr/>
        </p:nvSpPr>
        <p:spPr>
          <a:xfrm>
            <a:off x="4875530" y="1510703"/>
            <a:ext cx="388843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Anzahl aktive Teilnehmende</a:t>
            </a:r>
            <a:r>
              <a:rPr kumimoji="0" lang="de-DE" sz="1000" b="0" i="0" u="none" strike="noStrike" kern="1200" cap="none" spc="0" normalizeH="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beim STADTRADELN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aseline="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seit bestehen</a:t>
            </a:r>
            <a:r>
              <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der Kampagne</a:t>
            </a:r>
            <a:endParaRPr kumimoji="0" lang="de-DE" sz="10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4" name="Textfeld 13"/>
          <p:cNvSpPr txBox="1"/>
          <p:nvPr/>
        </p:nvSpPr>
        <p:spPr>
          <a:xfrm>
            <a:off x="323528" y="259943"/>
            <a:ext cx="8568952" cy="954107"/>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Datenverfügbarkeit</a:t>
            </a: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Radverkehrsplanung</a:t>
            </a:r>
          </a:p>
        </p:txBody>
      </p:sp>
      <p:sp>
        <p:nvSpPr>
          <p:cNvPr id="2" name="Rechteck 1"/>
          <p:cNvSpPr/>
          <p:nvPr/>
        </p:nvSpPr>
        <p:spPr>
          <a:xfrm>
            <a:off x="3147080" y="4795758"/>
            <a:ext cx="1018227" cy="200055"/>
          </a:xfrm>
          <a:prstGeom prst="rect">
            <a:avLst/>
          </a:prstGeom>
        </p:spPr>
        <p:txBody>
          <a:bodyPr wrap="none">
            <a:spAutoFit/>
          </a:bodyPr>
          <a:lstStyle/>
          <a:p>
            <a:pPr algn="r"/>
            <a:r>
              <a:rPr lang="de-DE" sz="700" dirty="0">
                <a:solidFill>
                  <a:schemeClr val="tx1">
                    <a:lumMod val="75000"/>
                    <a:lumOff val="25000"/>
                  </a:schemeClr>
                </a:solidFill>
                <a:latin typeface="Arial" panose="020B0604020202020204" pitchFamily="34" charset="0"/>
                <a:cs typeface="Arial" panose="020B0604020202020204" pitchFamily="34" charset="0"/>
              </a:rPr>
              <a:t>Quelle: </a:t>
            </a:r>
            <a:r>
              <a:rPr lang="de-DE" sz="700" dirty="0" err="1">
                <a:solidFill>
                  <a:schemeClr val="tx1">
                    <a:lumMod val="75000"/>
                    <a:lumOff val="25000"/>
                  </a:schemeClr>
                </a:solidFill>
                <a:latin typeface="Arial" panose="020B0604020202020204" pitchFamily="34" charset="0"/>
                <a:cs typeface="Arial" panose="020B0604020202020204" pitchFamily="34" charset="0"/>
              </a:rPr>
              <a:t>Statista</a:t>
            </a:r>
            <a:r>
              <a:rPr lang="de-DE" sz="700" dirty="0">
                <a:solidFill>
                  <a:schemeClr val="tx1">
                    <a:lumMod val="75000"/>
                    <a:lumOff val="25000"/>
                  </a:schemeClr>
                </a:solidFill>
                <a:latin typeface="Arial" panose="020B0604020202020204" pitchFamily="34" charset="0"/>
                <a:cs typeface="Arial" panose="020B0604020202020204" pitchFamily="34" charset="0"/>
              </a:rPr>
              <a:t> 2022</a:t>
            </a:r>
          </a:p>
        </p:txBody>
      </p:sp>
      <p:graphicFrame>
        <p:nvGraphicFramePr>
          <p:cNvPr id="10" name="Diagramm 9">
            <a:extLst>
              <a:ext uri="{FF2B5EF4-FFF2-40B4-BE49-F238E27FC236}">
                <a16:creationId xmlns:a16="http://schemas.microsoft.com/office/drawing/2014/main" xmlns="" id="{249784EB-BF69-4920-B734-BC2C6ED5EDD2}"/>
              </a:ext>
            </a:extLst>
          </p:cNvPr>
          <p:cNvGraphicFramePr>
            <a:graphicFrameLocks noChangeAspect="1"/>
          </p:cNvGraphicFramePr>
          <p:nvPr>
            <p:extLst>
              <p:ext uri="{D42A27DB-BD31-4B8C-83A1-F6EECF244321}">
                <p14:modId xmlns:p14="http://schemas.microsoft.com/office/powerpoint/2010/main" val="3620951435"/>
              </p:ext>
            </p:extLst>
          </p:nvPr>
        </p:nvGraphicFramePr>
        <p:xfrm>
          <a:off x="4572000" y="1910813"/>
          <a:ext cx="4572000" cy="32326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1698196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D:\Daten\Documents\Stadtradeln.042_klein.jpg"/>
          <p:cNvPicPr>
            <a:picLocks noChangeAspect="1" noChangeArrowheads="1"/>
          </p:cNvPicPr>
          <p:nvPr/>
        </p:nvPicPr>
        <p:blipFill rotWithShape="1">
          <a:blip r:embed="rId3">
            <a:extLst>
              <a:ext uri="{28A0092B-C50C-407E-A947-70E740481C1C}">
                <a14:useLocalDpi xmlns:a14="http://schemas.microsoft.com/office/drawing/2010/main" val="0"/>
              </a:ext>
            </a:extLst>
          </a:blip>
          <a:srcRect l="398" t="19426" b="32585"/>
          <a:stretch/>
        </p:blipFill>
        <p:spPr bwMode="auto">
          <a:xfrm>
            <a:off x="0" y="-7615"/>
            <a:ext cx="9144000" cy="293940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395536" y="3295893"/>
            <a:ext cx="3312368" cy="1508105"/>
          </a:xfrm>
          <a:prstGeom prst="rect">
            <a:avLst/>
          </a:prstGeom>
          <a:noFill/>
        </p:spPr>
        <p:txBody>
          <a:bodyPr wrap="square" rtlCol="0">
            <a:spAutoFit/>
          </a:bodyPr>
          <a:lstStyle/>
          <a:p>
            <a:r>
              <a:rPr lang="de-DE"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Wo</a:t>
            </a: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wird gefahren?</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de-DE"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Wer</a:t>
            </a: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fährt?</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de-DE"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Warum</a:t>
            </a: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wird gefahren?</a:t>
            </a:r>
          </a:p>
        </p:txBody>
      </p:sp>
      <p:sp>
        <p:nvSpPr>
          <p:cNvPr id="8" name="Textfeld 7"/>
          <p:cNvSpPr txBox="1"/>
          <p:nvPr/>
        </p:nvSpPr>
        <p:spPr>
          <a:xfrm>
            <a:off x="4860032" y="3295893"/>
            <a:ext cx="4176464" cy="1508105"/>
          </a:xfrm>
          <a:prstGeom prst="rect">
            <a:avLst/>
          </a:prstGeom>
          <a:noFill/>
        </p:spPr>
        <p:txBody>
          <a:bodyPr wrap="square" rtlCol="0">
            <a:spAutoFit/>
          </a:bodyPr>
          <a:lstStyle/>
          <a:p>
            <a:r>
              <a:rPr lang="de-DE"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Wie viele</a:t>
            </a: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fahren?</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de-DE"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Wann</a:t>
            </a: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wird gefahren?</a:t>
            </a:r>
          </a:p>
          <a:p>
            <a:endParaRPr lang="de-DE" sz="1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r>
              <a:rPr lang="de-DE" sz="24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Wo</a:t>
            </a:r>
            <a:r>
              <a:rPr lang="de-DE" sz="2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starten/enden Wege?</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7" name="Textfeld 6"/>
          <p:cNvSpPr txBox="1"/>
          <p:nvPr/>
        </p:nvSpPr>
        <p:spPr>
          <a:xfrm>
            <a:off x="323528" y="259943"/>
            <a:ext cx="8568952" cy="954107"/>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Datenanforderungen</a:t>
            </a: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für Radverkehrsplanung</a:t>
            </a:r>
          </a:p>
        </p:txBody>
      </p:sp>
      <p:sp>
        <p:nvSpPr>
          <p:cNvPr id="10" name="Textfeld 9"/>
          <p:cNvSpPr txBox="1"/>
          <p:nvPr/>
        </p:nvSpPr>
        <p:spPr>
          <a:xfrm>
            <a:off x="6046480" y="2731735"/>
            <a:ext cx="3096344" cy="200055"/>
          </a:xfrm>
          <a:prstGeom prst="rect">
            <a:avLst/>
          </a:prstGeom>
          <a:noFill/>
        </p:spPr>
        <p:txBody>
          <a:bodyPr wrap="square" rtlCol="0">
            <a:spAutoFit/>
          </a:bodyPr>
          <a:lstStyle/>
          <a:p>
            <a:pPr algn="r"/>
            <a:r>
              <a:rPr lang="de-DE" sz="700" i="1" dirty="0">
                <a:solidFill>
                  <a:schemeClr val="bg1"/>
                </a:solidFill>
                <a:latin typeface="Arial" panose="020B0604020202020204" pitchFamily="34" charset="0"/>
                <a:cs typeface="Arial" panose="020B0604020202020204" pitchFamily="34" charset="0"/>
              </a:rPr>
              <a:t>Bildnachweis: Klima-Bündnis Services</a:t>
            </a:r>
            <a:endParaRPr lang="de-DE"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061761"/>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72" t="7544" r="276" b="12135"/>
          <a:stretch/>
        </p:blipFill>
        <p:spPr bwMode="auto">
          <a:xfrm>
            <a:off x="-15739" y="1397726"/>
            <a:ext cx="9154344" cy="4907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a:extLst>
              <a:ext uri="{FF2B5EF4-FFF2-40B4-BE49-F238E27FC236}">
                <a16:creationId xmlns:a16="http://schemas.microsoft.com/office/drawing/2014/main" xmlns="" id="{AE45A1AA-D5F4-4676-B92D-84DF1F63194C}"/>
              </a:ext>
            </a:extLst>
          </p:cNvPr>
          <p:cNvSpPr txBox="1"/>
          <p:nvPr/>
        </p:nvSpPr>
        <p:spPr>
          <a:xfrm>
            <a:off x="323528" y="259943"/>
            <a:ext cx="4896544" cy="877163"/>
          </a:xfrm>
          <a:prstGeom prst="rect">
            <a:avLst/>
          </a:prstGeom>
          <a:noFill/>
        </p:spPr>
        <p:txBody>
          <a:bodyPr wrap="square" rtlCol="0">
            <a:spAutoFit/>
          </a:bodyPr>
          <a:lstStyle/>
          <a:p>
            <a:pPr lvl="0"/>
            <a:r>
              <a:rPr lang="de-DE" sz="33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BIKE MONITOR</a:t>
            </a:r>
            <a:br>
              <a:rPr lang="de-DE" sz="33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b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Portal für Radverkehrsdaten </a:t>
            </a:r>
          </a:p>
        </p:txBody>
      </p:sp>
      <p:sp>
        <p:nvSpPr>
          <p:cNvPr id="5" name="Ellipse 4"/>
          <p:cNvSpPr/>
          <p:nvPr/>
        </p:nvSpPr>
        <p:spPr>
          <a:xfrm>
            <a:off x="-324544" y="1347614"/>
            <a:ext cx="2159343" cy="21400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extfeld 2"/>
          <p:cNvSpPr txBox="1"/>
          <p:nvPr/>
        </p:nvSpPr>
        <p:spPr>
          <a:xfrm rot="20745708">
            <a:off x="-149979" y="1672555"/>
            <a:ext cx="1872208" cy="1569660"/>
          </a:xfrm>
          <a:prstGeom prst="rect">
            <a:avLst/>
          </a:prstGeom>
          <a:noFill/>
        </p:spPr>
        <p:txBody>
          <a:bodyPr wrap="square" rtlCol="0">
            <a:spAutoFit/>
          </a:bodyPr>
          <a:lstStyle/>
          <a:p>
            <a:pPr lvl="0" algn="ctr"/>
            <a: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t>Neu </a:t>
            </a:r>
            <a:b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br>
            <a: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t>ab Herbst 2025</a:t>
            </a:r>
          </a:p>
        </p:txBody>
      </p:sp>
      <p:pic>
        <p:nvPicPr>
          <p:cNvPr id="6" name="Grafik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00192" y="155314"/>
            <a:ext cx="2248031" cy="995526"/>
          </a:xfrm>
          <a:prstGeom prst="rect">
            <a:avLst/>
          </a:prstGeom>
        </p:spPr>
      </p:pic>
    </p:spTree>
    <p:extLst>
      <p:ext uri="{BB962C8B-B14F-4D97-AF65-F5344CB8AC3E}">
        <p14:creationId xmlns:p14="http://schemas.microsoft.com/office/powerpoint/2010/main" val="40726321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1503409"/>
            <a:ext cx="4968552" cy="2622000"/>
          </a:xfrm>
          <a:prstGeom prst="rect">
            <a:avLst/>
          </a:prstGeom>
          <a:noFill/>
        </p:spPr>
        <p:txBody>
          <a:bodyPr wrap="square" rtlCol="0">
            <a:spAutoFit/>
          </a:bodyPr>
          <a:lstStyle/>
          <a:p>
            <a:pPr marL="342900" lvl="0" indent="-342900">
              <a:lnSpc>
                <a:spcPct val="115000"/>
              </a:lnSpc>
              <a:buFont typeface="Symbol" panose="05050102010706020507" pitchFamily="18" charset="2"/>
              <a:buChar char=""/>
            </a:pPr>
            <a:r>
              <a:rPr lang="de-DE"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Neuer </a:t>
            </a:r>
            <a:r>
              <a:rPr lang="de-DE" sz="1800" b="1" dirty="0" smtClean="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Layer </a:t>
            </a:r>
            <a:r>
              <a:rPr lang="de-DE"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DTV-Werte</a:t>
            </a:r>
            <a:r>
              <a:rPr lang="de-DE"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(durchschnittlicher täglicher (Rad)Verkehr),</a:t>
            </a:r>
            <a:br>
              <a:rPr lang="de-DE"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br>
            <a:r>
              <a:rPr lang="de-DE"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die auf Basis bundesweiter Dauerzählstellen hochgerechnet werden</a:t>
            </a:r>
          </a:p>
          <a:p>
            <a:pPr marL="342900" lvl="0" indent="-342900">
              <a:lnSpc>
                <a:spcPct val="115000"/>
              </a:lnSpc>
              <a:buFont typeface="Symbol" panose="05050102010706020507" pitchFamily="18" charset="2"/>
              <a:buChar char=""/>
            </a:pPr>
            <a:r>
              <a:rPr lang="de-DE"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Verbesserter </a:t>
            </a:r>
            <a:r>
              <a:rPr lang="de-DE" sz="1800" b="1" dirty="0" smtClean="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Layer </a:t>
            </a:r>
            <a:r>
              <a:rPr lang="de-DE"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Verkehrsmengen</a:t>
            </a:r>
            <a:r>
              <a:rPr lang="de-DE"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mit dann richtungsabhängigen Werten</a:t>
            </a:r>
          </a:p>
          <a:p>
            <a:pPr marL="342900" lvl="0" indent="-342900">
              <a:lnSpc>
                <a:spcPct val="115000"/>
              </a:lnSpc>
              <a:buFont typeface="Symbol" panose="05050102010706020507" pitchFamily="18" charset="2"/>
              <a:buChar char=""/>
            </a:pPr>
            <a:r>
              <a:rPr lang="de-DE"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Neues Look and Feel</a:t>
            </a:r>
            <a:r>
              <a:rPr lang="de-DE"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und damit einhergehend intuitivere Handhabung des Portals insgesamt</a:t>
            </a:r>
            <a:endParaRPr lang="de-DE"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feld 7">
            <a:extLst>
              <a:ext uri="{FF2B5EF4-FFF2-40B4-BE49-F238E27FC236}">
                <a16:creationId xmlns:a16="http://schemas.microsoft.com/office/drawing/2014/main" xmlns="" id="{E97CA524-E8C3-45B8-9195-A2FBC45E43F7}"/>
              </a:ext>
            </a:extLst>
          </p:cNvPr>
          <p:cNvSpPr txBox="1"/>
          <p:nvPr/>
        </p:nvSpPr>
        <p:spPr>
          <a:xfrm>
            <a:off x="323528" y="473260"/>
            <a:ext cx="5868080" cy="738664"/>
          </a:xfrm>
          <a:prstGeom prst="rect">
            <a:avLst/>
          </a:prstGeom>
          <a:noFill/>
        </p:spPr>
        <p:txBody>
          <a:bodyPr wrap="square" rtlCol="0">
            <a:spAutoFit/>
          </a:bodyPr>
          <a:lstStyle/>
          <a:p>
            <a:pPr lvl="0"/>
            <a:r>
              <a:rPr lang="de-DE" sz="24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Vorteile von BIKE MONITOR</a:t>
            </a:r>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
            </a:r>
            <a:b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br>
            <a:r>
              <a:rPr lang="de-DE" cap="all" dirty="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Das neue Raddaten-Portal</a:t>
            </a:r>
            <a:endPar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3" name="Grafik 2">
            <a:extLst>
              <a:ext uri="{FF2B5EF4-FFF2-40B4-BE49-F238E27FC236}">
                <a16:creationId xmlns:a16="http://schemas.microsoft.com/office/drawing/2014/main" xmlns="" id="{0D3221E1-7186-41B8-BD8C-F3B6A06081A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4146" r="12539"/>
          <a:stretch/>
        </p:blipFill>
        <p:spPr>
          <a:xfrm>
            <a:off x="5796136" y="0"/>
            <a:ext cx="3341396" cy="5143500"/>
          </a:xfrm>
          <a:prstGeom prst="rect">
            <a:avLst/>
          </a:prstGeom>
        </p:spPr>
      </p:pic>
    </p:spTree>
    <p:extLst>
      <p:ext uri="{BB962C8B-B14F-4D97-AF65-F5344CB8AC3E}">
        <p14:creationId xmlns:p14="http://schemas.microsoft.com/office/powerpoint/2010/main" val="2959015900"/>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1503409"/>
            <a:ext cx="5040560" cy="2940549"/>
          </a:xfrm>
          <a:prstGeom prst="rect">
            <a:avLst/>
          </a:prstGeom>
          <a:noFill/>
        </p:spPr>
        <p:txBody>
          <a:bodyPr wrap="square" rtlCol="0">
            <a:spAutoFit/>
          </a:bodyPr>
          <a:lstStyle/>
          <a:p>
            <a:pPr marL="342900" lvl="0" indent="-342900">
              <a:lnSpc>
                <a:spcPct val="115000"/>
              </a:lnSpc>
              <a:buFont typeface="Symbol" panose="05050102010706020507" pitchFamily="18" charset="2"/>
              <a:buChar char=""/>
            </a:pPr>
            <a:r>
              <a:rPr lang="de-DE"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Neuer </a:t>
            </a:r>
            <a:r>
              <a:rPr lang="de-DE" sz="1800" b="1" dirty="0" smtClean="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Layer </a:t>
            </a:r>
            <a:r>
              <a:rPr lang="de-DE"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Wartezeiten</a:t>
            </a:r>
            <a:r>
              <a:rPr lang="de-DE"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inkl. Anzahl der freien Durchfahrten</a:t>
            </a:r>
          </a:p>
          <a:p>
            <a:pPr marL="342900" lvl="0" indent="-342900">
              <a:lnSpc>
                <a:spcPct val="115000"/>
              </a:lnSpc>
              <a:buFont typeface="Symbol" panose="05050102010706020507" pitchFamily="18" charset="2"/>
              <a:buChar char=""/>
            </a:pPr>
            <a:r>
              <a:rPr lang="de-DE"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Erweiterter </a:t>
            </a:r>
            <a:r>
              <a:rPr lang="de-DE" sz="1800" b="1" dirty="0" smtClean="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Layer </a:t>
            </a:r>
            <a:r>
              <a:rPr lang="de-DE"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Quelle-Ziel-Beziehungen</a:t>
            </a:r>
            <a:r>
              <a:rPr lang="de-DE"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mit grafischen Verbesserungen sowie (perspektivisch) sichtbaren Strecken zwischen Quelle und Ziel</a:t>
            </a:r>
          </a:p>
          <a:p>
            <a:pPr marL="342900" lvl="0" indent="-342900">
              <a:lnSpc>
                <a:spcPct val="115000"/>
              </a:lnSpc>
              <a:buFont typeface="Symbol" panose="05050102010706020507" pitchFamily="18" charset="2"/>
              <a:buChar char=""/>
            </a:pPr>
            <a:r>
              <a:rPr lang="de-DE"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Visualisierung von ausgeschilderten </a:t>
            </a:r>
            <a:r>
              <a:rPr lang="de-DE"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Radrouten</a:t>
            </a:r>
          </a:p>
          <a:p>
            <a:pPr marL="342900" lvl="0" indent="-342900">
              <a:lnSpc>
                <a:spcPct val="115000"/>
              </a:lnSpc>
              <a:spcAft>
                <a:spcPts val="1000"/>
              </a:spcAft>
              <a:buFont typeface="Symbol" panose="05050102010706020507" pitchFamily="18" charset="2"/>
              <a:buChar char=""/>
            </a:pPr>
            <a:r>
              <a:rPr lang="de-DE"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Einbindung der </a:t>
            </a:r>
            <a:r>
              <a:rPr lang="de-DE" sz="1800" b="1"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Daten aus dem Unfallatlas</a:t>
            </a:r>
            <a:r>
              <a:rPr lang="de-DE" sz="18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(offizielle polizeiliche Unfallstatistik)</a:t>
            </a:r>
          </a:p>
        </p:txBody>
      </p:sp>
      <p:sp>
        <p:nvSpPr>
          <p:cNvPr id="8" name="Textfeld 7">
            <a:extLst>
              <a:ext uri="{FF2B5EF4-FFF2-40B4-BE49-F238E27FC236}">
                <a16:creationId xmlns:a16="http://schemas.microsoft.com/office/drawing/2014/main" xmlns="" id="{C77C8A45-C4FF-4F0B-ABAE-86F4884DDE14}"/>
              </a:ext>
            </a:extLst>
          </p:cNvPr>
          <p:cNvSpPr txBox="1"/>
          <p:nvPr/>
        </p:nvSpPr>
        <p:spPr>
          <a:xfrm>
            <a:off x="323528" y="259943"/>
            <a:ext cx="8568952" cy="754053"/>
          </a:xfrm>
          <a:prstGeom prst="rect">
            <a:avLst/>
          </a:prstGeom>
          <a:noFill/>
        </p:spPr>
        <p:txBody>
          <a:bodyPr wrap="square" rtlCol="0">
            <a:spAutoFit/>
          </a:bodyPr>
          <a:lstStyle/>
          <a:p>
            <a:pPr lvl="0"/>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Zukünftige Erweiterungen</a:t>
            </a:r>
          </a:p>
          <a:p>
            <a:r>
              <a:rPr lang="de-DE" sz="1500" dirty="0">
                <a:effectLst/>
                <a:latin typeface="Calibri" panose="020F0502020204030204" pitchFamily="34" charset="0"/>
                <a:ea typeface="Calibri" panose="020F0502020204030204" pitchFamily="34" charset="0"/>
                <a:cs typeface="Times New Roman" panose="02020603050405020304" pitchFamily="18" charset="0"/>
              </a:rPr>
              <a:t>(bis Oktober 2025 geplant)</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3" name="Grafik 2">
            <a:extLst>
              <a:ext uri="{FF2B5EF4-FFF2-40B4-BE49-F238E27FC236}">
                <a16:creationId xmlns:a16="http://schemas.microsoft.com/office/drawing/2014/main" xmlns="" id="{09B118A4-1D42-4DA0-93F4-DFF71E62689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25550" r="15533"/>
          <a:stretch/>
        </p:blipFill>
        <p:spPr>
          <a:xfrm>
            <a:off x="5580112" y="1116119"/>
            <a:ext cx="3558221" cy="4027381"/>
          </a:xfrm>
          <a:prstGeom prst="rect">
            <a:avLst/>
          </a:prstGeom>
        </p:spPr>
      </p:pic>
    </p:spTree>
    <p:extLst>
      <p:ext uri="{BB962C8B-B14F-4D97-AF65-F5344CB8AC3E}">
        <p14:creationId xmlns:p14="http://schemas.microsoft.com/office/powerpoint/2010/main" val="377211713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KB-Projekte\STADTRADELN\STADTRADELN\Fotos\Laura Nickel 2016\STADTRADELN - FOTO POOL Gesamt\STADTRADELN_020_(c)Klima-Bündni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936" t="13972" r="5907" b="7133"/>
          <a:stretch/>
        </p:blipFill>
        <p:spPr bwMode="auto">
          <a:xfrm>
            <a:off x="0" y="-18487"/>
            <a:ext cx="9144000" cy="516198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3528" y="2139702"/>
            <a:ext cx="7848872" cy="2539157"/>
          </a:xfrm>
          <a:prstGeom prst="rect">
            <a:avLst/>
          </a:prstGeom>
        </p:spPr>
        <p:txBody>
          <a:bodyPr wrap="square">
            <a:spAutoFit/>
          </a:bodyPr>
          <a:lstStyle/>
          <a:p>
            <a:pPr fontAlgn="auto">
              <a:lnSpc>
                <a:spcPct val="100000"/>
              </a:lnSpc>
              <a:spcAft>
                <a:spcPts val="1800"/>
              </a:spcAft>
              <a:buClrTx/>
              <a:buSzTx/>
              <a:buFontTx/>
            </a:pPr>
            <a:r>
              <a:rPr lang="de-DE" altLang="de-DE"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a:t>
            </a:r>
            <a:br>
              <a:rPr lang="de-DE" altLang="de-DE"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de-DE" altLang="de-DE" sz="4000" b="1" cap="sm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RADar!</a:t>
            </a:r>
            <a:r>
              <a:rPr lang="de-DE" altLang="de-DE"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 &amp;</a:t>
            </a:r>
            <a:br>
              <a:rPr lang="de-DE" altLang="de-DE"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de-DE" altLang="de-DE"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BIKE MONITOR</a:t>
            </a:r>
            <a:endParaRPr lang="de-DE" altLang="de-DE" sz="4000" b="1" dirty="0">
              <a:solidFill>
                <a:schemeClr val="bg1"/>
              </a:solidFill>
              <a:latin typeface="Arial Black" panose="020B0A04020102020204" pitchFamily="34" charset="0"/>
              <a:ea typeface="Roboto Black" panose="02000000000000000000" pitchFamily="2" charset="0"/>
              <a:cs typeface="Roboto Black" panose="02000000000000000000" pitchFamily="2" charset="0"/>
            </a:endParaRPr>
          </a:p>
          <a:p>
            <a:pPr fontAlgn="auto">
              <a:lnSpc>
                <a:spcPct val="100000"/>
              </a:lnSpc>
              <a:spcAft>
                <a:spcPts val="0"/>
              </a:spcAft>
              <a:buClrTx/>
              <a:buSzTx/>
              <a:buFontTx/>
            </a:pPr>
            <a:r>
              <a:rPr lang="de-DE" altLang="de-DE" sz="2400" cap="all" dirty="0">
                <a:solidFill>
                  <a:schemeClr val="bg1"/>
                </a:solidFill>
                <a:latin typeface="Arial" panose="020B0604020202020204" pitchFamily="34" charset="0"/>
                <a:ea typeface="Roboto" panose="02000000000000000000" pitchFamily="2" charset="0"/>
                <a:cs typeface="Arial" panose="020B0604020202020204" pitchFamily="34" charset="0"/>
              </a:rPr>
              <a:t>Die Verkehrswende erfolgreich gestalten</a:t>
            </a:r>
          </a:p>
        </p:txBody>
      </p:sp>
      <p:sp>
        <p:nvSpPr>
          <p:cNvPr id="4" name="Textfeld 3"/>
          <p:cNvSpPr txBox="1"/>
          <p:nvPr/>
        </p:nvSpPr>
        <p:spPr>
          <a:xfrm>
            <a:off x="6046480" y="4943445"/>
            <a:ext cx="3096344" cy="200055"/>
          </a:xfrm>
          <a:prstGeom prst="rect">
            <a:avLst/>
          </a:prstGeom>
          <a:noFill/>
        </p:spPr>
        <p:txBody>
          <a:bodyPr wrap="square" rtlCol="0">
            <a:spAutoFit/>
          </a:bodyPr>
          <a:lstStyle/>
          <a:p>
            <a:pPr algn="r"/>
            <a:r>
              <a:rPr lang="de-DE" sz="700" i="1" dirty="0">
                <a:solidFill>
                  <a:srgbClr val="F4F9FA"/>
                </a:solidFill>
                <a:latin typeface="Arial" panose="020B0604020202020204" pitchFamily="34" charset="0"/>
                <a:cs typeface="Arial" panose="020B0604020202020204" pitchFamily="34" charset="0"/>
              </a:rPr>
              <a:t>Bildnachweis: Klima-Bündnis Services </a:t>
            </a:r>
            <a:endParaRPr lang="de-DE" sz="700" dirty="0">
              <a:solidFill>
                <a:srgbClr val="F4F9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6917766"/>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KB-Projekte\STADTRADELN\STADTRADELN\Fotos\App\SR_App_MockUp.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6994" t="15966" b="14005"/>
          <a:stretch/>
        </p:blipFill>
        <p:spPr bwMode="auto">
          <a:xfrm>
            <a:off x="0" y="0"/>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a:xfrm>
            <a:off x="5281414" y="1518632"/>
            <a:ext cx="3607864" cy="1800493"/>
          </a:xfrm>
          <a:prstGeom prst="rect">
            <a:avLst/>
          </a:prstGeom>
        </p:spPr>
        <p:txBody>
          <a:bodyPr wrap="square">
            <a:spAutoFit/>
          </a:bodyPr>
          <a:lstStyle/>
          <a:p>
            <a:pPr fontAlgn="auto">
              <a:lnSpc>
                <a:spcPct val="100000"/>
              </a:lnSpc>
              <a:spcAft>
                <a:spcPts val="2400"/>
              </a:spcAft>
              <a:buClrTx/>
              <a:buSzTx/>
              <a:buFontTx/>
            </a:pPr>
            <a:r>
              <a:rPr lang="de-DE" altLang="de-DE" sz="2500" b="1"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STADTRADELN-App</a:t>
            </a:r>
          </a:p>
          <a:p>
            <a:pPr fontAlgn="auto">
              <a:lnSpc>
                <a:spcPct val="100000"/>
              </a:lnSpc>
              <a:spcAft>
                <a:spcPts val="2400"/>
              </a:spcAft>
              <a:buClrTx/>
              <a:buSzTx/>
              <a:buFontTx/>
            </a:pPr>
            <a:r>
              <a:rPr lang="de-DE" altLang="de-DE" sz="2200" dirty="0">
                <a:solidFill>
                  <a:schemeClr val="bg1"/>
                </a:solidFill>
                <a:latin typeface="Arial" panose="020B0604020202020204" pitchFamily="34" charset="0"/>
                <a:ea typeface="Roboto" panose="02000000000000000000" pitchFamily="2" charset="0"/>
                <a:cs typeface="Arial" panose="020B0604020202020204" pitchFamily="34" charset="0"/>
              </a:rPr>
              <a:t>Über Tracking-Funktion Herzstück der Datenbereitstellung</a:t>
            </a:r>
          </a:p>
        </p:txBody>
      </p:sp>
    </p:spTree>
    <p:extLst>
      <p:ext uri="{BB962C8B-B14F-4D97-AF65-F5344CB8AC3E}">
        <p14:creationId xmlns:p14="http://schemas.microsoft.com/office/powerpoint/2010/main" val="3144667086"/>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24693" y="255128"/>
            <a:ext cx="5327427"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STADTRADELN-App</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7 gute Nutzungsgründe</a:t>
            </a:r>
          </a:p>
        </p:txBody>
      </p:sp>
      <p:sp>
        <p:nvSpPr>
          <p:cNvPr id="7" name="Rechteck 6"/>
          <p:cNvSpPr/>
          <p:nvPr/>
        </p:nvSpPr>
        <p:spPr>
          <a:xfrm>
            <a:off x="324694" y="1419623"/>
            <a:ext cx="8495778" cy="1944215"/>
          </a:xfrm>
          <a:prstGeom prst="rect">
            <a:avLst/>
          </a:prstGeom>
        </p:spPr>
        <p:txBody>
          <a:bodyPr wrap="square" numCol="2">
            <a:noAutofit/>
          </a:bodyPr>
          <a:lstStyle/>
          <a:p>
            <a:pPr marL="342900" lvl="1" indent="-342900">
              <a:spcAft>
                <a:spcPts val="600"/>
              </a:spcAft>
              <a:buClr>
                <a:schemeClr val="tx1">
                  <a:lumMod val="75000"/>
                  <a:lumOff val="25000"/>
                </a:schemeClr>
              </a:buClr>
              <a:buFont typeface="+mj-lt"/>
              <a:buAutoNum type="arabicPeriod"/>
            </a:pPr>
            <a:r>
              <a:rPr lang="de-DE" altLang="de-DE" dirty="0">
                <a:solidFill>
                  <a:schemeClr val="tx1">
                    <a:lumMod val="75000"/>
                    <a:lumOff val="25000"/>
                  </a:schemeClr>
                </a:solidFill>
                <a:latin typeface="Arial" panose="020B0604020202020204" pitchFamily="34" charset="0"/>
                <a:cs typeface="Arial" panose="020B0604020202020204" pitchFamily="34" charset="0"/>
              </a:rPr>
              <a:t>Gute Bedienbarkeit und</a:t>
            </a:r>
            <a:br>
              <a:rPr lang="de-DE" altLang="de-DE" dirty="0">
                <a:solidFill>
                  <a:schemeClr val="tx1">
                    <a:lumMod val="75000"/>
                    <a:lumOff val="25000"/>
                  </a:schemeClr>
                </a:solidFill>
                <a:latin typeface="Arial" panose="020B0604020202020204" pitchFamily="34" charset="0"/>
                <a:cs typeface="Arial" panose="020B0604020202020204" pitchFamily="34" charset="0"/>
              </a:rPr>
            </a:br>
            <a:r>
              <a:rPr lang="de-DE" altLang="de-DE" dirty="0">
                <a:solidFill>
                  <a:schemeClr val="tx1">
                    <a:lumMod val="75000"/>
                    <a:lumOff val="25000"/>
                  </a:schemeClr>
                </a:solidFill>
                <a:latin typeface="Arial" panose="020B0604020202020204" pitchFamily="34" charset="0"/>
                <a:cs typeface="Arial" panose="020B0604020202020204" pitchFamily="34" charset="0"/>
              </a:rPr>
              <a:t>einfaches Tracking</a:t>
            </a:r>
          </a:p>
          <a:p>
            <a:pPr marL="342900" lvl="1" indent="-342900">
              <a:spcAft>
                <a:spcPts val="600"/>
              </a:spcAft>
              <a:buClr>
                <a:schemeClr val="tx1">
                  <a:lumMod val="75000"/>
                  <a:lumOff val="25000"/>
                </a:schemeClr>
              </a:buClr>
              <a:buFont typeface="+mj-lt"/>
              <a:buAutoNum type="arabicPeriod"/>
            </a:pPr>
            <a:r>
              <a:rPr lang="de-DE" altLang="de-DE" dirty="0">
                <a:solidFill>
                  <a:schemeClr val="tx1">
                    <a:lumMod val="75000"/>
                    <a:lumOff val="25000"/>
                  </a:schemeClr>
                </a:solidFill>
                <a:latin typeface="Arial" panose="020B0604020202020204" pitchFamily="34" charset="0"/>
                <a:cs typeface="Arial" panose="020B0604020202020204" pitchFamily="34" charset="0"/>
              </a:rPr>
              <a:t>Als Team zusammenwachsen</a:t>
            </a:r>
          </a:p>
          <a:p>
            <a:pPr marL="342900" lvl="1" indent="-342900">
              <a:spcAft>
                <a:spcPts val="600"/>
              </a:spcAft>
              <a:buClr>
                <a:schemeClr val="tx1">
                  <a:lumMod val="75000"/>
                  <a:lumOff val="25000"/>
                </a:schemeClr>
              </a:buClr>
              <a:buFont typeface="+mj-lt"/>
              <a:buAutoNum type="arabicPeriod"/>
            </a:pPr>
            <a:r>
              <a:rPr lang="de-DE" altLang="de-DE" dirty="0">
                <a:solidFill>
                  <a:schemeClr val="tx1">
                    <a:lumMod val="75000"/>
                    <a:lumOff val="25000"/>
                  </a:schemeClr>
                </a:solidFill>
                <a:latin typeface="Arial" panose="020B0604020202020204" pitchFamily="34" charset="0"/>
                <a:cs typeface="Arial" panose="020B0604020202020204" pitchFamily="34" charset="0"/>
              </a:rPr>
              <a:t>Radverkehrsdaten mit Mehrwert</a:t>
            </a:r>
          </a:p>
          <a:p>
            <a:pPr marL="342900" lvl="1" indent="-342900">
              <a:spcAft>
                <a:spcPts val="600"/>
              </a:spcAft>
              <a:buClr>
                <a:schemeClr val="tx1">
                  <a:lumMod val="75000"/>
                  <a:lumOff val="25000"/>
                </a:schemeClr>
              </a:buClr>
              <a:buFont typeface="+mj-lt"/>
              <a:buAutoNum type="arabicPeriod"/>
            </a:pPr>
            <a:r>
              <a:rPr lang="de-DE" altLang="de-DE" dirty="0">
                <a:solidFill>
                  <a:schemeClr val="tx1">
                    <a:lumMod val="75000"/>
                    <a:lumOff val="25000"/>
                  </a:schemeClr>
                </a:solidFill>
                <a:latin typeface="Arial" panose="020B0604020202020204" pitchFamily="34" charset="0"/>
                <a:cs typeface="Arial" panose="020B0604020202020204" pitchFamily="34" charset="0"/>
              </a:rPr>
              <a:t>Höchste Datensicherheit</a:t>
            </a:r>
          </a:p>
          <a:p>
            <a:pPr marL="342900" lvl="1" indent="-342900">
              <a:spcAft>
                <a:spcPts val="600"/>
              </a:spcAft>
              <a:buClr>
                <a:schemeClr val="tx1">
                  <a:lumMod val="75000"/>
                  <a:lumOff val="25000"/>
                </a:schemeClr>
              </a:buClr>
              <a:buFont typeface="+mj-lt"/>
              <a:buAutoNum type="arabicPeriod"/>
            </a:pPr>
            <a:r>
              <a:rPr lang="de-DE" altLang="de-DE" dirty="0">
                <a:solidFill>
                  <a:schemeClr val="tx1">
                    <a:lumMod val="75000"/>
                    <a:lumOff val="25000"/>
                  </a:schemeClr>
                </a:solidFill>
                <a:latin typeface="Arial" panose="020B0604020202020204" pitchFamily="34" charset="0"/>
                <a:cs typeface="Arial" panose="020B0604020202020204" pitchFamily="34" charset="0"/>
              </a:rPr>
              <a:t>Mit </a:t>
            </a:r>
            <a:r>
              <a:rPr lang="de-DE" cap="small" dirty="0">
                <a:solidFill>
                  <a:schemeClr val="tx1">
                    <a:lumMod val="75000"/>
                    <a:lumOff val="25000"/>
                  </a:schemeClr>
                </a:solidFill>
                <a:latin typeface="Arial" panose="020B0604020202020204" pitchFamily="34" charset="0"/>
                <a:cs typeface="Arial" panose="020B0604020202020204" pitchFamily="34" charset="0"/>
              </a:rPr>
              <a:t>RADar</a:t>
            </a:r>
            <a:r>
              <a:rPr lang="de-DE" altLang="de-DE" dirty="0">
                <a:solidFill>
                  <a:schemeClr val="tx1">
                    <a:lumMod val="75000"/>
                    <a:lumOff val="25000"/>
                  </a:schemeClr>
                </a:solidFill>
                <a:latin typeface="Arial" panose="020B0604020202020204" pitchFamily="34" charset="0"/>
                <a:cs typeface="Arial" panose="020B0604020202020204" pitchFamily="34" charset="0"/>
              </a:rPr>
              <a:t>! die Bedingungen</a:t>
            </a:r>
            <a:br>
              <a:rPr lang="de-DE" altLang="de-DE" dirty="0">
                <a:solidFill>
                  <a:schemeClr val="tx1">
                    <a:lumMod val="75000"/>
                    <a:lumOff val="25000"/>
                  </a:schemeClr>
                </a:solidFill>
                <a:latin typeface="Arial" panose="020B0604020202020204" pitchFamily="34" charset="0"/>
                <a:cs typeface="Arial" panose="020B0604020202020204" pitchFamily="34" charset="0"/>
              </a:rPr>
            </a:br>
            <a:r>
              <a:rPr lang="de-DE" altLang="de-DE" dirty="0">
                <a:solidFill>
                  <a:schemeClr val="tx1">
                    <a:lumMod val="75000"/>
                    <a:lumOff val="25000"/>
                  </a:schemeClr>
                </a:solidFill>
                <a:latin typeface="Arial" panose="020B0604020202020204" pitchFamily="34" charset="0"/>
                <a:cs typeface="Arial" panose="020B0604020202020204" pitchFamily="34" charset="0"/>
              </a:rPr>
              <a:t>vor Ort verbessern</a:t>
            </a:r>
          </a:p>
          <a:p>
            <a:pPr marL="342900" lvl="1" indent="-342900">
              <a:spcAft>
                <a:spcPts val="600"/>
              </a:spcAft>
              <a:buClr>
                <a:schemeClr val="tx1">
                  <a:lumMod val="75000"/>
                  <a:lumOff val="25000"/>
                </a:schemeClr>
              </a:buClr>
              <a:buFont typeface="+mj-lt"/>
              <a:buAutoNum type="arabicPeriod"/>
            </a:pPr>
            <a:r>
              <a:rPr lang="de-DE" altLang="de-DE" dirty="0">
                <a:solidFill>
                  <a:schemeClr val="tx1">
                    <a:lumMod val="75000"/>
                    <a:lumOff val="25000"/>
                  </a:schemeClr>
                </a:solidFill>
                <a:latin typeface="Arial" panose="020B0604020202020204" pitchFamily="34" charset="0"/>
                <a:cs typeface="Arial" panose="020B0604020202020204" pitchFamily="34" charset="0"/>
              </a:rPr>
              <a:t>Vom Rad-Talent zum Rad-Champion</a:t>
            </a:r>
          </a:p>
          <a:p>
            <a:pPr marL="342900" lvl="1" indent="-342900">
              <a:spcAft>
                <a:spcPts val="600"/>
              </a:spcAft>
              <a:buClr>
                <a:schemeClr val="tx1">
                  <a:lumMod val="75000"/>
                  <a:lumOff val="25000"/>
                </a:schemeClr>
              </a:buClr>
              <a:buFont typeface="+mj-lt"/>
              <a:buAutoNum type="arabicPeriod"/>
            </a:pPr>
            <a:r>
              <a:rPr lang="de-DE" altLang="de-DE" dirty="0">
                <a:solidFill>
                  <a:schemeClr val="tx1">
                    <a:lumMod val="75000"/>
                    <a:lumOff val="25000"/>
                  </a:schemeClr>
                </a:solidFill>
                <a:latin typeface="Arial" panose="020B0604020202020204" pitchFamily="34" charset="0"/>
                <a:cs typeface="Arial" panose="020B0604020202020204" pitchFamily="34" charset="0"/>
              </a:rPr>
              <a:t>Übersicht und FAQ zum STADTRADELN</a:t>
            </a:r>
          </a:p>
        </p:txBody>
      </p:sp>
      <p:pic>
        <p:nvPicPr>
          <p:cNvPr id="2" name="Picture 2" descr="Q:\05_Projects\STADTRADELN\STADTRADELN\Grafik\App\Bilder jpgs und pngs\SR_App_Hand Bank_Strecken.jpg"/>
          <p:cNvPicPr>
            <a:picLocks noChangeAspect="1" noChangeArrowheads="1"/>
          </p:cNvPicPr>
          <p:nvPr/>
        </p:nvPicPr>
        <p:blipFill rotWithShape="1">
          <a:blip r:embed="rId3">
            <a:extLst>
              <a:ext uri="{28A0092B-C50C-407E-A947-70E740481C1C}">
                <a14:useLocalDpi xmlns:a14="http://schemas.microsoft.com/office/drawing/2010/main" val="0"/>
              </a:ext>
            </a:extLst>
          </a:blip>
          <a:srcRect l="5427" t="47382" r="26666" b="31278"/>
          <a:stretch/>
        </p:blipFill>
        <p:spPr bwMode="auto">
          <a:xfrm>
            <a:off x="0" y="3226904"/>
            <a:ext cx="9144000" cy="1916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9300"/>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05_Projects\STADTRADELN\STADTRADELN\Grafik\App\Bilder jpgs und pngs\SR-App_Hand_Ergebnisübersicht.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7769" r="18250" b="295"/>
          <a:stretch/>
        </p:blipFill>
        <p:spPr bwMode="auto">
          <a:xfrm>
            <a:off x="5737860" y="2322"/>
            <a:ext cx="3406140" cy="5141178"/>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a:off x="324693" y="255128"/>
            <a:ext cx="5413167"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STADTRADELN-App</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Ausgewählte Features</a:t>
            </a:r>
          </a:p>
        </p:txBody>
      </p:sp>
      <p:sp>
        <p:nvSpPr>
          <p:cNvPr id="7" name="Rechteck 6"/>
          <p:cNvSpPr/>
          <p:nvPr/>
        </p:nvSpPr>
        <p:spPr>
          <a:xfrm>
            <a:off x="324694" y="1779662"/>
            <a:ext cx="5327426" cy="2846933"/>
          </a:xfrm>
          <a:prstGeom prst="rect">
            <a:avLst/>
          </a:prstGeom>
        </p:spPr>
        <p:txBody>
          <a:bodyPr wrap="square">
            <a:spAutoFit/>
          </a:bodyPr>
          <a:lstStyle/>
          <a:p>
            <a:pPr>
              <a:spcAft>
                <a:spcPts val="1800"/>
              </a:spcAft>
              <a:buClr>
                <a:schemeClr val="bg1">
                  <a:lumMod val="50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Achievementsystem</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(Gamification)</a:t>
            </a:r>
          </a:p>
          <a:p>
            <a:pPr>
              <a:spcAft>
                <a:spcPts val="600"/>
              </a:spcAft>
              <a:buClr>
                <a:schemeClr val="bg1">
                  <a:lumMod val="50000"/>
                </a:schemeClr>
              </a:buCl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Erweiterte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Statistiken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 getrackten Strecken:</a:t>
            </a:r>
          </a:p>
          <a:p>
            <a:pPr marL="177800" lvl="1" indent="-1778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cs typeface="Arial" panose="020B0604020202020204" pitchFamily="34" charset="0"/>
              </a:rPr>
              <a:t>Durchschnittsgeschwindigkeit</a:t>
            </a:r>
          </a:p>
          <a:p>
            <a:pPr marL="177800" lvl="1" indent="-1778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cs typeface="Arial" panose="020B0604020202020204" pitchFamily="34" charset="0"/>
              </a:rPr>
              <a:t>Fahrtzeit</a:t>
            </a:r>
          </a:p>
          <a:p>
            <a:pPr marL="177800" lvl="1" indent="-177800">
              <a:spcAft>
                <a:spcPts val="18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cs typeface="Arial" panose="020B0604020202020204" pitchFamily="34" charset="0"/>
              </a:rPr>
              <a:t>Höhenmeter</a:t>
            </a:r>
          </a:p>
          <a:p>
            <a:pPr>
              <a:spcAft>
                <a:spcPts val="1800"/>
              </a:spcAft>
              <a:buClr>
                <a:schemeClr val="bg1">
                  <a:lumMod val="50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Exportfunktion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für aufgezeichnete Strecken</a:t>
            </a:r>
          </a:p>
        </p:txBody>
      </p:sp>
    </p:spTree>
    <p:extLst>
      <p:ext uri="{BB962C8B-B14F-4D97-AF65-F5344CB8AC3E}">
        <p14:creationId xmlns:p14="http://schemas.microsoft.com/office/powerpoint/2010/main" val="2784519092"/>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rotWithShape="1">
          <a:blip r:embed="rId3" cstate="screen">
            <a:extLst>
              <a:ext uri="{28A0092B-C50C-407E-A947-70E740481C1C}">
                <a14:useLocalDpi xmlns:a14="http://schemas.microsoft.com/office/drawing/2010/main" val="0"/>
              </a:ext>
            </a:extLst>
          </a:blip>
          <a:srcRect l="29696" t="11147" r="31996" b="13428"/>
          <a:stretch/>
        </p:blipFill>
        <p:spPr>
          <a:xfrm>
            <a:off x="623672" y="1262727"/>
            <a:ext cx="1938381" cy="3816425"/>
          </a:xfrm>
          <a:prstGeom prst="rect">
            <a:avLst/>
          </a:prstGeom>
        </p:spPr>
      </p:pic>
      <p:pic>
        <p:nvPicPr>
          <p:cNvPr id="1026" name="Picture 2" descr="Q:\05_Projects\STADTRADELN\STADTRADELN\Grafik\App\Bilder jpgs und pngs\Vorlage_89354_zweiAchievuntereinander.pn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29486" t="11147" r="32205" b="13428"/>
          <a:stretch/>
        </p:blipFill>
        <p:spPr bwMode="auto">
          <a:xfrm>
            <a:off x="6577800" y="1262727"/>
            <a:ext cx="1938381" cy="3816424"/>
          </a:xfrm>
          <a:prstGeom prst="rect">
            <a:avLst/>
          </a:prstGeom>
          <a:noFill/>
          <a:extLst>
            <a:ext uri="{909E8E84-426E-40DD-AFC4-6F175D3DCCD1}">
              <a14:hiddenFill xmlns:a14="http://schemas.microsoft.com/office/drawing/2010/main">
                <a:solidFill>
                  <a:srgbClr val="FFFFFF"/>
                </a:solidFill>
              </a14:hiddenFill>
            </a:ext>
          </a:extLst>
        </p:spPr>
      </p:pic>
      <p:sp>
        <p:nvSpPr>
          <p:cNvPr id="11" name="Rechteck 10"/>
          <p:cNvSpPr/>
          <p:nvPr/>
        </p:nvSpPr>
        <p:spPr>
          <a:xfrm>
            <a:off x="324693" y="255128"/>
            <a:ext cx="8567787"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STADTRADELN-App</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Achievementsystem</a:t>
            </a:r>
          </a:p>
        </p:txBody>
      </p:sp>
      <p:pic>
        <p:nvPicPr>
          <p:cNvPr id="12" name="Grafik 11"/>
          <p:cNvPicPr>
            <a:picLocks noChangeAspect="1"/>
          </p:cNvPicPr>
          <p:nvPr/>
        </p:nvPicPr>
        <p:blipFill rotWithShape="1">
          <a:blip r:embed="rId5" cstate="screen">
            <a:extLst>
              <a:ext uri="{28A0092B-C50C-407E-A947-70E740481C1C}">
                <a14:useLocalDpi xmlns:a14="http://schemas.microsoft.com/office/drawing/2010/main" val="0"/>
              </a:ext>
            </a:extLst>
          </a:blip>
          <a:srcRect l="29837" t="11147" r="31855" b="13428"/>
          <a:stretch/>
        </p:blipFill>
        <p:spPr>
          <a:xfrm>
            <a:off x="3600736" y="1262727"/>
            <a:ext cx="1938381" cy="3816424"/>
          </a:xfrm>
          <a:prstGeom prst="rect">
            <a:avLst/>
          </a:prstGeom>
        </p:spPr>
      </p:pic>
    </p:spTree>
    <p:extLst>
      <p:ext uri="{BB962C8B-B14F-4D97-AF65-F5344CB8AC3E}">
        <p14:creationId xmlns:p14="http://schemas.microsoft.com/office/powerpoint/2010/main" val="3282930009"/>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2060"/>
            <a:ext cx="8568952" cy="954107"/>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Layer</a:t>
            </a: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Heatmap &amp; Verkehrsmengen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(Demo-Ansicht)</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grpSp>
        <p:nvGrpSpPr>
          <p:cNvPr id="2" name="Gruppieren 1">
            <a:extLst>
              <a:ext uri="{FF2B5EF4-FFF2-40B4-BE49-F238E27FC236}">
                <a16:creationId xmlns:a16="http://schemas.microsoft.com/office/drawing/2014/main" xmlns="" id="{EFF9752D-6A7F-44B8-A196-3F6058637960}"/>
              </a:ext>
            </a:extLst>
          </p:cNvPr>
          <p:cNvGrpSpPr/>
          <p:nvPr/>
        </p:nvGrpSpPr>
        <p:grpSpPr>
          <a:xfrm>
            <a:off x="683568" y="1635646"/>
            <a:ext cx="3406582" cy="2817305"/>
            <a:chOff x="611560" y="1563638"/>
            <a:chExt cx="3406582" cy="2817305"/>
          </a:xfrm>
        </p:grpSpPr>
        <p:pic>
          <p:nvPicPr>
            <p:cNvPr id="4" name="Grafik 3">
              <a:extLst>
                <a:ext uri="{FF2B5EF4-FFF2-40B4-BE49-F238E27FC236}">
                  <a16:creationId xmlns:a16="http://schemas.microsoft.com/office/drawing/2014/main" xmlns="" id="{D4CDC416-0CA7-41AF-A1B4-4C6E75811C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11" name="Grafik 10">
              <a:extLst>
                <a:ext uri="{FF2B5EF4-FFF2-40B4-BE49-F238E27FC236}">
                  <a16:creationId xmlns:a16="http://schemas.microsoft.com/office/drawing/2014/main" xmlns="" id="{608A5945-D937-49CE-9072-542D9C611C87}"/>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grpSp>
        <p:nvGrpSpPr>
          <p:cNvPr id="6" name="Gruppieren 5">
            <a:extLst>
              <a:ext uri="{FF2B5EF4-FFF2-40B4-BE49-F238E27FC236}">
                <a16:creationId xmlns:a16="http://schemas.microsoft.com/office/drawing/2014/main" xmlns="" id="{B7FF51C3-E0CF-4E4F-BDDA-D6F711861407}"/>
              </a:ext>
            </a:extLst>
          </p:cNvPr>
          <p:cNvGrpSpPr/>
          <p:nvPr/>
        </p:nvGrpSpPr>
        <p:grpSpPr>
          <a:xfrm>
            <a:off x="4788024" y="1635645"/>
            <a:ext cx="3406582" cy="2817305"/>
            <a:chOff x="611560" y="1563638"/>
            <a:chExt cx="3406582" cy="2817305"/>
          </a:xfrm>
        </p:grpSpPr>
        <p:pic>
          <p:nvPicPr>
            <p:cNvPr id="7" name="Grafik 6">
              <a:extLst>
                <a:ext uri="{FF2B5EF4-FFF2-40B4-BE49-F238E27FC236}">
                  <a16:creationId xmlns:a16="http://schemas.microsoft.com/office/drawing/2014/main" xmlns="" id="{B913F7F1-0729-44AB-94FA-92E9C9BE90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8" name="Grafik 7">
              <a:extLst>
                <a:ext uri="{FF2B5EF4-FFF2-40B4-BE49-F238E27FC236}">
                  <a16:creationId xmlns:a16="http://schemas.microsoft.com/office/drawing/2014/main" xmlns="" id="{C109A5C7-C38A-44DD-8D38-B0FAF421BE46}"/>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pic>
        <p:nvPicPr>
          <p:cNvPr id="9" name="Grafik 8">
            <a:extLst>
              <a:ext uri="{FF2B5EF4-FFF2-40B4-BE49-F238E27FC236}">
                <a16:creationId xmlns:a16="http://schemas.microsoft.com/office/drawing/2014/main" xmlns="" id="{CD17AA19-DB4D-4A98-8C30-3A13FDDD7684}"/>
              </a:ext>
            </a:extLst>
          </p:cNvPr>
          <p:cNvPicPr>
            <a:picLocks noChangeAspect="1"/>
          </p:cNvPicPr>
          <p:nvPr/>
        </p:nvPicPr>
        <p:blipFill rotWithShape="1">
          <a:blip r:embed="rId5"/>
          <a:srcRect l="36033" t="24293" r="7208" b="16633"/>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8812906"/>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2060"/>
            <a:ext cx="8568952" cy="954107"/>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Layer</a:t>
            </a: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DTV-Skalierung &amp; Geschwindigkeiten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(Demo-Ansicht)</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grpSp>
        <p:nvGrpSpPr>
          <p:cNvPr id="2" name="Gruppieren 1">
            <a:extLst>
              <a:ext uri="{FF2B5EF4-FFF2-40B4-BE49-F238E27FC236}">
                <a16:creationId xmlns:a16="http://schemas.microsoft.com/office/drawing/2014/main" xmlns="" id="{EFF9752D-6A7F-44B8-A196-3F6058637960}"/>
              </a:ext>
            </a:extLst>
          </p:cNvPr>
          <p:cNvGrpSpPr/>
          <p:nvPr/>
        </p:nvGrpSpPr>
        <p:grpSpPr>
          <a:xfrm>
            <a:off x="683568" y="1635646"/>
            <a:ext cx="3406582" cy="2817305"/>
            <a:chOff x="611560" y="1563638"/>
            <a:chExt cx="3406582" cy="2817305"/>
          </a:xfrm>
        </p:grpSpPr>
        <p:pic>
          <p:nvPicPr>
            <p:cNvPr id="4" name="Grafik 3">
              <a:extLst>
                <a:ext uri="{FF2B5EF4-FFF2-40B4-BE49-F238E27FC236}">
                  <a16:creationId xmlns:a16="http://schemas.microsoft.com/office/drawing/2014/main" xmlns="" id="{D4CDC416-0CA7-41AF-A1B4-4C6E75811C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11" name="Grafik 10">
              <a:extLst>
                <a:ext uri="{FF2B5EF4-FFF2-40B4-BE49-F238E27FC236}">
                  <a16:creationId xmlns:a16="http://schemas.microsoft.com/office/drawing/2014/main" xmlns="" id="{608A5945-D937-49CE-9072-542D9C611C87}"/>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grpSp>
        <p:nvGrpSpPr>
          <p:cNvPr id="6" name="Gruppieren 5">
            <a:extLst>
              <a:ext uri="{FF2B5EF4-FFF2-40B4-BE49-F238E27FC236}">
                <a16:creationId xmlns:a16="http://schemas.microsoft.com/office/drawing/2014/main" xmlns="" id="{B7FF51C3-E0CF-4E4F-BDDA-D6F711861407}"/>
              </a:ext>
            </a:extLst>
          </p:cNvPr>
          <p:cNvGrpSpPr/>
          <p:nvPr/>
        </p:nvGrpSpPr>
        <p:grpSpPr>
          <a:xfrm>
            <a:off x="4788024" y="1635645"/>
            <a:ext cx="3406582" cy="2817305"/>
            <a:chOff x="611560" y="1563638"/>
            <a:chExt cx="3406582" cy="2817305"/>
          </a:xfrm>
        </p:grpSpPr>
        <p:pic>
          <p:nvPicPr>
            <p:cNvPr id="7" name="Grafik 6">
              <a:extLst>
                <a:ext uri="{FF2B5EF4-FFF2-40B4-BE49-F238E27FC236}">
                  <a16:creationId xmlns:a16="http://schemas.microsoft.com/office/drawing/2014/main" xmlns="" id="{B913F7F1-0729-44AB-94FA-92E9C9BE90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8" name="Grafik 7">
              <a:extLst>
                <a:ext uri="{FF2B5EF4-FFF2-40B4-BE49-F238E27FC236}">
                  <a16:creationId xmlns:a16="http://schemas.microsoft.com/office/drawing/2014/main" xmlns="" id="{C109A5C7-C38A-44DD-8D38-B0FAF421BE46}"/>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pic>
        <p:nvPicPr>
          <p:cNvPr id="9" name="Grafik 8">
            <a:extLst>
              <a:ext uri="{FF2B5EF4-FFF2-40B4-BE49-F238E27FC236}">
                <a16:creationId xmlns:a16="http://schemas.microsoft.com/office/drawing/2014/main" xmlns="" id="{CD17AA19-DB4D-4A98-8C30-3A13FDDD7684}"/>
              </a:ext>
            </a:extLst>
          </p:cNvPr>
          <p:cNvPicPr>
            <a:picLocks noChangeAspect="1"/>
          </p:cNvPicPr>
          <p:nvPr/>
        </p:nvPicPr>
        <p:blipFill rotWithShape="1">
          <a:blip r:embed="rId5"/>
          <a:srcRect l="36033" t="24293" r="7208" b="16633"/>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xmlns="" id="{0B90CEC1-9083-40FA-BC75-28DB10869ED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8409" r="11404" b="592"/>
          <a:stretch/>
        </p:blipFill>
        <p:spPr bwMode="auto">
          <a:xfrm>
            <a:off x="889593" y="1779857"/>
            <a:ext cx="2981852" cy="1752083"/>
          </a:xfrm>
          <a:prstGeom prst="rect">
            <a:avLst/>
          </a:prstGeom>
          <a:noFill/>
        </p:spPr>
      </p:pic>
      <p:pic>
        <p:nvPicPr>
          <p:cNvPr id="12" name="Grafik 11">
            <a:extLst>
              <a:ext uri="{FF2B5EF4-FFF2-40B4-BE49-F238E27FC236}">
                <a16:creationId xmlns:a16="http://schemas.microsoft.com/office/drawing/2014/main" xmlns="" id="{20EC4FA1-4FDF-437A-970A-4FF3536B695C}"/>
              </a:ext>
            </a:extLst>
          </p:cNvPr>
          <p:cNvPicPr>
            <a:picLocks noChangeAspect="1"/>
          </p:cNvPicPr>
          <p:nvPr/>
        </p:nvPicPr>
        <p:blipFill rotWithShape="1">
          <a:blip r:embed="rId7"/>
          <a:srcRect l="33271" t="13987" r="11260" b="28290"/>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3120995"/>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2060"/>
            <a:ext cx="8568952" cy="1154162"/>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Layer</a:t>
            </a: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Wartezeiten an Knotenpunkten &amp; Quelle-Ziel-Beziehungen </a:t>
            </a:r>
          </a:p>
          <a:p>
            <a:pPr lvl="0"/>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(Demo-Ansicht)</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grpSp>
        <p:nvGrpSpPr>
          <p:cNvPr id="2" name="Gruppieren 1">
            <a:extLst>
              <a:ext uri="{FF2B5EF4-FFF2-40B4-BE49-F238E27FC236}">
                <a16:creationId xmlns:a16="http://schemas.microsoft.com/office/drawing/2014/main" xmlns="" id="{EFF9752D-6A7F-44B8-A196-3F6058637960}"/>
              </a:ext>
            </a:extLst>
          </p:cNvPr>
          <p:cNvGrpSpPr/>
          <p:nvPr/>
        </p:nvGrpSpPr>
        <p:grpSpPr>
          <a:xfrm>
            <a:off x="683568" y="1635646"/>
            <a:ext cx="3406582" cy="2817305"/>
            <a:chOff x="611560" y="1563638"/>
            <a:chExt cx="3406582" cy="2817305"/>
          </a:xfrm>
        </p:grpSpPr>
        <p:pic>
          <p:nvPicPr>
            <p:cNvPr id="4" name="Grafik 3">
              <a:extLst>
                <a:ext uri="{FF2B5EF4-FFF2-40B4-BE49-F238E27FC236}">
                  <a16:creationId xmlns:a16="http://schemas.microsoft.com/office/drawing/2014/main" xmlns="" id="{D4CDC416-0CA7-41AF-A1B4-4C6E75811C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11" name="Grafik 10">
              <a:extLst>
                <a:ext uri="{FF2B5EF4-FFF2-40B4-BE49-F238E27FC236}">
                  <a16:creationId xmlns:a16="http://schemas.microsoft.com/office/drawing/2014/main" xmlns="" id="{608A5945-D937-49CE-9072-542D9C611C87}"/>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grpSp>
        <p:nvGrpSpPr>
          <p:cNvPr id="6" name="Gruppieren 5">
            <a:extLst>
              <a:ext uri="{FF2B5EF4-FFF2-40B4-BE49-F238E27FC236}">
                <a16:creationId xmlns:a16="http://schemas.microsoft.com/office/drawing/2014/main" xmlns="" id="{B7FF51C3-E0CF-4E4F-BDDA-D6F711861407}"/>
              </a:ext>
            </a:extLst>
          </p:cNvPr>
          <p:cNvGrpSpPr/>
          <p:nvPr/>
        </p:nvGrpSpPr>
        <p:grpSpPr>
          <a:xfrm>
            <a:off x="4788024" y="1635645"/>
            <a:ext cx="3406582" cy="2817305"/>
            <a:chOff x="611560" y="1563638"/>
            <a:chExt cx="3406582" cy="2817305"/>
          </a:xfrm>
        </p:grpSpPr>
        <p:pic>
          <p:nvPicPr>
            <p:cNvPr id="7" name="Grafik 6">
              <a:extLst>
                <a:ext uri="{FF2B5EF4-FFF2-40B4-BE49-F238E27FC236}">
                  <a16:creationId xmlns:a16="http://schemas.microsoft.com/office/drawing/2014/main" xmlns="" id="{B913F7F1-0729-44AB-94FA-92E9C9BE90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8" name="Grafik 7">
              <a:extLst>
                <a:ext uri="{FF2B5EF4-FFF2-40B4-BE49-F238E27FC236}">
                  <a16:creationId xmlns:a16="http://schemas.microsoft.com/office/drawing/2014/main" xmlns="" id="{C109A5C7-C38A-44DD-8D38-B0FAF421BE46}"/>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pic>
        <p:nvPicPr>
          <p:cNvPr id="9" name="Grafik 8">
            <a:extLst>
              <a:ext uri="{FF2B5EF4-FFF2-40B4-BE49-F238E27FC236}">
                <a16:creationId xmlns:a16="http://schemas.microsoft.com/office/drawing/2014/main" xmlns="" id="{CD17AA19-DB4D-4A98-8C30-3A13FDDD7684}"/>
              </a:ext>
            </a:extLst>
          </p:cNvPr>
          <p:cNvPicPr>
            <a:picLocks noChangeAspect="1"/>
          </p:cNvPicPr>
          <p:nvPr/>
        </p:nvPicPr>
        <p:blipFill rotWithShape="1">
          <a:blip r:embed="rId5"/>
          <a:srcRect l="36033" t="24293" r="7208" b="16633"/>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xmlns="" id="{0B90CEC1-9083-40FA-BC75-28DB10869ED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8409" r="11404" b="592"/>
          <a:stretch/>
        </p:blipFill>
        <p:spPr bwMode="auto">
          <a:xfrm>
            <a:off x="889593" y="1779857"/>
            <a:ext cx="2981852" cy="1752083"/>
          </a:xfrm>
          <a:prstGeom prst="rect">
            <a:avLst/>
          </a:prstGeom>
          <a:noFill/>
        </p:spPr>
      </p:pic>
      <p:pic>
        <p:nvPicPr>
          <p:cNvPr id="12" name="Grafik 11">
            <a:extLst>
              <a:ext uri="{FF2B5EF4-FFF2-40B4-BE49-F238E27FC236}">
                <a16:creationId xmlns:a16="http://schemas.microsoft.com/office/drawing/2014/main" xmlns="" id="{20EC4FA1-4FDF-437A-970A-4FF3536B695C}"/>
              </a:ext>
            </a:extLst>
          </p:cNvPr>
          <p:cNvPicPr>
            <a:picLocks noChangeAspect="1"/>
          </p:cNvPicPr>
          <p:nvPr/>
        </p:nvPicPr>
        <p:blipFill rotWithShape="1">
          <a:blip r:embed="rId7"/>
          <a:srcRect l="33271" t="13987" r="11260" b="28290"/>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3" name="Grafik 12">
            <a:extLst>
              <a:ext uri="{FF2B5EF4-FFF2-40B4-BE49-F238E27FC236}">
                <a16:creationId xmlns:a16="http://schemas.microsoft.com/office/drawing/2014/main" xmlns="" id="{7ECCD94F-5291-4935-BE04-0E8902224D5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6476" t="10855" r="24448" b="41692"/>
          <a:stretch/>
        </p:blipFill>
        <p:spPr bwMode="auto">
          <a:xfrm>
            <a:off x="889592" y="1779857"/>
            <a:ext cx="2981852" cy="1755363"/>
          </a:xfrm>
          <a:prstGeom prst="rect">
            <a:avLst/>
          </a:prstGeom>
          <a:noFill/>
          <a:ln>
            <a:noFill/>
          </a:ln>
          <a:extLst>
            <a:ext uri="{53640926-AAD7-44D8-BBD7-CCE9431645EC}">
              <a14:shadowObscured xmlns:a14="http://schemas.microsoft.com/office/drawing/2010/main"/>
            </a:ext>
          </a:extLst>
        </p:spPr>
      </p:pic>
      <p:pic>
        <p:nvPicPr>
          <p:cNvPr id="14" name="Grafik 13">
            <a:extLst>
              <a:ext uri="{FF2B5EF4-FFF2-40B4-BE49-F238E27FC236}">
                <a16:creationId xmlns:a16="http://schemas.microsoft.com/office/drawing/2014/main" xmlns="" id="{D4005556-35CB-420F-9480-8E4FDFBBF108}"/>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1271" t="21219" r="9094" b="16744"/>
          <a:stretch/>
        </p:blipFill>
        <p:spPr bwMode="auto">
          <a:xfrm>
            <a:off x="4994049" y="1775433"/>
            <a:ext cx="2981851" cy="1752083"/>
          </a:xfrm>
          <a:prstGeom prst="rect">
            <a:avLst/>
          </a:prstGeom>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190364609"/>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23528" y="252060"/>
            <a:ext cx="8568952" cy="923330"/>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Layer</a:t>
            </a:r>
          </a:p>
          <a:p>
            <a:pPr lvl="0"/>
            <a:r>
              <a:rPr lang="de-DE" altLang="de-DE" cap="small" dirty="0">
                <a:solidFill>
                  <a:schemeClr val="tx1">
                    <a:lumMod val="75000"/>
                    <a:lumOff val="25000"/>
                  </a:schemeClr>
                </a:solidFill>
                <a:latin typeface="Arial" panose="020B0604020202020204" pitchFamily="34" charset="0"/>
                <a:ea typeface="Roboto Black" panose="02000000000000000000" pitchFamily="2" charset="0"/>
                <a:cs typeface="Arial" panose="020B0604020202020204" pitchFamily="34" charset="0"/>
              </a:rPr>
              <a:t>RADar!</a:t>
            </a:r>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&amp; Statistiken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(Demo-Ansicht)</a:t>
            </a:r>
            <a:endParaRPr lang="de-DE" sz="1500"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grpSp>
        <p:nvGrpSpPr>
          <p:cNvPr id="2" name="Gruppieren 1">
            <a:extLst>
              <a:ext uri="{FF2B5EF4-FFF2-40B4-BE49-F238E27FC236}">
                <a16:creationId xmlns:a16="http://schemas.microsoft.com/office/drawing/2014/main" xmlns="" id="{EFF9752D-6A7F-44B8-A196-3F6058637960}"/>
              </a:ext>
            </a:extLst>
          </p:cNvPr>
          <p:cNvGrpSpPr/>
          <p:nvPr/>
        </p:nvGrpSpPr>
        <p:grpSpPr>
          <a:xfrm>
            <a:off x="683568" y="1635646"/>
            <a:ext cx="3406582" cy="2817305"/>
            <a:chOff x="611560" y="1563638"/>
            <a:chExt cx="3406582" cy="2817305"/>
          </a:xfrm>
        </p:grpSpPr>
        <p:pic>
          <p:nvPicPr>
            <p:cNvPr id="4" name="Grafik 3">
              <a:extLst>
                <a:ext uri="{FF2B5EF4-FFF2-40B4-BE49-F238E27FC236}">
                  <a16:creationId xmlns:a16="http://schemas.microsoft.com/office/drawing/2014/main" xmlns="" id="{D4CDC416-0CA7-41AF-A1B4-4C6E75811CD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11" name="Grafik 10">
              <a:extLst>
                <a:ext uri="{FF2B5EF4-FFF2-40B4-BE49-F238E27FC236}">
                  <a16:creationId xmlns:a16="http://schemas.microsoft.com/office/drawing/2014/main" xmlns="" id="{608A5945-D937-49CE-9072-542D9C611C87}"/>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grpSp>
        <p:nvGrpSpPr>
          <p:cNvPr id="6" name="Gruppieren 5">
            <a:extLst>
              <a:ext uri="{FF2B5EF4-FFF2-40B4-BE49-F238E27FC236}">
                <a16:creationId xmlns:a16="http://schemas.microsoft.com/office/drawing/2014/main" xmlns="" id="{B7FF51C3-E0CF-4E4F-BDDA-D6F711861407}"/>
              </a:ext>
            </a:extLst>
          </p:cNvPr>
          <p:cNvGrpSpPr/>
          <p:nvPr/>
        </p:nvGrpSpPr>
        <p:grpSpPr>
          <a:xfrm>
            <a:off x="4788024" y="1635645"/>
            <a:ext cx="3406582" cy="2817305"/>
            <a:chOff x="611560" y="1563638"/>
            <a:chExt cx="3406582" cy="2817305"/>
          </a:xfrm>
        </p:grpSpPr>
        <p:pic>
          <p:nvPicPr>
            <p:cNvPr id="7" name="Grafik 6">
              <a:extLst>
                <a:ext uri="{FF2B5EF4-FFF2-40B4-BE49-F238E27FC236}">
                  <a16:creationId xmlns:a16="http://schemas.microsoft.com/office/drawing/2014/main" xmlns="" id="{B913F7F1-0729-44AB-94FA-92E9C9BE903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11560" y="1563638"/>
              <a:ext cx="3406582" cy="2817305"/>
            </a:xfrm>
            <a:prstGeom prst="rect">
              <a:avLst/>
            </a:prstGeom>
          </p:spPr>
        </p:pic>
        <p:pic>
          <p:nvPicPr>
            <p:cNvPr id="8" name="Grafik 7">
              <a:extLst>
                <a:ext uri="{FF2B5EF4-FFF2-40B4-BE49-F238E27FC236}">
                  <a16:creationId xmlns:a16="http://schemas.microsoft.com/office/drawing/2014/main" xmlns="" id="{C109A5C7-C38A-44DD-8D38-B0FAF421BE46}"/>
                </a:ext>
              </a:extLst>
            </p:cNvPr>
            <p:cNvPicPr>
              <a:picLocks noChangeAspect="1"/>
            </p:cNvPicPr>
            <p:nvPr/>
          </p:nvPicPr>
          <p:blipFill rotWithShape="1">
            <a:blip r:embed="rId4"/>
            <a:srcRect l="27389" t="35784" r="32534" b="22502"/>
            <a:stretch/>
          </p:blipFill>
          <p:spPr bwMode="auto">
            <a:xfrm>
              <a:off x="817585" y="1710035"/>
              <a:ext cx="2981851" cy="1745474"/>
            </a:xfrm>
            <a:prstGeom prst="rect">
              <a:avLst/>
            </a:prstGeom>
            <a:ln>
              <a:noFill/>
            </a:ln>
            <a:extLst>
              <a:ext uri="{53640926-AAD7-44D8-BBD7-CCE9431645EC}">
                <a14:shadowObscured xmlns:a14="http://schemas.microsoft.com/office/drawing/2010/main"/>
              </a:ext>
            </a:extLst>
          </p:spPr>
        </p:pic>
      </p:grpSp>
      <p:pic>
        <p:nvPicPr>
          <p:cNvPr id="9" name="Grafik 8">
            <a:extLst>
              <a:ext uri="{FF2B5EF4-FFF2-40B4-BE49-F238E27FC236}">
                <a16:creationId xmlns:a16="http://schemas.microsoft.com/office/drawing/2014/main" xmlns="" id="{CD17AA19-DB4D-4A98-8C30-3A13FDDD7684}"/>
              </a:ext>
            </a:extLst>
          </p:cNvPr>
          <p:cNvPicPr>
            <a:picLocks noChangeAspect="1"/>
          </p:cNvPicPr>
          <p:nvPr/>
        </p:nvPicPr>
        <p:blipFill rotWithShape="1">
          <a:blip r:embed="rId5"/>
          <a:srcRect l="36033" t="24293" r="7208" b="16633"/>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0" name="Grafik 9">
            <a:extLst>
              <a:ext uri="{FF2B5EF4-FFF2-40B4-BE49-F238E27FC236}">
                <a16:creationId xmlns:a16="http://schemas.microsoft.com/office/drawing/2014/main" xmlns="" id="{0B90CEC1-9083-40FA-BC75-28DB10869ED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8409" r="11404" b="592"/>
          <a:stretch/>
        </p:blipFill>
        <p:spPr bwMode="auto">
          <a:xfrm>
            <a:off x="889593" y="1779857"/>
            <a:ext cx="2981852" cy="1752083"/>
          </a:xfrm>
          <a:prstGeom prst="rect">
            <a:avLst/>
          </a:prstGeom>
          <a:noFill/>
        </p:spPr>
      </p:pic>
      <p:pic>
        <p:nvPicPr>
          <p:cNvPr id="12" name="Grafik 11">
            <a:extLst>
              <a:ext uri="{FF2B5EF4-FFF2-40B4-BE49-F238E27FC236}">
                <a16:creationId xmlns:a16="http://schemas.microsoft.com/office/drawing/2014/main" xmlns="" id="{20EC4FA1-4FDF-437A-970A-4FF3536B695C}"/>
              </a:ext>
            </a:extLst>
          </p:cNvPr>
          <p:cNvPicPr>
            <a:picLocks noChangeAspect="1"/>
          </p:cNvPicPr>
          <p:nvPr/>
        </p:nvPicPr>
        <p:blipFill rotWithShape="1">
          <a:blip r:embed="rId7"/>
          <a:srcRect l="33271" t="13987" r="11260" b="28290"/>
          <a:stretch/>
        </p:blipFill>
        <p:spPr bwMode="auto">
          <a:xfrm>
            <a:off x="4994049" y="1782042"/>
            <a:ext cx="2981851" cy="1745474"/>
          </a:xfrm>
          <a:prstGeom prst="rect">
            <a:avLst/>
          </a:prstGeom>
          <a:ln>
            <a:noFill/>
          </a:ln>
          <a:extLst>
            <a:ext uri="{53640926-AAD7-44D8-BBD7-CCE9431645EC}">
              <a14:shadowObscured xmlns:a14="http://schemas.microsoft.com/office/drawing/2010/main"/>
            </a:ext>
          </a:extLst>
        </p:spPr>
      </p:pic>
      <p:pic>
        <p:nvPicPr>
          <p:cNvPr id="13" name="Grafik 12">
            <a:extLst>
              <a:ext uri="{FF2B5EF4-FFF2-40B4-BE49-F238E27FC236}">
                <a16:creationId xmlns:a16="http://schemas.microsoft.com/office/drawing/2014/main" xmlns="" id="{7ECCD94F-5291-4935-BE04-0E8902224D5D}"/>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l="16476" t="10855" r="24448" b="41692"/>
          <a:stretch/>
        </p:blipFill>
        <p:spPr bwMode="auto">
          <a:xfrm>
            <a:off x="889592" y="1779857"/>
            <a:ext cx="2981852" cy="1755363"/>
          </a:xfrm>
          <a:prstGeom prst="rect">
            <a:avLst/>
          </a:prstGeom>
          <a:noFill/>
          <a:ln>
            <a:noFill/>
          </a:ln>
          <a:extLst>
            <a:ext uri="{53640926-AAD7-44D8-BBD7-CCE9431645EC}">
              <a14:shadowObscured xmlns:a14="http://schemas.microsoft.com/office/drawing/2010/main"/>
            </a:ext>
          </a:extLst>
        </p:spPr>
      </p:pic>
      <p:pic>
        <p:nvPicPr>
          <p:cNvPr id="14" name="Grafik 13">
            <a:extLst>
              <a:ext uri="{FF2B5EF4-FFF2-40B4-BE49-F238E27FC236}">
                <a16:creationId xmlns:a16="http://schemas.microsoft.com/office/drawing/2014/main" xmlns="" id="{D4005556-35CB-420F-9480-8E4FDFBBF108}"/>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11271" t="21219" r="9094" b="16744"/>
          <a:stretch/>
        </p:blipFill>
        <p:spPr bwMode="auto">
          <a:xfrm>
            <a:off x="4994049" y="1775433"/>
            <a:ext cx="2981851" cy="1752083"/>
          </a:xfrm>
          <a:prstGeom prst="rect">
            <a:avLst/>
          </a:prstGeom>
          <a:ln>
            <a:noFill/>
          </a:ln>
          <a:effectLst/>
          <a:extLst>
            <a:ext uri="{53640926-AAD7-44D8-BBD7-CCE9431645EC}">
              <a14:shadowObscured xmlns:a14="http://schemas.microsoft.com/office/drawing/2010/main"/>
            </a:ext>
          </a:extLst>
        </p:spPr>
      </p:pic>
      <p:pic>
        <p:nvPicPr>
          <p:cNvPr id="15" name="Grafik 14">
            <a:extLst>
              <a:ext uri="{FF2B5EF4-FFF2-40B4-BE49-F238E27FC236}">
                <a16:creationId xmlns:a16="http://schemas.microsoft.com/office/drawing/2014/main" xmlns="" id="{05BFB379-FD27-4262-A11A-9497DAD387AE}"/>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l="4611" r="28666"/>
          <a:stretch/>
        </p:blipFill>
        <p:spPr bwMode="auto">
          <a:xfrm>
            <a:off x="889591" y="1783008"/>
            <a:ext cx="2981854" cy="1751117"/>
          </a:xfrm>
          <a:prstGeom prst="rect">
            <a:avLst/>
          </a:prstGeom>
          <a:noFill/>
        </p:spPr>
      </p:pic>
      <p:sp>
        <p:nvSpPr>
          <p:cNvPr id="3" name="Rechteck 2">
            <a:extLst>
              <a:ext uri="{FF2B5EF4-FFF2-40B4-BE49-F238E27FC236}">
                <a16:creationId xmlns:a16="http://schemas.microsoft.com/office/drawing/2014/main" xmlns="" id="{7B654264-2FD5-493C-98B7-47D1633AA222}"/>
              </a:ext>
            </a:extLst>
          </p:cNvPr>
          <p:cNvSpPr/>
          <p:nvPr/>
        </p:nvSpPr>
        <p:spPr>
          <a:xfrm>
            <a:off x="4998078" y="1775432"/>
            <a:ext cx="2977822" cy="174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xmlns="" id="{41EBC634-FA98-4CD5-968E-044AE554DFE2}"/>
              </a:ext>
            </a:extLst>
          </p:cNvPr>
          <p:cNvPicPr>
            <a:picLocks noChangeAspect="1"/>
          </p:cNvPicPr>
          <p:nvPr/>
        </p:nvPicPr>
        <p:blipFill rotWithShape="1">
          <a:blip r:embed="rId11"/>
          <a:srcRect l="36250"/>
          <a:stretch/>
        </p:blipFill>
        <p:spPr>
          <a:xfrm>
            <a:off x="5069882" y="2133802"/>
            <a:ext cx="1758412" cy="1041953"/>
          </a:xfrm>
          <a:prstGeom prst="rect">
            <a:avLst/>
          </a:prstGeom>
        </p:spPr>
      </p:pic>
      <p:pic>
        <p:nvPicPr>
          <p:cNvPr id="16" name="Grafik 15">
            <a:extLst>
              <a:ext uri="{FF2B5EF4-FFF2-40B4-BE49-F238E27FC236}">
                <a16:creationId xmlns:a16="http://schemas.microsoft.com/office/drawing/2014/main" xmlns="" id="{59F1AC17-7C15-4A84-96F7-1E48C70FCA33}"/>
              </a:ext>
            </a:extLst>
          </p:cNvPr>
          <p:cNvPicPr>
            <a:picLocks noChangeAspect="1"/>
          </p:cNvPicPr>
          <p:nvPr/>
        </p:nvPicPr>
        <p:blipFill rotWithShape="1">
          <a:blip r:embed="rId11"/>
          <a:srcRect r="67334"/>
          <a:stretch/>
        </p:blipFill>
        <p:spPr>
          <a:xfrm>
            <a:off x="6984682" y="2158661"/>
            <a:ext cx="879518" cy="1017094"/>
          </a:xfrm>
          <a:prstGeom prst="rect">
            <a:avLst/>
          </a:prstGeom>
        </p:spPr>
      </p:pic>
    </p:spTree>
    <p:extLst>
      <p:ext uri="{BB962C8B-B14F-4D97-AF65-F5344CB8AC3E}">
        <p14:creationId xmlns:p14="http://schemas.microsoft.com/office/powerpoint/2010/main" val="2712939974"/>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5" y="0"/>
            <a:ext cx="3995936" cy="5150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23528" y="1265148"/>
            <a:ext cx="4248472" cy="3754874"/>
          </a:xfrm>
          <a:prstGeom prst="rect">
            <a:avLst/>
          </a:prstGeom>
          <a:noFill/>
        </p:spPr>
        <p:txBody>
          <a:bodyPr wrap="square" rtlCol="0">
            <a:spAutoFit/>
          </a:bodyPr>
          <a:lstStyle/>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Unterstützung der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kommunalen Radverkehrsplanung</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Repräsentative</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und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valide Daten-</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basis</a:t>
            </a:r>
          </a:p>
          <a:p>
            <a:pPr marL="285750" indent="-285750">
              <a:lnSpc>
                <a:spcPct val="100000"/>
              </a:lnSpc>
              <a:spcAft>
                <a:spcPts val="1200"/>
              </a:spcAft>
              <a:buClr>
                <a:schemeClr val="tx1">
                  <a:lumMod val="75000"/>
                  <a:lumOff val="25000"/>
                </a:schemeClr>
              </a:buClr>
              <a:buFont typeface="Wingdings" panose="05000000000000000000" pitchFamily="2" charset="2"/>
              <a:buChar char="ü"/>
              <a:defRP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Verbesserte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Analysealgorithmen</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zur Datenverarbeitung</a:t>
            </a:r>
          </a:p>
          <a:p>
            <a:pPr marL="285750" indent="-285750">
              <a:spcAft>
                <a:spcPts val="1200"/>
              </a:spcAft>
              <a:buClr>
                <a:schemeClr val="tx1">
                  <a:lumMod val="75000"/>
                  <a:lumOff val="25000"/>
                </a:schemeClr>
              </a:buClr>
              <a:buFont typeface="Wingdings" panose="05000000000000000000" pitchFamily="2" charset="2"/>
              <a:buChar char="ü"/>
              <a:defRPr/>
            </a:pP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Kontinuierliche</a:t>
            </a: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Datenerfassung und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automatisierte Ergebnis-aufbereitung</a:t>
            </a:r>
          </a:p>
          <a:p>
            <a:pPr marL="285750" indent="-285750">
              <a:spcAft>
                <a:spcPts val="1200"/>
              </a:spcAft>
              <a:buClr>
                <a:schemeClr val="tx1">
                  <a:lumMod val="75000"/>
                  <a:lumOff val="25000"/>
                </a:schemeClr>
              </a:buClr>
              <a:buFont typeface="Wingdings" panose="05000000000000000000" pitchFamily="2" charset="2"/>
              <a:buChar char="ü"/>
              <a:defRP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Ausweitung auf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möglichst viele Kommunen</a:t>
            </a:r>
          </a:p>
        </p:txBody>
      </p:sp>
      <p:sp>
        <p:nvSpPr>
          <p:cNvPr id="6" name="Textfeld 5">
            <a:extLst>
              <a:ext uri="{FF2B5EF4-FFF2-40B4-BE49-F238E27FC236}">
                <a16:creationId xmlns:a16="http://schemas.microsoft.com/office/drawing/2014/main" xmlns="" id="{587D9959-8967-4DFB-8A94-67DAB92AFDC6}"/>
              </a:ext>
            </a:extLst>
          </p:cNvPr>
          <p:cNvSpPr txBox="1"/>
          <p:nvPr/>
        </p:nvSpPr>
        <p:spPr>
          <a:xfrm>
            <a:off x="323528" y="259943"/>
            <a:ext cx="4824537" cy="954107"/>
          </a:xfrm>
          <a:prstGeom prst="rect">
            <a:avLst/>
          </a:prstGeom>
          <a:noFill/>
        </p:spPr>
        <p:txBody>
          <a:bodyPr wrap="square" rtlCol="0">
            <a:spAutoFit/>
          </a:bodyPr>
          <a:lstStyle/>
          <a:p>
            <a:pPr lvl="0"/>
            <a:r>
              <a:rPr lang="de-DE" sz="28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Ziele des neuen Raddaten-Portals</a:t>
            </a:r>
          </a:p>
        </p:txBody>
      </p:sp>
    </p:spTree>
    <p:extLst>
      <p:ext uri="{BB962C8B-B14F-4D97-AF65-F5344CB8AC3E}">
        <p14:creationId xmlns:p14="http://schemas.microsoft.com/office/powerpoint/2010/main" val="1346807587"/>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p:cNvSpPr txBox="1"/>
          <p:nvPr/>
        </p:nvSpPr>
        <p:spPr>
          <a:xfrm>
            <a:off x="323528" y="252060"/>
            <a:ext cx="8568952" cy="646331"/>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App-Nutzung</a:t>
            </a:r>
            <a:endParaRPr lang="de-DE" sz="40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12" name="Rechteck 11"/>
          <p:cNvSpPr/>
          <p:nvPr/>
        </p:nvSpPr>
        <p:spPr>
          <a:xfrm>
            <a:off x="4566358" y="1519500"/>
            <a:ext cx="4572000" cy="2708434"/>
          </a:xfrm>
          <a:prstGeom prst="rect">
            <a:avLst/>
          </a:prstGeom>
        </p:spPr>
        <p:txBody>
          <a:bodyPr wrap="square">
            <a:spAutoFit/>
          </a:bodyPr>
          <a:lstStyle/>
          <a:p>
            <a:pPr marR="0" lvl="0" algn="l" defTabSz="914400" rtl="0" eaLnBrk="1" fontAlgn="auto" latinLnBrk="0" hangingPunct="1">
              <a:spcBef>
                <a:spcPts val="0"/>
              </a:spcBef>
              <a:spcAft>
                <a:spcPts val="1800"/>
              </a:spcAft>
              <a:buClr>
                <a:schemeClr val="tx1">
                  <a:lumMod val="75000"/>
                  <a:lumOff val="25000"/>
                </a:schemeClr>
              </a:buClr>
              <a:buSzTx/>
              <a:tabLst/>
              <a:defRPr/>
            </a:pPr>
            <a:r>
              <a:rPr kumimoji="0" lang="de-DE" sz="20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Für 2024:</a:t>
            </a:r>
            <a:endParaRPr kumimoji="0" lang="de-DE" sz="200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69875" marR="0" lvl="0" indent="-269875" algn="l" defTabSz="914400" rtl="0" eaLnBrk="1" fontAlgn="auto" latinLnBrk="0" hangingPunct="1">
              <a:spcBef>
                <a:spcPts val="0"/>
              </a:spcBef>
              <a:spcAft>
                <a:spcPts val="1800"/>
              </a:spcAft>
              <a:buClr>
                <a:schemeClr val="tx1">
                  <a:lumMod val="75000"/>
                  <a:lumOff val="25000"/>
                </a:schemeClr>
              </a:buClr>
              <a:buSzTx/>
              <a:buFont typeface="Arial" panose="020B0604020202020204" pitchFamily="34" charset="0"/>
              <a:buChar char="•"/>
              <a:tabLst/>
              <a:defRPr/>
            </a:pP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6,9 Mio. aufgezeichnete </a:t>
            </a:r>
            <a:r>
              <a:rPr kumimoji="0" lang="de-DE"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Radfahrten</a:t>
            </a:r>
            <a:endParaRPr kumimoji="0" lang="de-DE" sz="15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69875" lvl="0" indent="-269875">
              <a:spcAft>
                <a:spcPts val="1800"/>
              </a:spcAft>
              <a:buClr>
                <a:schemeClr val="tx1">
                  <a:lumMod val="75000"/>
                  <a:lumOff val="25000"/>
                </a:schemeClr>
              </a:buClr>
              <a:buFont typeface="Arial" panose="020B0604020202020204" pitchFamily="34" charset="0"/>
              <a:buChar char="•"/>
              <a:defRPr/>
            </a:pP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56,1 Mio. aufgezeichnete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Radkilometer</a:t>
            </a:r>
            <a:endParaRPr kumimoji="0" lang="de-DE" sz="15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endParaRPr>
          </a:p>
          <a:p>
            <a:pPr marL="269875" indent="-269875">
              <a:spcAft>
                <a:spcPts val="1800"/>
              </a:spcAft>
              <a:buClr>
                <a:schemeClr val="tx1">
                  <a:lumMod val="75000"/>
                  <a:lumOff val="25000"/>
                </a:schemeClr>
              </a:buClr>
              <a:buFont typeface="Arial" panose="020B0604020202020204" pitchFamily="34" charset="0"/>
              <a:buChar char="•"/>
              <a:defRPr/>
            </a:pPr>
            <a:r>
              <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216 Terabyte </a:t>
            </a:r>
            <a:r>
              <a:rPr 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Datenmenge</a:t>
            </a:r>
            <a:endPar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69875" indent="-269875">
              <a:spcAft>
                <a:spcPts val="1800"/>
              </a:spcAft>
              <a:buClr>
                <a:schemeClr val="tx1">
                  <a:lumMod val="75000"/>
                  <a:lumOff val="25000"/>
                </a:schemeClr>
              </a:buClr>
              <a:buFont typeface="Arial" panose="020B0604020202020204" pitchFamily="34" charset="0"/>
              <a:buChar char="•"/>
              <a:defRPr/>
            </a:pP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40 % </a:t>
            </a:r>
            <a:r>
              <a:rPr kumimoji="0" lang="de-DE"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App-Nutzungsquote</a:t>
            </a:r>
            <a:r>
              <a:rPr kumimoji="0" lang="de-DE"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Roboto" panose="02000000000000000000" pitchFamily="2" charset="0"/>
                <a:cs typeface="Arial" panose="020B0604020202020204" pitchFamily="34" charset="0"/>
              </a:rPr>
              <a:t> über alle STADTRADELN-Teilnehmende</a:t>
            </a:r>
          </a:p>
        </p:txBody>
      </p:sp>
      <p:sp>
        <p:nvSpPr>
          <p:cNvPr id="5" name="Rechteck 4"/>
          <p:cNvSpPr/>
          <p:nvPr/>
        </p:nvSpPr>
        <p:spPr>
          <a:xfrm>
            <a:off x="324694" y="2058402"/>
            <a:ext cx="2807146" cy="307777"/>
          </a:xfrm>
          <a:prstGeom prst="rect">
            <a:avLst/>
          </a:prstGeom>
        </p:spPr>
        <p:txBody>
          <a:bodyPr wrap="square">
            <a:spAutoFit/>
          </a:bodyPr>
          <a:lstStyle/>
          <a:p>
            <a:pPr fontAlgn="auto">
              <a:lnSpc>
                <a:spcPct val="100000"/>
              </a:lnSpc>
              <a:spcAft>
                <a:spcPts val="0"/>
              </a:spcAft>
              <a:buClrTx/>
              <a:buSzTx/>
              <a:buFontTx/>
            </a:pPr>
            <a:r>
              <a:rPr lang="de-DE" altLang="de-DE"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App-User*innen</a:t>
            </a:r>
          </a:p>
        </p:txBody>
      </p:sp>
      <p:graphicFrame>
        <p:nvGraphicFramePr>
          <p:cNvPr id="6" name="Diagramm 5">
            <a:extLst>
              <a:ext uri="{FF2B5EF4-FFF2-40B4-BE49-F238E27FC236}">
                <a16:creationId xmlns:a16="http://schemas.microsoft.com/office/drawing/2014/main" xmlns="" id="{00000000-0008-0000-0300-000005000000}"/>
              </a:ext>
            </a:extLst>
          </p:cNvPr>
          <p:cNvGraphicFramePr>
            <a:graphicFrameLocks noChangeAspect="1"/>
          </p:cNvGraphicFramePr>
          <p:nvPr>
            <p:extLst>
              <p:ext uri="{D42A27DB-BD31-4B8C-83A1-F6EECF244321}">
                <p14:modId xmlns:p14="http://schemas.microsoft.com/office/powerpoint/2010/main" val="1346444556"/>
              </p:ext>
            </p:extLst>
          </p:nvPr>
        </p:nvGraphicFramePr>
        <p:xfrm>
          <a:off x="1" y="0"/>
          <a:ext cx="4283967" cy="5143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671169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9144000"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Picture 2" descr="P:\KB-Projekte\STADTRADELN\STADTRADELN\Grafik\Logos\Logo - REDESIGN 2017\02 SR Logo - Quadratisch\SR Logo - Quadratisch - Weiß\Stadtradeln_quadratisch_weiss.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320209" y="1363748"/>
            <a:ext cx="4503582" cy="2416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19099"/>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784105"/>
            <a:ext cx="2822693" cy="306045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1788610"/>
            <a:ext cx="2639797" cy="3060457"/>
          </a:xfrm>
          <a:prstGeom prst="rect">
            <a:avLst/>
          </a:prstGeom>
        </p:spPr>
      </p:pic>
      <p:sp>
        <p:nvSpPr>
          <p:cNvPr id="4" name="Textfeld 3"/>
          <p:cNvSpPr txBox="1"/>
          <p:nvPr/>
        </p:nvSpPr>
        <p:spPr>
          <a:xfrm>
            <a:off x="2106312" y="4409838"/>
            <a:ext cx="936104" cy="400110"/>
          </a:xfrm>
          <a:prstGeom prst="rect">
            <a:avLst/>
          </a:prstGeom>
          <a:solidFill>
            <a:schemeClr val="bg1"/>
          </a:solidFill>
        </p:spPr>
        <p:txBody>
          <a:bodyPr wrap="square" rtlCol="0">
            <a:spAutoFit/>
          </a:bodyPr>
          <a:lstStyle/>
          <a:p>
            <a:pPr algn="ctr"/>
            <a:r>
              <a:rPr lang="de-DE" sz="1000" dirty="0">
                <a:solidFill>
                  <a:schemeClr val="bg1">
                    <a:lumMod val="50000"/>
                  </a:schemeClr>
                </a:solidFill>
              </a:rPr>
              <a:t>Teilnehmende gesamt</a:t>
            </a:r>
          </a:p>
        </p:txBody>
      </p:sp>
      <p:sp>
        <p:nvSpPr>
          <p:cNvPr id="9" name="Textfeld 8"/>
          <p:cNvSpPr txBox="1"/>
          <p:nvPr/>
        </p:nvSpPr>
        <p:spPr>
          <a:xfrm>
            <a:off x="323528" y="252060"/>
            <a:ext cx="8568952" cy="923330"/>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Datenbasis</a:t>
            </a:r>
            <a:endParaRPr lang="de-DE" sz="40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Einordnung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(Leipzig exemplarisch)</a:t>
            </a:r>
          </a:p>
        </p:txBody>
      </p:sp>
      <p:sp>
        <p:nvSpPr>
          <p:cNvPr id="11" name="Inhaltsplatzhalter 2"/>
          <p:cNvSpPr>
            <a:spLocks noGrp="1"/>
          </p:cNvSpPr>
          <p:nvPr>
            <p:ph idx="1"/>
          </p:nvPr>
        </p:nvSpPr>
        <p:spPr>
          <a:xfrm>
            <a:off x="450874" y="1347614"/>
            <a:ext cx="4841206" cy="360040"/>
          </a:xfrm>
        </p:spPr>
        <p:txBody>
          <a:bodyPr>
            <a:normAutofit/>
          </a:bodyPr>
          <a:lstStyle/>
          <a:p>
            <a:pPr marL="0" indent="0">
              <a:buNone/>
            </a:pPr>
            <a:r>
              <a:rPr lang="de-DE" sz="1600" dirty="0">
                <a:solidFill>
                  <a:schemeClr val="tx1">
                    <a:lumMod val="75000"/>
                    <a:lumOff val="25000"/>
                  </a:schemeClr>
                </a:solidFill>
                <a:latin typeface="Arial" panose="020B0604020202020204" pitchFamily="34" charset="0"/>
                <a:cs typeface="Arial" panose="020B0604020202020204" pitchFamily="34" charset="0"/>
              </a:rPr>
              <a:t>Vergleich STADTRADELN und Haushaltsbefragung</a:t>
            </a:r>
          </a:p>
        </p:txBody>
      </p:sp>
    </p:spTree>
    <p:extLst>
      <p:ext uri="{BB962C8B-B14F-4D97-AF65-F5344CB8AC3E}">
        <p14:creationId xmlns:p14="http://schemas.microsoft.com/office/powerpoint/2010/main" val="1893686141"/>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23528" y="252060"/>
            <a:ext cx="8568952" cy="923330"/>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Datenbasis</a:t>
            </a:r>
            <a:endParaRPr lang="de-DE" sz="40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Einordnung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(Leipzig exemplarisch)</a:t>
            </a:r>
          </a:p>
        </p:txBody>
      </p:sp>
      <p:sp>
        <p:nvSpPr>
          <p:cNvPr id="11" name="Inhaltsplatzhalter 2"/>
          <p:cNvSpPr>
            <a:spLocks noGrp="1"/>
          </p:cNvSpPr>
          <p:nvPr>
            <p:ph idx="1"/>
          </p:nvPr>
        </p:nvSpPr>
        <p:spPr>
          <a:xfrm>
            <a:off x="450874" y="1347614"/>
            <a:ext cx="4841206" cy="360040"/>
          </a:xfrm>
        </p:spPr>
        <p:txBody>
          <a:bodyPr>
            <a:normAutofit/>
          </a:bodyPr>
          <a:lstStyle/>
          <a:p>
            <a:pPr marL="0" indent="0">
              <a:buNone/>
            </a:pPr>
            <a:r>
              <a:rPr lang="de-DE" sz="1600" dirty="0">
                <a:solidFill>
                  <a:schemeClr val="tx1">
                    <a:lumMod val="75000"/>
                    <a:lumOff val="25000"/>
                  </a:schemeClr>
                </a:solidFill>
                <a:latin typeface="Arial" panose="020B0604020202020204" pitchFamily="34" charset="0"/>
                <a:cs typeface="Arial" panose="020B0604020202020204" pitchFamily="34" charset="0"/>
              </a:rPr>
              <a:t>Vergleich STADTRADELN und Haushaltsbefragung</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2" y="2283718"/>
            <a:ext cx="4322439" cy="1847248"/>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851670"/>
            <a:ext cx="4109060" cy="2932430"/>
          </a:xfrm>
          <a:prstGeom prst="rect">
            <a:avLst/>
          </a:prstGeom>
        </p:spPr>
      </p:pic>
    </p:spTree>
    <p:extLst>
      <p:ext uri="{BB962C8B-B14F-4D97-AF65-F5344CB8AC3E}">
        <p14:creationId xmlns:p14="http://schemas.microsoft.com/office/powerpoint/2010/main" val="4276625876"/>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323528" y="252060"/>
            <a:ext cx="8568952" cy="923330"/>
          </a:xfrm>
          <a:prstGeom prst="rect">
            <a:avLst/>
          </a:prstGeom>
          <a:noFill/>
        </p:spPr>
        <p:txBody>
          <a:bodyPr wrap="square" rtlCol="0">
            <a:spAutoFit/>
          </a:bodyPr>
          <a:lstStyle/>
          <a:p>
            <a:pPr lvl="0"/>
            <a:r>
              <a:rPr lang="de-DE" sz="36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Datenbasis</a:t>
            </a:r>
            <a:endParaRPr lang="de-DE" sz="4000"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endParaRPr>
          </a:p>
          <a:p>
            <a:pPr lvl="0"/>
            <a:r>
              <a:rPr 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Einordnung </a:t>
            </a:r>
            <a:r>
              <a:rPr lang="de-DE" sz="15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(Leipzig exemplarisch)</a:t>
            </a:r>
          </a:p>
        </p:txBody>
      </p:sp>
      <p:sp>
        <p:nvSpPr>
          <p:cNvPr id="11" name="Inhaltsplatzhalter 2"/>
          <p:cNvSpPr>
            <a:spLocks noGrp="1"/>
          </p:cNvSpPr>
          <p:nvPr>
            <p:ph idx="1"/>
          </p:nvPr>
        </p:nvSpPr>
        <p:spPr>
          <a:xfrm>
            <a:off x="450874" y="1347614"/>
            <a:ext cx="4841206" cy="360040"/>
          </a:xfrm>
        </p:spPr>
        <p:txBody>
          <a:bodyPr>
            <a:normAutofit/>
          </a:bodyPr>
          <a:lstStyle/>
          <a:p>
            <a:pPr marL="0" indent="0">
              <a:buNone/>
            </a:pPr>
            <a:r>
              <a:rPr lang="de-DE" sz="1600" dirty="0">
                <a:solidFill>
                  <a:schemeClr val="tx1">
                    <a:lumMod val="75000"/>
                    <a:lumOff val="25000"/>
                  </a:schemeClr>
                </a:solidFill>
                <a:latin typeface="Arial" panose="020B0604020202020204" pitchFamily="34" charset="0"/>
                <a:cs typeface="Arial" panose="020B0604020202020204" pitchFamily="34" charset="0"/>
              </a:rPr>
              <a:t>Vergleich STADTRADELN und Haushaltsbefragung</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707654"/>
            <a:ext cx="4535817" cy="3359187"/>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264" y="1851670"/>
            <a:ext cx="4316342" cy="3011685"/>
          </a:xfrm>
          <a:prstGeom prst="rect">
            <a:avLst/>
          </a:prstGeom>
        </p:spPr>
      </p:pic>
    </p:spTree>
    <p:extLst>
      <p:ext uri="{BB962C8B-B14F-4D97-AF65-F5344CB8AC3E}">
        <p14:creationId xmlns:p14="http://schemas.microsoft.com/office/powerpoint/2010/main" val="3009625197"/>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61664" y="0"/>
            <a:ext cx="9205664" cy="518021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5400" dirty="0">
                <a:latin typeface="Arial Black" panose="020B0A04020102020204" pitchFamily="34" charset="0"/>
              </a:rPr>
              <a:t>bike-monitor.de</a:t>
            </a:r>
          </a:p>
        </p:txBody>
      </p:sp>
      <p:sp>
        <p:nvSpPr>
          <p:cNvPr id="3" name="Ellipse 2"/>
          <p:cNvSpPr/>
          <p:nvPr/>
        </p:nvSpPr>
        <p:spPr>
          <a:xfrm rot="1631079">
            <a:off x="6926143" y="123478"/>
            <a:ext cx="2159343" cy="214003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rot="776787">
            <a:off x="7100708" y="448419"/>
            <a:ext cx="1872208" cy="1569660"/>
          </a:xfrm>
          <a:prstGeom prst="rect">
            <a:avLst/>
          </a:prstGeom>
          <a:noFill/>
        </p:spPr>
        <p:txBody>
          <a:bodyPr wrap="square" rtlCol="0">
            <a:spAutoFit/>
          </a:bodyPr>
          <a:lstStyle/>
          <a:p>
            <a:pPr lvl="0" algn="ctr"/>
            <a: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t>Neu </a:t>
            </a:r>
            <a:b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br>
            <a:r>
              <a:rPr lang="de-DE" altLang="de-DE" sz="2400" b="1" cap="all" dirty="0">
                <a:solidFill>
                  <a:schemeClr val="bg1"/>
                </a:solidFill>
                <a:latin typeface="Arial Black" panose="020B0A04020102020204" pitchFamily="34" charset="0"/>
                <a:ea typeface="Roboto" panose="02000000000000000000" pitchFamily="2" charset="0"/>
                <a:cs typeface="Arial" panose="020B0604020202020204" pitchFamily="34" charset="0"/>
              </a:rPr>
              <a:t>ab Herbst 2025</a:t>
            </a:r>
          </a:p>
        </p:txBody>
      </p:sp>
    </p:spTree>
    <p:extLst>
      <p:ext uri="{BB962C8B-B14F-4D97-AF65-F5344CB8AC3E}">
        <p14:creationId xmlns:p14="http://schemas.microsoft.com/office/powerpoint/2010/main" val="11291492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9127" t="6177" r="4444" b="29336"/>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323528" y="998895"/>
            <a:ext cx="8568952" cy="1323439"/>
          </a:xfrm>
          <a:prstGeom prst="rect">
            <a:avLst/>
          </a:prstGeom>
        </p:spPr>
        <p:txBody>
          <a:bodyPr wrap="square">
            <a:spAutoFit/>
          </a:bodyPr>
          <a:lstStyle/>
          <a:p>
            <a:pPr fontAlgn="auto">
              <a:lnSpc>
                <a:spcPct val="100000"/>
              </a:lnSpc>
              <a:spcAft>
                <a:spcPts val="7800"/>
              </a:spcAft>
              <a:buClrTx/>
              <a:buSzTx/>
              <a:buFontTx/>
            </a:pPr>
            <a:r>
              <a:rPr lang="de-DE" altLang="de-DE"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a:t>
            </a:r>
            <a:br>
              <a:rPr lang="de-DE" altLang="de-DE"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de-DE" altLang="de-DE" sz="4000" b="1" cap="sm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RADar!</a:t>
            </a:r>
            <a:r>
              <a:rPr lang="de-DE" altLang="de-DE"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 &amp; </a:t>
            </a:r>
            <a:r>
              <a:rPr lang="de-DE" altLang="de-DE" sz="4000" b="1"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BIKE MONITOR</a:t>
            </a:r>
            <a:endParaRPr lang="de-DE" altLang="de-DE" sz="4000" b="1" cap="all" dirty="0">
              <a:solidFill>
                <a:schemeClr val="bg1"/>
              </a:solidFill>
              <a:latin typeface="Arial Black" panose="020B0A04020102020204" pitchFamily="34" charset="0"/>
              <a:ea typeface="Roboto Black" panose="02000000000000000000" pitchFamily="2" charset="0"/>
              <a:cs typeface="Roboto Black" panose="02000000000000000000" pitchFamily="2" charset="0"/>
            </a:endParaRPr>
          </a:p>
        </p:txBody>
      </p:sp>
      <p:sp>
        <p:nvSpPr>
          <p:cNvPr id="4" name="Rechteck 3"/>
          <p:cNvSpPr/>
          <p:nvPr/>
        </p:nvSpPr>
        <p:spPr>
          <a:xfrm>
            <a:off x="3203848" y="3003798"/>
            <a:ext cx="5912584" cy="1554272"/>
          </a:xfrm>
          <a:prstGeom prst="rect">
            <a:avLst/>
          </a:prstGeom>
        </p:spPr>
        <p:txBody>
          <a:bodyPr wrap="square">
            <a:spAutoFit/>
          </a:bodyPr>
          <a:lstStyle/>
          <a:p>
            <a:r>
              <a:rPr lang="de-DE" altLang="de-DE" sz="3500" b="1" dirty="0">
                <a:solidFill>
                  <a:schemeClr val="bg1"/>
                </a:solidFill>
                <a:latin typeface="Arial" panose="020B0604020202020204" pitchFamily="34" charset="0"/>
                <a:ea typeface="Roboto" panose="02000000000000000000" pitchFamily="2" charset="0"/>
                <a:cs typeface="Arial" panose="020B0604020202020204" pitchFamily="34" charset="0"/>
              </a:rPr>
              <a:t>All-in-</a:t>
            </a:r>
            <a:r>
              <a:rPr lang="de-DE" altLang="de-DE" sz="3500" b="1" dirty="0" err="1">
                <a:solidFill>
                  <a:schemeClr val="bg1"/>
                </a:solidFill>
                <a:latin typeface="Arial" panose="020B0604020202020204" pitchFamily="34" charset="0"/>
                <a:ea typeface="Roboto" panose="02000000000000000000" pitchFamily="2" charset="0"/>
                <a:cs typeface="Arial" panose="020B0604020202020204" pitchFamily="34" charset="0"/>
              </a:rPr>
              <a:t>one</a:t>
            </a:r>
            <a:r>
              <a:rPr lang="de-DE" altLang="de-DE" sz="3500" b="1" dirty="0">
                <a:solidFill>
                  <a:schemeClr val="bg1"/>
                </a:solidFill>
                <a:latin typeface="Arial" panose="020B0604020202020204" pitchFamily="34" charset="0"/>
                <a:ea typeface="Roboto" panose="02000000000000000000" pitchFamily="2" charset="0"/>
                <a:cs typeface="Arial" panose="020B0604020202020204" pitchFamily="34" charset="0"/>
              </a:rPr>
              <a:t>:</a:t>
            </a:r>
          </a:p>
          <a:p>
            <a:r>
              <a:rPr lang="de-DE" altLang="de-DE" sz="3000" dirty="0">
                <a:solidFill>
                  <a:schemeClr val="bg1"/>
                </a:solidFill>
                <a:latin typeface="Arial" panose="020B0604020202020204" pitchFamily="34" charset="0"/>
                <a:ea typeface="Roboto" panose="02000000000000000000" pitchFamily="2" charset="0"/>
                <a:cs typeface="Arial" panose="020B0604020202020204" pitchFamily="34" charset="0"/>
              </a:rPr>
              <a:t>Kommunikations-,Planungs- </a:t>
            </a:r>
            <a:r>
              <a:rPr lang="de-DE" altLang="de-DE" sz="3000" i="1" dirty="0">
                <a:solidFill>
                  <a:schemeClr val="bg1"/>
                </a:solidFill>
                <a:latin typeface="Arial" panose="020B0604020202020204" pitchFamily="34" charset="0"/>
                <a:ea typeface="Roboto" panose="02000000000000000000" pitchFamily="2" charset="0"/>
                <a:cs typeface="Arial" panose="020B0604020202020204" pitchFamily="34" charset="0"/>
              </a:rPr>
              <a:t>und </a:t>
            </a:r>
            <a:r>
              <a:rPr lang="de-DE" altLang="de-DE" sz="3000" dirty="0">
                <a:solidFill>
                  <a:schemeClr val="bg1"/>
                </a:solidFill>
                <a:latin typeface="Arial" panose="020B0604020202020204" pitchFamily="34" charset="0"/>
                <a:ea typeface="Roboto" panose="02000000000000000000" pitchFamily="2" charset="0"/>
                <a:cs typeface="Arial" panose="020B0604020202020204" pitchFamily="34" charset="0"/>
              </a:rPr>
              <a:t>Bürgerbeteiligungsinstrument</a:t>
            </a:r>
            <a:endParaRPr lang="de-DE" sz="3000" dirty="0">
              <a:solidFill>
                <a:schemeClr val="bg1"/>
              </a:solidFill>
              <a:latin typeface="Arial" panose="020B0604020202020204" pitchFamily="34" charset="0"/>
              <a:cs typeface="Arial" panose="020B0604020202020204" pitchFamily="34" charset="0"/>
            </a:endParaRPr>
          </a:p>
        </p:txBody>
      </p:sp>
      <p:sp>
        <p:nvSpPr>
          <p:cNvPr id="6" name="Textfeld 5"/>
          <p:cNvSpPr txBox="1"/>
          <p:nvPr/>
        </p:nvSpPr>
        <p:spPr>
          <a:xfrm>
            <a:off x="6047656" y="4943445"/>
            <a:ext cx="3096344" cy="200055"/>
          </a:xfrm>
          <a:prstGeom prst="rect">
            <a:avLst/>
          </a:prstGeom>
          <a:noFill/>
        </p:spPr>
        <p:txBody>
          <a:bodyPr wrap="square" rtlCol="0">
            <a:spAutoFit/>
          </a:bodyPr>
          <a:lstStyle/>
          <a:p>
            <a:pPr algn="r"/>
            <a:r>
              <a:rPr lang="de-DE" sz="700" i="1" dirty="0">
                <a:solidFill>
                  <a:schemeClr val="bg1"/>
                </a:solidFill>
                <a:latin typeface="Arial" panose="020B0604020202020204" pitchFamily="34" charset="0"/>
                <a:cs typeface="Arial" panose="020B0604020202020204" pitchFamily="34" charset="0"/>
              </a:rPr>
              <a:t>Bildnachweis: Klima-Bündnis Services / Felix Krammer</a:t>
            </a:r>
            <a:endParaRPr lang="de-DE"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7058983"/>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4067944" cy="51435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4562424" y="411510"/>
            <a:ext cx="4380969"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Vielen Dank!</a:t>
            </a:r>
          </a:p>
        </p:txBody>
      </p:sp>
      <p:sp>
        <p:nvSpPr>
          <p:cNvPr id="7" name="Textfeld 6"/>
          <p:cNvSpPr txBox="1"/>
          <p:nvPr/>
        </p:nvSpPr>
        <p:spPr>
          <a:xfrm>
            <a:off x="4562424" y="1249702"/>
            <a:ext cx="4330056" cy="3493264"/>
          </a:xfrm>
          <a:prstGeom prst="rect">
            <a:avLst/>
          </a:prstGeom>
          <a:noFill/>
        </p:spPr>
        <p:txBody>
          <a:bodyPr wrap="square" rtlCol="0">
            <a:spAutoFit/>
          </a:bodyPr>
          <a:lstStyle/>
          <a:p>
            <a:pPr>
              <a:spcAft>
                <a:spcPts val="800"/>
              </a:spcAft>
              <a:buClr>
                <a:srgbClr val="54A4DF"/>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Kontakt</a:t>
            </a:r>
          </a:p>
          <a:p>
            <a:pPr>
              <a:spcAft>
                <a:spcPts val="1200"/>
              </a:spcAft>
              <a:buClr>
                <a:srgbClr val="54A4DF"/>
              </a:buClr>
            </a:pPr>
            <a:r>
              <a:rPr lang="de-DE" altLang="de-DE"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&lt;Name&gt;</a:t>
            </a:r>
            <a:br>
              <a:rPr lang="de-DE" altLang="de-DE"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&lt;Organisation&gt;</a:t>
            </a:r>
            <a:b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&lt;Funktion&gt;</a:t>
            </a:r>
            <a:b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a:t>
            </a:r>
            <a:b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 </a:t>
            </a:r>
          </a:p>
          <a:p>
            <a:pPr>
              <a:spcAft>
                <a:spcPts val="1200"/>
              </a:spcAft>
              <a:buClr>
                <a:srgbClr val="54A4DF"/>
              </a:buClr>
            </a:pPr>
            <a:r>
              <a:rPr lang="de-DE" altLang="de-DE"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STADTRADELN-Team</a:t>
            </a:r>
            <a:br>
              <a:rPr lang="de-DE" altLang="de-DE"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info@stadtradeln.de</a:t>
            </a:r>
            <a:b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 +49 69 717139-39</a:t>
            </a:r>
          </a:p>
          <a:p>
            <a:pPr algn="r">
              <a:spcAft>
                <a:spcPts val="800"/>
              </a:spcAft>
              <a:buClr>
                <a:srgbClr val="54A4DF"/>
              </a:buClr>
            </a:pPr>
            <a:r>
              <a:rPr lang="de-DE" altLang="de-DE"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 Services</a:t>
            </a:r>
            <a:endPar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algn="r">
              <a:spcAft>
                <a:spcPts val="800"/>
              </a:spcAft>
              <a:buClr>
                <a:srgbClr val="54A4DF"/>
              </a:buClr>
            </a:pPr>
            <a:r>
              <a:rPr lang="de-DE" sz="1100" dirty="0">
                <a:latin typeface="Arial" panose="020B0604020202020204" pitchFamily="34" charset="0"/>
                <a:cs typeface="Arial" panose="020B0604020202020204" pitchFamily="34" charset="0"/>
              </a:rPr>
              <a:t>Eschborner Landstr. 42–50</a:t>
            </a: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r>
            <a:b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60489 Frankfurt am Main</a:t>
            </a:r>
            <a:b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Deutschland</a:t>
            </a:r>
          </a:p>
          <a:p>
            <a:pPr algn="r">
              <a:spcAft>
                <a:spcPts val="800"/>
              </a:spcAft>
              <a:buClr>
                <a:srgbClr val="54A4DF"/>
              </a:buClr>
            </a:pPr>
            <a:r>
              <a:rPr lang="de-DE" altLang="de-DE"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 klimabuendnis-services.org</a:t>
            </a:r>
            <a:br>
              <a:rPr lang="de-DE" altLang="de-DE"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11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 info@klimabuendnis-services.org</a:t>
            </a:r>
            <a:endParaRPr lang="de-DE"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extfeld 1"/>
          <p:cNvSpPr txBox="1"/>
          <p:nvPr/>
        </p:nvSpPr>
        <p:spPr>
          <a:xfrm>
            <a:off x="6027" y="4096692"/>
            <a:ext cx="4061917" cy="923330"/>
          </a:xfrm>
          <a:prstGeom prst="rect">
            <a:avLst/>
          </a:prstGeom>
          <a:noFill/>
        </p:spPr>
        <p:txBody>
          <a:bodyPr wrap="square" rtlCol="0">
            <a:spAutoFit/>
          </a:bodyPr>
          <a:lstStyle/>
          <a:p>
            <a:pPr algn="ctr"/>
            <a:r>
              <a:rPr lang="de-DE"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stadtradeln.de</a:t>
            </a:r>
          </a:p>
          <a:p>
            <a:pPr algn="ctr"/>
            <a:r>
              <a:rPr lang="de-DE"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radar-online.net</a:t>
            </a:r>
            <a:br>
              <a:rPr lang="de-DE" dirty="0">
                <a:solidFill>
                  <a:schemeClr val="bg1"/>
                </a:solidFill>
                <a:latin typeface="Arial Black" panose="020B0A04020102020204" pitchFamily="34" charset="0"/>
                <a:ea typeface="Roboto Black" panose="02000000000000000000" pitchFamily="2" charset="0"/>
                <a:cs typeface="Roboto Black" panose="02000000000000000000" pitchFamily="2" charset="0"/>
              </a:rPr>
            </a:br>
            <a:r>
              <a:rPr lang="de-DE" dirty="0">
                <a:solidFill>
                  <a:schemeClr val="bg1"/>
                </a:solidFill>
                <a:latin typeface="Arial Black" panose="020B0A04020102020204" pitchFamily="34" charset="0"/>
                <a:ea typeface="Roboto Black" panose="02000000000000000000" pitchFamily="2" charset="0"/>
                <a:cs typeface="Roboto Black" panose="02000000000000000000" pitchFamily="2" charset="0"/>
              </a:rPr>
              <a:t>bike-monitor.de</a:t>
            </a:r>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1201377" y="398271"/>
            <a:ext cx="1671216" cy="9216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1201377" y="1600747"/>
            <a:ext cx="1671216" cy="722030"/>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221764" y="2603577"/>
            <a:ext cx="1630443" cy="722031"/>
          </a:xfrm>
          <a:prstGeom prst="rect">
            <a:avLst/>
          </a:prstGeom>
        </p:spPr>
      </p:pic>
    </p:spTree>
    <p:extLst>
      <p:ext uri="{BB962C8B-B14F-4D97-AF65-F5344CB8AC3E}">
        <p14:creationId xmlns:p14="http://schemas.microsoft.com/office/powerpoint/2010/main" val="229198704"/>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4694" y="261104"/>
            <a:ext cx="640754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Klima-Bündnis</a:t>
            </a:r>
          </a:p>
        </p:txBody>
      </p:sp>
      <p:sp>
        <p:nvSpPr>
          <p:cNvPr id="2" name="Textfeld 1"/>
          <p:cNvSpPr txBox="1"/>
          <p:nvPr/>
        </p:nvSpPr>
        <p:spPr>
          <a:xfrm>
            <a:off x="323528" y="1491630"/>
            <a:ext cx="8496944" cy="3400931"/>
          </a:xfrm>
          <a:prstGeom prst="rect">
            <a:avLst/>
          </a:prstGeom>
          <a:noFill/>
        </p:spPr>
        <p:txBody>
          <a:bodyPr wrap="square" rtlCol="0">
            <a:spAutoFit/>
          </a:bodyPr>
          <a:lstStyle/>
          <a:p>
            <a:pPr>
              <a:spcAft>
                <a:spcPts val="1200"/>
              </a:spcAft>
            </a:pP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1990 Gründung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des europäischen Netzwerks von Städten, Gemeinden und Landkreisen zum Schutz des Weltklimas als Verein</a:t>
            </a:r>
          </a:p>
          <a:p>
            <a:pPr>
              <a:spcAft>
                <a:spcPts val="1200"/>
              </a:spcAft>
            </a:pP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2023 Ausgründung</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der </a:t>
            </a: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 Services</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GmbH, in der STADTRADELN seit 2024 integriert ist, mit Verein als 100%iger Gesellschafter</a:t>
            </a:r>
          </a:p>
          <a:p>
            <a:pPr>
              <a:spcAft>
                <a:spcPts val="600"/>
              </a:spcAft>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Inzwischen rund </a:t>
            </a: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2.000 Mitglieder in über 25 Ländern Europas</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t>
            </a:r>
          </a:p>
          <a:p>
            <a:pPr marL="450000" lvl="1" indent="-269875">
              <a:spcBef>
                <a:spcPts val="0"/>
              </a:spcBef>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Etwa 90 Mio. Menschen leben in Klima-Bündnis-Kommunen</a:t>
            </a:r>
          </a:p>
          <a:p>
            <a:pPr marL="450000" lvl="1" indent="-269875">
              <a:spcBef>
                <a:spcPts val="0"/>
              </a:spcBef>
              <a:spcAft>
                <a:spcPts val="12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Gut 20 % der EU-Bevölkerung</a:t>
            </a:r>
          </a:p>
          <a:p>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Partnerschaft zwischen europäischen Kommunen und indigenen Völkern der Regenwälder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zur Reduktion von Treibhausgasemissionen und zum Schutz der Regenwälder</a:t>
            </a:r>
            <a:endParaRPr lang="de-DE"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44334" y="8786"/>
            <a:ext cx="2283562" cy="118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133441"/>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640754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Klima-Bündnis</a:t>
            </a:r>
            <a:endParaRPr lang="de-DE" altLang="de-DE" cap="all"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5" name="Textfeld 4"/>
          <p:cNvSpPr txBox="1"/>
          <p:nvPr/>
        </p:nvSpPr>
        <p:spPr>
          <a:xfrm>
            <a:off x="323528" y="1491630"/>
            <a:ext cx="8568952" cy="2923877"/>
          </a:xfrm>
          <a:prstGeom prst="rect">
            <a:avLst/>
          </a:prstGeom>
          <a:noFill/>
        </p:spPr>
        <p:txBody>
          <a:bodyPr wrap="square" rtlCol="0">
            <a:spAutoFit/>
          </a:bodyPr>
          <a:lstStyle/>
          <a:p>
            <a:pPr>
              <a:spcAft>
                <a:spcPts val="1800"/>
              </a:spcAft>
            </a:pP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Mit dem Beitritt zum Klima-Bündnis verpflichten sich die Kommunen u.</a:t>
            </a:r>
            <a:r>
              <a:rPr lang="de-DE" b="1" dirty="0">
                <a:latin typeface="Arial" panose="020B0604020202020204" pitchFamily="34" charset="0"/>
                <a:cs typeface="Arial" panose="020B0604020202020204" pitchFamily="34" charset="0"/>
              </a:rPr>
              <a:t> </a:t>
            </a: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 zu</a:t>
            </a:r>
          </a:p>
          <a:p>
            <a:pPr marL="270000" indent="-2700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Verringerung ihrer Treibhausgasemissionen um 30</a:t>
            </a:r>
            <a:r>
              <a:rPr lang="de-DE" dirty="0">
                <a:latin typeface="Arial" panose="020B0604020202020204" pitchFamily="34" charset="0"/>
                <a:cs typeface="Arial" panose="020B0604020202020204" pitchFamily="34" charset="0"/>
              </a:rPr>
              <a:t>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alle 5 Jahre mit Ziel, bis 2050 die CO</a:t>
            </a:r>
            <a:r>
              <a:rPr lang="de-DE" altLang="de-DE" baseline="-25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-Emissionen um mindestens 95</a:t>
            </a:r>
            <a:r>
              <a:rPr lang="de-DE" dirty="0">
                <a:latin typeface="Arial" panose="020B0604020202020204" pitchFamily="34" charset="0"/>
                <a:cs typeface="Arial" panose="020B0604020202020204" pitchFamily="34" charset="0"/>
              </a:rPr>
              <a:t>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zu reduzieren </a:t>
            </a:r>
            <a:r>
              <a:rPr lang="de-DE" altLang="de-DE"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(Basisjahr 1990)</a:t>
            </a:r>
          </a:p>
          <a:p>
            <a:pPr marL="270000" indent="-2700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Halbierung ihrer Pro-Kopf-Emissionen bis spätestens 2030</a:t>
            </a:r>
            <a:r>
              <a:rPr lang="de-DE" altLang="de-DE" sz="14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(Basisjahr 1990) </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a:t>
            </a:r>
          </a:p>
          <a:p>
            <a:pPr marL="540000" lvl="1" indent="-270000">
              <a:spcAft>
                <a:spcPts val="600"/>
              </a:spcAft>
              <a:buClr>
                <a:schemeClr val="tx1">
                  <a:lumMod val="75000"/>
                  <a:lumOff val="25000"/>
                </a:schemeClr>
              </a:buClr>
              <a:buFont typeface="Symbol" panose="05050102010706020507" pitchFamily="18" charset="2"/>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Energieeinsparung</a:t>
            </a:r>
          </a:p>
          <a:p>
            <a:pPr marL="540000" lvl="1" indent="-270000">
              <a:spcAft>
                <a:spcPts val="600"/>
              </a:spcAft>
              <a:buClr>
                <a:schemeClr val="tx1">
                  <a:lumMod val="75000"/>
                  <a:lumOff val="25000"/>
                </a:schemeClr>
              </a:buClr>
              <a:buFont typeface="Symbol" panose="05050102010706020507" pitchFamily="18" charset="2"/>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Energieeffizienz</a:t>
            </a:r>
          </a:p>
          <a:p>
            <a:pPr marL="540000" lvl="1" indent="-270000">
              <a:spcAft>
                <a:spcPts val="600"/>
              </a:spcAft>
              <a:buClr>
                <a:schemeClr val="tx1">
                  <a:lumMod val="75000"/>
                  <a:lumOff val="25000"/>
                </a:schemeClr>
              </a:buClr>
              <a:buFont typeface="Symbol" panose="05050102010706020507" pitchFamily="18" charset="2"/>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Nutzung von erneuerbaren Energien</a:t>
            </a:r>
          </a:p>
          <a:p>
            <a:pPr marL="270000" indent="-2700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Langfristziel von 2,5 t CO</a:t>
            </a:r>
            <a:r>
              <a:rPr lang="de-DE" altLang="de-DE" baseline="-25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a:t>
            </a: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-Emissionen pro Einwohner*in pro Jahr</a:t>
            </a:r>
          </a:p>
        </p:txBody>
      </p:sp>
      <p:pic>
        <p:nvPicPr>
          <p:cNvPr id="7" name="Picture 2">
            <a:extLst>
              <a:ext uri="{FF2B5EF4-FFF2-40B4-BE49-F238E27FC236}">
                <a16:creationId xmlns:a16="http://schemas.microsoft.com/office/drawing/2014/main" xmlns="" id="{07495C5A-6206-4085-AE75-80505A816B8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44334" y="8786"/>
            <a:ext cx="2283562" cy="118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947010"/>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640754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Klima-Bündnis</a:t>
            </a:r>
            <a:endParaRPr lang="de-DE" altLang="de-DE" cap="all"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7" name="Textfeld 6"/>
          <p:cNvSpPr txBox="1"/>
          <p:nvPr/>
        </p:nvSpPr>
        <p:spPr>
          <a:xfrm>
            <a:off x="323528" y="1491630"/>
            <a:ext cx="8568952" cy="2569934"/>
          </a:xfrm>
          <a:prstGeom prst="rect">
            <a:avLst/>
          </a:prstGeom>
          <a:noFill/>
        </p:spPr>
        <p:txBody>
          <a:bodyPr wrap="square" rtlCol="0">
            <a:spAutoFit/>
          </a:bodyPr>
          <a:lstStyle/>
          <a:p>
            <a:pPr>
              <a:spcAft>
                <a:spcPts val="1800"/>
              </a:spcAft>
            </a:pPr>
            <a:r>
              <a:rPr lang="de-DE" altLang="de-DE"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Klima-Bündnis-Aktivitäten</a:t>
            </a:r>
          </a:p>
          <a:p>
            <a:pPr marL="270000" indent="-2700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Erfahrungsaustausch sowie Beratung der Mitglieder</a:t>
            </a:r>
          </a:p>
          <a:p>
            <a:pPr marL="270000" indent="-2700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Entwicklung von methodischen Ansätzen für kommunalen Klimaschutz</a:t>
            </a:r>
          </a:p>
          <a:p>
            <a:pPr marL="270000" indent="-2700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Förderung der Zusammenarbeit mit indigenen Völkern</a:t>
            </a:r>
          </a:p>
          <a:p>
            <a:pPr marL="270000" indent="-2700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Interessenvertretung der Kommunen auf nationaler, europäischer und internationaler Ebene</a:t>
            </a:r>
          </a:p>
          <a:p>
            <a:pPr marL="270000" indent="-270000">
              <a:spcAft>
                <a:spcPts val="600"/>
              </a:spcAft>
              <a:buClr>
                <a:schemeClr val="tx1">
                  <a:lumMod val="75000"/>
                  <a:lumOff val="25000"/>
                </a:schemeClr>
              </a:buClr>
              <a:buFont typeface="Arial" panose="020B0604020202020204" pitchFamily="34" charset="0"/>
              <a:buChar char="•"/>
            </a:pPr>
            <a:r>
              <a:rPr lang="de-DE" alt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Entwicklung und Koordinierung von Kampagnen u. v. m.</a:t>
            </a:r>
            <a:endParaRPr lang="de-DE"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p:txBody>
      </p:sp>
      <p:pic>
        <p:nvPicPr>
          <p:cNvPr id="8" name="Picture 2">
            <a:extLst>
              <a:ext uri="{FF2B5EF4-FFF2-40B4-BE49-F238E27FC236}">
                <a16:creationId xmlns:a16="http://schemas.microsoft.com/office/drawing/2014/main" xmlns="" id="{AD9A4FB9-3793-4341-ADED-C247C6D77D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44334" y="8786"/>
            <a:ext cx="2283562" cy="118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91856"/>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preferRelativeResize="0">
            <a:picLocks noChangeAspect="1" noChangeArrowheads="1"/>
          </p:cNvPicPr>
          <p:nvPr/>
        </p:nvPicPr>
        <p:blipFill rotWithShape="1">
          <a:blip r:embed="rId3" cstate="screen">
            <a:extLst>
              <a:ext uri="{28A0092B-C50C-407E-A947-70E740481C1C}">
                <a14:useLocalDpi xmlns:a14="http://schemas.microsoft.com/office/drawing/2010/main" val="0"/>
              </a:ext>
            </a:extLst>
          </a:blip>
          <a:srcRect l="128" t="9173" r="1" b="6006"/>
          <a:stretch/>
        </p:blipFill>
        <p:spPr bwMode="auto">
          <a:xfrm>
            <a:off x="0" y="-20538"/>
            <a:ext cx="9144000" cy="3114859"/>
          </a:xfrm>
          <a:prstGeom prst="rect">
            <a:avLst/>
          </a:prstGeom>
          <a:solidFill>
            <a:schemeClr val="bg1"/>
          </a:solidFill>
          <a:ln>
            <a:noFill/>
          </a:ln>
        </p:spPr>
      </p:pic>
      <p:sp>
        <p:nvSpPr>
          <p:cNvPr id="4" name="Rectangle 3"/>
          <p:cNvSpPr txBox="1">
            <a:spLocks noChangeArrowheads="1"/>
          </p:cNvSpPr>
          <p:nvPr/>
        </p:nvSpPr>
        <p:spPr>
          <a:xfrm>
            <a:off x="362472" y="4083918"/>
            <a:ext cx="8136904" cy="707886"/>
          </a:xfrm>
          <a:prstGeom prst="rect">
            <a:avLst/>
          </a:prstGeom>
        </p:spPr>
        <p:txBody>
          <a:bodyPr wrap="square">
            <a:spAutoFit/>
          </a:bodyPr>
          <a:lstStyle>
            <a:defPPr>
              <a:defRPr lang="de-DE"/>
            </a:defPPr>
            <a:lvl1pPr>
              <a:spcAft>
                <a:spcPts val="600"/>
              </a:spcAft>
              <a:tabLst>
                <a:tab pos="2420938" algn="l"/>
              </a:tabLst>
              <a:defRPr sz="200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defRPr>
            </a:lvl1pPr>
          </a:lstStyle>
          <a:p>
            <a:r>
              <a:rPr lang="de-DE" altLang="de-DE" b="1" dirty="0"/>
              <a:t>Wettbewerb</a:t>
            </a:r>
            <a:r>
              <a:rPr lang="de-DE" altLang="de-DE" dirty="0"/>
              <a:t> zur Radverkehrsförderung, zum Klimaschutz und zur </a:t>
            </a:r>
            <a:br>
              <a:rPr lang="de-DE" altLang="de-DE" dirty="0"/>
            </a:br>
            <a:r>
              <a:rPr lang="de-DE" altLang="de-DE" dirty="0"/>
              <a:t>Steigerung der Lebensqualität in Kommunen</a:t>
            </a:r>
          </a:p>
        </p:txBody>
      </p:sp>
      <p:sp>
        <p:nvSpPr>
          <p:cNvPr id="6" name="Rechteck 5"/>
          <p:cNvSpPr/>
          <p:nvPr/>
        </p:nvSpPr>
        <p:spPr>
          <a:xfrm>
            <a:off x="362472" y="3363838"/>
            <a:ext cx="8136904"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Worum geht‘s?</a:t>
            </a:r>
            <a:endParaRPr lang="de-DE" altLang="de-DE" cap="all" dirty="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sp>
        <p:nvSpPr>
          <p:cNvPr id="2" name="Textfeld 1"/>
          <p:cNvSpPr txBox="1"/>
          <p:nvPr/>
        </p:nvSpPr>
        <p:spPr>
          <a:xfrm>
            <a:off x="7164288" y="51470"/>
            <a:ext cx="1979712" cy="200055"/>
          </a:xfrm>
          <a:prstGeom prst="rect">
            <a:avLst/>
          </a:prstGeom>
          <a:noFill/>
        </p:spPr>
        <p:txBody>
          <a:bodyPr wrap="square" rtlCol="0">
            <a:spAutoFit/>
          </a:bodyPr>
          <a:lstStyle/>
          <a:p>
            <a:pPr algn="r"/>
            <a:r>
              <a:rPr lang="de-DE" sz="700" i="1" dirty="0">
                <a:solidFill>
                  <a:schemeClr val="bg1"/>
                </a:solidFill>
                <a:latin typeface="Arial" panose="020B0604020202020204" pitchFamily="34" charset="0"/>
                <a:cs typeface="Arial" panose="020B0604020202020204" pitchFamily="34" charset="0"/>
              </a:rPr>
              <a:t>Bildnachweis: Klima-Bündnis Services </a:t>
            </a:r>
            <a:endParaRPr lang="de-DE" sz="700" dirty="0">
              <a:solidFill>
                <a:schemeClr val="bg1"/>
              </a:solidFill>
              <a:latin typeface="Arial" panose="020B0604020202020204" pitchFamily="34" charset="0"/>
              <a:cs typeface="Arial" panose="020B0604020202020204" pitchFamily="34" charset="0"/>
            </a:endParaRPr>
          </a:p>
        </p:txBody>
      </p:sp>
      <p:sp>
        <p:nvSpPr>
          <p:cNvPr id="9" name="Rectangle 8"/>
          <p:cNvSpPr>
            <a:spLocks noChangeArrowheads="1"/>
          </p:cNvSpPr>
          <p:nvPr/>
        </p:nvSpPr>
        <p:spPr bwMode="auto">
          <a:xfrm>
            <a:off x="0" y="3094321"/>
            <a:ext cx="9144001" cy="2049179"/>
          </a:xfrm>
          <a:prstGeom prst="rect">
            <a:avLst/>
          </a:prstGeom>
          <a:solidFill>
            <a:srgbClr val="92C71F"/>
          </a:solidFill>
          <a:ln>
            <a:noFill/>
          </a:ln>
          <a:effectLst/>
        </p:spPr>
        <p:txBody>
          <a:bodyPr lIns="90000" tIns="46800" rIns="90000" bIns="4680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de-DE" altLang="de-DE" sz="4400" b="1" dirty="0">
                <a:solidFill>
                  <a:schemeClr val="bg1"/>
                </a:solidFill>
                <a:latin typeface="Arial" panose="020B0604020202020204" pitchFamily="34" charset="0"/>
                <a:ea typeface="Roboto" panose="02000000000000000000" pitchFamily="2" charset="0"/>
                <a:cs typeface="Arial" panose="020B0604020202020204" pitchFamily="34" charset="0"/>
              </a:rPr>
              <a:t>Mehr Menschen fahren </a:t>
            </a:r>
          </a:p>
          <a:p>
            <a:pPr algn="ctr">
              <a:lnSpc>
                <a:spcPct val="99000"/>
              </a:lnSpc>
              <a:buClr>
                <a:srgbClr val="31639C"/>
              </a:buClr>
              <a:buFont typeface="Arial Narrow" pitchFamily="34" charset="0"/>
              <a:buNone/>
            </a:pPr>
            <a:r>
              <a:rPr lang="de-DE" altLang="de-DE" sz="4400" b="1" dirty="0">
                <a:solidFill>
                  <a:schemeClr val="bg1"/>
                </a:solidFill>
                <a:latin typeface="Arial" panose="020B0604020202020204" pitchFamily="34" charset="0"/>
                <a:ea typeface="Roboto" panose="02000000000000000000" pitchFamily="2" charset="0"/>
                <a:cs typeface="Arial" panose="020B0604020202020204" pitchFamily="34" charset="0"/>
              </a:rPr>
              <a:t>mehr Fahrrad!</a:t>
            </a:r>
          </a:p>
        </p:txBody>
      </p:sp>
    </p:spTree>
    <p:extLst>
      <p:ext uri="{BB962C8B-B14F-4D97-AF65-F5344CB8AC3E}">
        <p14:creationId xmlns:p14="http://schemas.microsoft.com/office/powerpoint/2010/main" val="4114748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p:cNvSpPr/>
          <p:nvPr/>
        </p:nvSpPr>
        <p:spPr>
          <a:xfrm>
            <a:off x="362472" y="3513078"/>
            <a:ext cx="7920880" cy="1169551"/>
          </a:xfrm>
          <a:prstGeom prst="rect">
            <a:avLst/>
          </a:prstGeom>
        </p:spPr>
        <p:txBody>
          <a:bodyPr wrap="square">
            <a:spAutoFit/>
          </a:bodyPr>
          <a:lstStyle/>
          <a:p>
            <a:pPr>
              <a:spcAft>
                <a:spcPts val="600"/>
              </a:spcAft>
              <a:tabLst>
                <a:tab pos="2420938" algn="l"/>
              </a:tabLst>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Möglichst viele Radkilometer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beruflich und privat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zurücklegen</a:t>
            </a:r>
          </a:p>
          <a:p>
            <a:pPr>
              <a:spcAft>
                <a:spcPts val="600"/>
              </a:spcAft>
              <a:tabLst>
                <a:tab pos="2420938" algn="l"/>
              </a:tabLst>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Alle</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können mitmachen</a:t>
            </a:r>
          </a:p>
          <a:p>
            <a:pPr>
              <a:spcAft>
                <a:spcPts val="600"/>
              </a:spcAft>
              <a:tabLst>
                <a:tab pos="2420938" algn="l"/>
              </a:tabLst>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Radeln in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Teams</a:t>
            </a:r>
            <a:endParaRPr lang="de-DE" altLang="de-DE" sz="2000" b="1" dirty="0">
              <a:solidFill>
                <a:schemeClr val="tx1">
                  <a:lumMod val="75000"/>
                  <a:lumOff val="2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6" name="Rechteck 5"/>
          <p:cNvSpPr/>
          <p:nvPr/>
        </p:nvSpPr>
        <p:spPr>
          <a:xfrm>
            <a:off x="362472" y="2643758"/>
            <a:ext cx="6081735"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So funktioniert‘s</a:t>
            </a:r>
            <a:endParaRPr lang="de-DE" altLang="de-DE" cap="all" dirty="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pic>
        <p:nvPicPr>
          <p:cNvPr id="4100"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196" r="1"/>
          <a:stretch/>
        </p:blipFill>
        <p:spPr bwMode="auto">
          <a:xfrm>
            <a:off x="0" y="0"/>
            <a:ext cx="9157646" cy="2400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047656" y="2165315"/>
            <a:ext cx="3096344" cy="200055"/>
          </a:xfrm>
          <a:prstGeom prst="rect">
            <a:avLst/>
          </a:prstGeom>
          <a:noFill/>
        </p:spPr>
        <p:txBody>
          <a:bodyPr wrap="square" rtlCol="0">
            <a:spAutoFit/>
          </a:bodyPr>
          <a:lstStyle/>
          <a:p>
            <a:pPr algn="r"/>
            <a:r>
              <a:rPr lang="de-DE" sz="700" i="1" dirty="0">
                <a:solidFill>
                  <a:schemeClr val="bg1"/>
                </a:solidFill>
                <a:latin typeface="Arial" panose="020B0604020202020204" pitchFamily="34" charset="0"/>
                <a:cs typeface="Arial" panose="020B0604020202020204" pitchFamily="34" charset="0"/>
              </a:rPr>
              <a:t>Bildnachweis: Klima-Bündnis Services/ Felix Krammer</a:t>
            </a:r>
            <a:endParaRPr lang="de-DE"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412963"/>
      </p:ext>
    </p:extLst>
  </p:cSld>
  <p:clrMapOvr>
    <a:overrideClrMapping bg1="lt1" tx1="dk1" bg2="lt2" tx2="dk2" accent1="accent1" accent2="accent2" accent3="accent3" accent4="accent4" accent5="accent5" accent6="accent6" hlink="hlink" folHlink="folHlink"/>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323528" y="1779662"/>
            <a:ext cx="4968552" cy="2400657"/>
          </a:xfrm>
          <a:prstGeom prst="rect">
            <a:avLst/>
          </a:prstGeom>
        </p:spPr>
        <p:txBody>
          <a:bodyPr wrap="square">
            <a:spAutoFit/>
          </a:bodyPr>
          <a:lstStyle/>
          <a:p>
            <a:pPr>
              <a:spcAft>
                <a:spcPts val="1800"/>
              </a:spcAft>
              <a:tabLst>
                <a:tab pos="2420938" algn="l"/>
              </a:tabLst>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Kampagnenzeitraum</a:t>
            </a:r>
            <a:b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1. Mai bis 30. September</a:t>
            </a:r>
          </a:p>
          <a:p>
            <a:pPr>
              <a:spcAft>
                <a:spcPts val="1800"/>
              </a:spcAft>
              <a:tabLst>
                <a:tab pos="2420938" algn="l"/>
              </a:tabLst>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Aktionsphase in Kommune</a:t>
            </a:r>
            <a:b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21 zusammenhängende Tage</a:t>
            </a:r>
          </a:p>
          <a:p>
            <a:pPr>
              <a:spcAft>
                <a:spcPts val="1800"/>
              </a:spcAft>
              <a:tabLst>
                <a:tab pos="2420938" algn="l"/>
              </a:tabLst>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Kilometer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online eintragen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oder </a:t>
            </a:r>
            <a:b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per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STADTRADELN-App tracken</a:t>
            </a:r>
            <a:endParaRPr lang="de-DE" altLang="de-DE" sz="2000" b="1"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endParaRPr>
          </a:p>
        </p:txBody>
      </p:sp>
      <p:sp>
        <p:nvSpPr>
          <p:cNvPr id="5" name="Rechteck 4"/>
          <p:cNvSpPr/>
          <p:nvPr/>
        </p:nvSpPr>
        <p:spPr>
          <a:xfrm>
            <a:off x="323528" y="267494"/>
            <a:ext cx="5544616" cy="646331"/>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So funktioniert‘s</a:t>
            </a:r>
            <a:endParaRPr lang="de-DE" altLang="de-DE" sz="3600" cap="all" dirty="0">
              <a:solidFill>
                <a:schemeClr val="tx1">
                  <a:lumMod val="75000"/>
                  <a:lumOff val="25000"/>
                </a:schemeClr>
              </a:solidFill>
              <a:latin typeface="Arial Black" panose="020B0A04020102020204" pitchFamily="34" charset="0"/>
              <a:ea typeface="Roboto" panose="02000000000000000000" pitchFamily="2" charset="0"/>
              <a:cs typeface="Roboto" panose="02000000000000000000" pitchFamily="2" charset="0"/>
            </a:endParaRPr>
          </a:p>
        </p:txBody>
      </p:sp>
      <p:pic>
        <p:nvPicPr>
          <p:cNvPr id="7171" name="Picture 3"/>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5809830" y="0"/>
            <a:ext cx="3370682"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6087211" y="4943445"/>
            <a:ext cx="3096344" cy="200055"/>
          </a:xfrm>
          <a:prstGeom prst="rect">
            <a:avLst/>
          </a:prstGeom>
          <a:noFill/>
        </p:spPr>
        <p:txBody>
          <a:bodyPr wrap="square" rtlCol="0">
            <a:spAutoFit/>
          </a:bodyPr>
          <a:lstStyle/>
          <a:p>
            <a:pPr algn="r"/>
            <a:r>
              <a:rPr lang="de-DE" sz="700" i="1" dirty="0">
                <a:solidFill>
                  <a:srgbClr val="F4F9FA"/>
                </a:solidFill>
                <a:latin typeface="Arial" panose="020B0604020202020204" pitchFamily="34" charset="0"/>
                <a:cs typeface="Arial" panose="020B0604020202020204" pitchFamily="34" charset="0"/>
              </a:rPr>
              <a:t>Bildnachweis: Klima-Bündnis Services </a:t>
            </a:r>
            <a:endParaRPr lang="de-DE" sz="700" dirty="0">
              <a:solidFill>
                <a:srgbClr val="F4F9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5746446"/>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324694" y="261104"/>
            <a:ext cx="4679354" cy="923330"/>
          </a:xfrm>
          <a:prstGeom prst="rect">
            <a:avLst/>
          </a:prstGeom>
        </p:spPr>
        <p:txBody>
          <a:bodyPr wrap="square">
            <a:spAutoFit/>
          </a:bodyPr>
          <a:lstStyle/>
          <a:p>
            <a:pPr fontAlgn="auto">
              <a:lnSpc>
                <a:spcPct val="100000"/>
              </a:lnSpc>
              <a:spcAft>
                <a:spcPts val="0"/>
              </a:spcAft>
              <a:buClrTx/>
              <a:buSzTx/>
              <a:buFontTx/>
            </a:pPr>
            <a:r>
              <a:rPr lang="de-DE" altLang="de-DE" sz="3600" b="1" cap="all" dirty="0">
                <a:solidFill>
                  <a:schemeClr val="tx1">
                    <a:lumMod val="75000"/>
                    <a:lumOff val="25000"/>
                  </a:schemeClr>
                </a:solidFill>
                <a:latin typeface="Arial Black" panose="020B0A04020102020204" pitchFamily="34" charset="0"/>
                <a:ea typeface="Roboto Black" panose="02000000000000000000" pitchFamily="2" charset="0"/>
                <a:cs typeface="Roboto Black" panose="02000000000000000000" pitchFamily="2" charset="0"/>
              </a:rPr>
              <a:t>Zielgruppe</a:t>
            </a:r>
          </a:p>
          <a:p>
            <a:pPr fontAlgn="auto">
              <a:lnSpc>
                <a:spcPct val="100000"/>
              </a:lnSpc>
              <a:spcAft>
                <a:spcPts val="0"/>
              </a:spcAft>
              <a:buClrTx/>
              <a:buSzTx/>
              <a:buFontTx/>
            </a:pPr>
            <a:r>
              <a:rPr lang="de-DE" altLang="de-DE" cap="all"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Politische Entscheider*innen</a:t>
            </a:r>
          </a:p>
        </p:txBody>
      </p:sp>
      <p:sp>
        <p:nvSpPr>
          <p:cNvPr id="5" name="Rechteck 4"/>
          <p:cNvSpPr/>
          <p:nvPr/>
        </p:nvSpPr>
        <p:spPr>
          <a:xfrm>
            <a:off x="324694" y="1779662"/>
            <a:ext cx="4607346" cy="3170099"/>
          </a:xfrm>
          <a:prstGeom prst="rect">
            <a:avLst/>
          </a:prstGeom>
        </p:spPr>
        <p:txBody>
          <a:bodyPr wrap="square">
            <a:spAutoFit/>
          </a:bodyPr>
          <a:lstStyle/>
          <a:p>
            <a:pPr>
              <a:spcAft>
                <a:spcPts val="1800"/>
              </a:spcAft>
              <a:buClr>
                <a:schemeClr val="bg1">
                  <a:lumMod val="50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Lenkerperspektive</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einnehmen</a:t>
            </a:r>
          </a:p>
          <a:p>
            <a:pPr>
              <a:spcAft>
                <a:spcPts val="1800"/>
              </a:spcAft>
              <a:buClr>
                <a:schemeClr val="bg1">
                  <a:lumMod val="50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Bürgernähe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zeigen</a:t>
            </a:r>
          </a:p>
          <a:p>
            <a:pPr>
              <a:spcAft>
                <a:spcPts val="1800"/>
              </a:spcAft>
              <a:buClr>
                <a:schemeClr val="bg1">
                  <a:lumMod val="50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Vorbildfunktion</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wahrnehmen</a:t>
            </a:r>
          </a:p>
          <a:p>
            <a:pPr>
              <a:spcAft>
                <a:spcPts val="1800"/>
              </a:spcAft>
              <a:buClr>
                <a:schemeClr val="bg1">
                  <a:lumMod val="50000"/>
                </a:schemeClr>
              </a:buClr>
            </a:pP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Politische „Druckausübung“</a:t>
            </a:r>
            <a:b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b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durch Bürger*innen</a:t>
            </a:r>
          </a:p>
          <a:p>
            <a:pPr>
              <a:spcAft>
                <a:spcPts val="1800"/>
              </a:spcAft>
              <a:buClr>
                <a:schemeClr val="bg1">
                  <a:lumMod val="50000"/>
                </a:schemeClr>
              </a:buClr>
            </a:pP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Radfahrende auch als </a:t>
            </a:r>
            <a:r>
              <a:rPr lang="de-DE" altLang="de-DE" sz="2000" b="1"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Wählergruppe </a:t>
            </a:r>
            <a:r>
              <a:rPr lang="de-DE" altLang="de-DE" sz="2000" dirty="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verstehen</a:t>
            </a:r>
          </a:p>
        </p:txBody>
      </p:sp>
      <p:sp>
        <p:nvSpPr>
          <p:cNvPr id="9" name="Rectangle 8"/>
          <p:cNvSpPr>
            <a:spLocks noChangeArrowheads="1"/>
          </p:cNvSpPr>
          <p:nvPr/>
        </p:nvSpPr>
        <p:spPr bwMode="auto">
          <a:xfrm>
            <a:off x="-1" y="1635646"/>
            <a:ext cx="5483715" cy="3507854"/>
          </a:xfrm>
          <a:prstGeom prst="rect">
            <a:avLst/>
          </a:prstGeom>
          <a:solidFill>
            <a:srgbClr val="92C71F"/>
          </a:solidFill>
          <a:ln>
            <a:noFill/>
          </a:ln>
          <a:effectLst/>
        </p:spPr>
        <p:txBody>
          <a:bodyPr lIns="0" tIns="0" rIns="0" bIns="0" anchor="ctr"/>
          <a:lstStyle>
            <a:lvl1pPr>
              <a:defRPr sz="2800">
                <a:solidFill>
                  <a:schemeClr val="tx1"/>
                </a:solidFill>
                <a:latin typeface="Arial" charset="0"/>
                <a:cs typeface="Arial" charset="0"/>
              </a:defRPr>
            </a:lvl1pPr>
            <a:lvl2pPr marL="742950" indent="-285750">
              <a:defRPr sz="2800">
                <a:solidFill>
                  <a:schemeClr val="tx1"/>
                </a:solidFill>
                <a:latin typeface="Arial" charset="0"/>
                <a:cs typeface="Arial" charset="0"/>
              </a:defRPr>
            </a:lvl2pPr>
            <a:lvl3pPr marL="1143000" indent="-228600">
              <a:defRPr sz="2800">
                <a:solidFill>
                  <a:schemeClr val="tx1"/>
                </a:solidFill>
                <a:latin typeface="Arial" charset="0"/>
                <a:cs typeface="Arial" charset="0"/>
              </a:defRPr>
            </a:lvl3pPr>
            <a:lvl4pPr marL="1600200" indent="-228600">
              <a:defRPr sz="2800">
                <a:solidFill>
                  <a:schemeClr val="tx1"/>
                </a:solidFill>
                <a:latin typeface="Arial" charset="0"/>
                <a:cs typeface="Arial" charset="0"/>
              </a:defRPr>
            </a:lvl4pPr>
            <a:lvl5pPr marL="2057400" indent="-228600">
              <a:defRPr sz="2800">
                <a:solidFill>
                  <a:schemeClr val="tx1"/>
                </a:solidFill>
                <a:latin typeface="Arial" charset="0"/>
                <a:cs typeface="Arial" charset="0"/>
              </a:defRPr>
            </a:lvl5pPr>
            <a:lvl6pPr marL="25146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6pPr>
            <a:lvl7pPr marL="29718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7pPr>
            <a:lvl8pPr marL="34290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8pPr>
            <a:lvl9pPr marL="3886200" indent="-228600" defTabSz="449263" eaLnBrk="0" fontAlgn="base" hangingPunct="0">
              <a:lnSpc>
                <a:spcPct val="70000"/>
              </a:lnSpc>
              <a:spcBef>
                <a:spcPct val="0"/>
              </a:spcBef>
              <a:spcAft>
                <a:spcPct val="0"/>
              </a:spcAft>
              <a:buClr>
                <a:srgbClr val="000000"/>
              </a:buClr>
              <a:buSzPct val="100000"/>
              <a:buFont typeface="Times New Roman" pitchFamily="18" charset="0"/>
              <a:defRPr sz="2800">
                <a:solidFill>
                  <a:schemeClr val="tx1"/>
                </a:solidFill>
                <a:latin typeface="Arial" charset="0"/>
                <a:cs typeface="Arial" charset="0"/>
              </a:defRPr>
            </a:lvl9pPr>
          </a:lstStyle>
          <a:p>
            <a:pPr algn="ctr">
              <a:lnSpc>
                <a:spcPct val="99000"/>
              </a:lnSpc>
              <a:buClr>
                <a:srgbClr val="31639C"/>
              </a:buClr>
              <a:buFont typeface="Arial Narrow" pitchFamily="34" charset="0"/>
              <a:buNone/>
            </a:pPr>
            <a:r>
              <a:rPr lang="de-DE" altLang="de-DE" sz="3200" b="1" dirty="0">
                <a:solidFill>
                  <a:schemeClr val="bg1"/>
                </a:solidFill>
                <a:latin typeface="Arial" panose="020B0604020202020204" pitchFamily="34" charset="0"/>
                <a:ea typeface="Roboto" panose="02000000000000000000" pitchFamily="2" charset="0"/>
                <a:cs typeface="Arial" panose="020B0604020202020204" pitchFamily="34" charset="0"/>
              </a:rPr>
              <a:t> Langfristige </a:t>
            </a:r>
            <a:br>
              <a:rPr lang="de-DE" altLang="de-DE" sz="3200" b="1" dirty="0">
                <a:solidFill>
                  <a:schemeClr val="bg1"/>
                </a:solidFill>
                <a:latin typeface="Arial" panose="020B0604020202020204" pitchFamily="34" charset="0"/>
                <a:ea typeface="Roboto" panose="02000000000000000000" pitchFamily="2" charset="0"/>
                <a:cs typeface="Arial" panose="020B0604020202020204" pitchFamily="34" charset="0"/>
              </a:rPr>
            </a:br>
            <a:r>
              <a:rPr lang="de-DE" altLang="de-DE" sz="3200" b="1" dirty="0">
                <a:solidFill>
                  <a:schemeClr val="bg1"/>
                </a:solidFill>
                <a:latin typeface="Arial" panose="020B0604020202020204" pitchFamily="34" charset="0"/>
                <a:ea typeface="Roboto" panose="02000000000000000000" pitchFamily="2" charset="0"/>
                <a:cs typeface="Arial" panose="020B0604020202020204" pitchFamily="34" charset="0"/>
              </a:rPr>
              <a:t> Verbesserung der Fahrradinfrastruktur!</a:t>
            </a:r>
          </a:p>
        </p:txBody>
      </p:sp>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 b="682"/>
          <a:stretch/>
        </p:blipFill>
        <p:spPr bwMode="auto">
          <a:xfrm>
            <a:off x="5483715" y="1"/>
            <a:ext cx="3696797"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6088855" y="4952674"/>
            <a:ext cx="3096344" cy="200055"/>
          </a:xfrm>
          <a:prstGeom prst="rect">
            <a:avLst/>
          </a:prstGeom>
          <a:noFill/>
        </p:spPr>
        <p:txBody>
          <a:bodyPr wrap="square" rtlCol="0">
            <a:spAutoFit/>
          </a:bodyPr>
          <a:lstStyle/>
          <a:p>
            <a:pPr algn="r"/>
            <a:r>
              <a:rPr lang="de-DE" sz="700" i="1" dirty="0">
                <a:solidFill>
                  <a:schemeClr val="bg1"/>
                </a:solidFill>
                <a:latin typeface="Arial" panose="020B0604020202020204" pitchFamily="34" charset="0"/>
                <a:cs typeface="Arial" panose="020B0604020202020204" pitchFamily="34" charset="0"/>
              </a:rPr>
              <a:t>Bildnachweis: Klima-Bündnis Services / Felix Krammer</a:t>
            </a:r>
            <a:endParaRPr lang="de-DE"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67585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4645</Words>
  <Application>Microsoft Office PowerPoint</Application>
  <PresentationFormat>Bildschirmpräsentation (16:9)</PresentationFormat>
  <Paragraphs>638</Paragraphs>
  <Slides>58</Slides>
  <Notes>58</Notes>
  <HiddenSlides>1</HiddenSlides>
  <MMClips>0</MMClips>
  <ScaleCrop>false</ScaleCrop>
  <HeadingPairs>
    <vt:vector size="4" baseType="variant">
      <vt:variant>
        <vt:lpstr>Design</vt:lpstr>
      </vt:variant>
      <vt:variant>
        <vt:i4>1</vt:i4>
      </vt:variant>
      <vt:variant>
        <vt:lpstr>Folientitel</vt:lpstr>
      </vt:variant>
      <vt:variant>
        <vt:i4>58</vt:i4>
      </vt:variant>
    </vt:vector>
  </HeadingPairs>
  <TitlesOfParts>
    <vt:vector size="59" baseType="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amuno</dc:creator>
  <cp:lastModifiedBy>Madoka Omi</cp:lastModifiedBy>
  <cp:revision>1418</cp:revision>
  <dcterms:created xsi:type="dcterms:W3CDTF">2018-05-11T09:58:34Z</dcterms:created>
  <dcterms:modified xsi:type="dcterms:W3CDTF">2025-04-11T13:56:27Z</dcterms:modified>
</cp:coreProperties>
</file>