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notesSlides/notesSlide21.xml" ContentType="application/vnd.openxmlformats-officedocument.presentationml.notesSlide+xml"/>
  <Override PartName="/ppt/charts/chart2.xml" ContentType="application/vnd.openxmlformats-officedocument.drawingml.chart+xml"/>
  <Override PartName="/ppt/notesSlides/notesSlide22.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rts/chart7.xml" ContentType="application/vnd.openxmlformats-officedocument.drawingml.chart+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375" r:id="rId2"/>
    <p:sldId id="404" r:id="rId3"/>
    <p:sldId id="419" r:id="rId4"/>
    <p:sldId id="258" r:id="rId5"/>
    <p:sldId id="279" r:id="rId6"/>
    <p:sldId id="398" r:id="rId7"/>
    <p:sldId id="264" r:id="rId8"/>
    <p:sldId id="304" r:id="rId9"/>
    <p:sldId id="399" r:id="rId10"/>
    <p:sldId id="319" r:id="rId11"/>
    <p:sldId id="422" r:id="rId12"/>
    <p:sldId id="396" r:id="rId13"/>
    <p:sldId id="395" r:id="rId14"/>
    <p:sldId id="384" r:id="rId15"/>
    <p:sldId id="393" r:id="rId16"/>
    <p:sldId id="421" r:id="rId17"/>
    <p:sldId id="424" r:id="rId18"/>
    <p:sldId id="400" r:id="rId19"/>
    <p:sldId id="381" r:id="rId20"/>
    <p:sldId id="435" r:id="rId21"/>
    <p:sldId id="417" r:id="rId22"/>
    <p:sldId id="418" r:id="rId23"/>
    <p:sldId id="273" r:id="rId24"/>
    <p:sldId id="274" r:id="rId25"/>
    <p:sldId id="367" r:id="rId26"/>
    <p:sldId id="430" r:id="rId27"/>
    <p:sldId id="335" r:id="rId28"/>
    <p:sldId id="317" r:id="rId29"/>
    <p:sldId id="318" r:id="rId30"/>
    <p:sldId id="284" r:id="rId31"/>
    <p:sldId id="276" r:id="rId32"/>
    <p:sldId id="322" r:id="rId33"/>
    <p:sldId id="406" r:id="rId34"/>
    <p:sldId id="324" r:id="rId35"/>
    <p:sldId id="394" r:id="rId36"/>
    <p:sldId id="326" r:id="rId37"/>
    <p:sldId id="436" r:id="rId38"/>
    <p:sldId id="437" r:id="rId39"/>
    <p:sldId id="438" r:id="rId40"/>
    <p:sldId id="439" r:id="rId41"/>
    <p:sldId id="432" r:id="rId42"/>
    <p:sldId id="433" r:id="rId43"/>
    <p:sldId id="431" r:id="rId44"/>
    <p:sldId id="440" r:id="rId45"/>
    <p:sldId id="441" r:id="rId46"/>
    <p:sldId id="442" r:id="rId47"/>
    <p:sldId id="443" r:id="rId48"/>
    <p:sldId id="444" r:id="rId49"/>
    <p:sldId id="416" r:id="rId50"/>
    <p:sldId id="408" r:id="rId51"/>
    <p:sldId id="409" r:id="rId52"/>
    <p:sldId id="410" r:id="rId53"/>
    <p:sldId id="445" r:id="rId54"/>
    <p:sldId id="390" r:id="rId55"/>
    <p:sldId id="411" r:id="rId56"/>
    <p:sldId id="412" r:id="rId57"/>
    <p:sldId id="413" r:id="rId58"/>
    <p:sldId id="414" r:id="rId59"/>
  </p:sldIdLst>
  <p:sldSz cx="9144000" cy="5143500" type="screen16x9"/>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95F2AB21-475F-440F-BB4B-0872622AD50A}">
          <p14:sldIdLst>
            <p14:sldId id="375"/>
            <p14:sldId id="404"/>
            <p14:sldId id="419"/>
            <p14:sldId id="258"/>
          </p14:sldIdLst>
        </p14:section>
        <p14:section name="CITY CYCLING" id="{EF8A39AF-5CC6-44B7-8FA0-A05D242D5E1D}">
          <p14:sldIdLst>
            <p14:sldId id="279"/>
            <p14:sldId id="398"/>
            <p14:sldId id="264"/>
            <p14:sldId id="304"/>
            <p14:sldId id="399"/>
            <p14:sldId id="319"/>
            <p14:sldId id="422"/>
            <p14:sldId id="396"/>
            <p14:sldId id="395"/>
            <p14:sldId id="384"/>
            <p14:sldId id="393"/>
            <p14:sldId id="421"/>
            <p14:sldId id="424"/>
            <p14:sldId id="400"/>
            <p14:sldId id="381"/>
            <p14:sldId id="435"/>
            <p14:sldId id="417"/>
            <p14:sldId id="418"/>
            <p14:sldId id="273"/>
          </p14:sldIdLst>
        </p14:section>
        <p14:section name="RADar!" id="{F1F1AD5D-A4EB-4FAD-9384-69AEFAA1D33C}">
          <p14:sldIdLst>
            <p14:sldId id="274"/>
            <p14:sldId id="367"/>
            <p14:sldId id="430"/>
            <p14:sldId id="335"/>
            <p14:sldId id="317"/>
            <p14:sldId id="318"/>
            <p14:sldId id="284"/>
            <p14:sldId id="276"/>
          </p14:sldIdLst>
        </p14:section>
        <p14:section name="BIKE MONITOR" id="{C627E5D0-879F-48B0-B5D6-93A680FD05C6}">
          <p14:sldIdLst>
            <p14:sldId id="322"/>
            <p14:sldId id="406"/>
            <p14:sldId id="324"/>
            <p14:sldId id="394"/>
            <p14:sldId id="326"/>
            <p14:sldId id="436"/>
            <p14:sldId id="437"/>
            <p14:sldId id="438"/>
            <p14:sldId id="439"/>
            <p14:sldId id="432"/>
            <p14:sldId id="433"/>
            <p14:sldId id="431"/>
            <p14:sldId id="440"/>
            <p14:sldId id="441"/>
            <p14:sldId id="442"/>
            <p14:sldId id="443"/>
            <p14:sldId id="444"/>
            <p14:sldId id="416"/>
            <p14:sldId id="408"/>
            <p14:sldId id="409"/>
            <p14:sldId id="410"/>
            <p14:sldId id="445"/>
            <p14:sldId id="390"/>
            <p14:sldId id="411"/>
          </p14:sldIdLst>
        </p14:section>
        <p14:section name="Climate Alliance" id="{46C759C8-9216-44D5-9A49-6231AE76E15D}">
          <p14:sldIdLst>
            <p14:sldId id="412"/>
            <p14:sldId id="413"/>
            <p14:sldId id="414"/>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A4DF"/>
    <a:srgbClr val="F4F9FA"/>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52" autoAdjust="0"/>
    <p:restoredTop sz="44724" autoAdjust="0"/>
  </p:normalViewPr>
  <p:slideViewPr>
    <p:cSldViewPr>
      <p:cViewPr varScale="1">
        <p:scale>
          <a:sx n="50" d="100"/>
          <a:sy n="50" d="100"/>
        </p:scale>
        <p:origin x="2635" y="43"/>
      </p:cViewPr>
      <p:guideLst>
        <p:guide orient="horz" pos="1620"/>
        <p:guide pos="2880"/>
      </p:guideLst>
    </p:cSldViewPr>
  </p:slideViewPr>
  <p:outlineViewPr>
    <p:cViewPr>
      <p:scale>
        <a:sx n="33" d="100"/>
        <a:sy n="33" d="100"/>
      </p:scale>
      <p:origin x="0" y="0"/>
    </p:cViewPr>
    <p:sldLst>
      <p:sld r:id="rId1" collapse="1"/>
      <p:sld r:id="rId2" collapse="1"/>
      <p:sld r:id="rId3" collapse="1"/>
      <p:sld r:id="rId4" collapse="1"/>
    </p:sldLst>
  </p:outlineViewPr>
  <p:notesTextViewPr>
    <p:cViewPr>
      <p:scale>
        <a:sx n="100" d="100"/>
        <a:sy n="100" d="100"/>
      </p:scale>
      <p:origin x="0" y="0"/>
    </p:cViewPr>
  </p:notesTextViewPr>
  <p:notesViewPr>
    <p:cSldViewPr showGuides="1">
      <p:cViewPr varScale="1">
        <p:scale>
          <a:sx n="64" d="100"/>
          <a:sy n="64" d="100"/>
        </p:scale>
        <p:origin x="-3144" y="-8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_rels/viewProps.xml.rels><?xml version="1.0" encoding="UTF-8" standalone="yes"?>
<Relationships xmlns="http://schemas.openxmlformats.org/package/2006/relationships"><Relationship Id="rId3" Type="http://schemas.openxmlformats.org/officeDocument/2006/relationships/slide" Target="slides/slide51.xml"/><Relationship Id="rId2" Type="http://schemas.openxmlformats.org/officeDocument/2006/relationships/slide" Target="slides/slide50.xml"/><Relationship Id="rId1" Type="http://schemas.openxmlformats.org/officeDocument/2006/relationships/slide" Target="slides/slide1.xml"/><Relationship Id="rId4" Type="http://schemas.openxmlformats.org/officeDocument/2006/relationships/slide" Target="slides/slide52.xml"/></Relationships>
</file>

<file path=ppt/charts/_rels/chart1.xml.rels><?xml version="1.0" encoding="UTF-8" standalone="yes"?>
<Relationships xmlns="http://schemas.openxmlformats.org/package/2006/relationships"><Relationship Id="rId1" Type="http://schemas.openxmlformats.org/officeDocument/2006/relationships/oleObject" Target="file:///\\ca-file-srv\KBS-GmbH\Projekte\STADTRADELN\STADTRADELN\Teams\Team%20Kommunenbetreuung\Kommunen\SR_&#220;bersicht_Kommunen.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a-file-srv\KBS-GmbH\Projekte\STADTRADELN\STADTRADELN\Teams\Team%20Kommunenbetreuung\Kommunen\SR_&#220;bersicht_Kommunen.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a-file-srv\public\05_Projects\STADTRADELN\STADTRADELN\Administration\Kommunen\SR_&#220;bersicht_Kommunen.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a-file-srv\KBS-GmbH\Projekte\STADTRADELN\STADTRADELN\Teams\Team%20Kommunenbetreuung\Kommunen\SR_&#220;bersicht_Kommunen.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servera\Public\KB-Projekte\STADTRADELN\STADTRADELN\Administration\Kommunen\SR_&#220;bersicht_Kommunen.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a-file-srv\public\05_Projects\STADTRADELN\STADTRADELN\Administration\Kommunen\SR_&#220;bersicht_Kommunen.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a-file-srv\KBS-GmbH\Projekte\STADTRADELN\STADTRADELN\Teams\Team%20Kommunenbetreuung\Kommunen\SR_&#220;bersicht_Kommune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107125546347643E-2"/>
          <c:y val="0.10830174006027024"/>
          <c:w val="0.86328032913642305"/>
          <c:h val="0.76551895994737773"/>
        </c:manualLayout>
      </c:layout>
      <c:barChart>
        <c:barDir val="col"/>
        <c:grouping val="clustered"/>
        <c:varyColors val="0"/>
        <c:ser>
          <c:idx val="0"/>
          <c:order val="0"/>
          <c:spPr>
            <a:gradFill>
              <a:gsLst>
                <a:gs pos="0">
                  <a:srgbClr val="00B0F0"/>
                </a:gs>
                <a:gs pos="100000">
                  <a:schemeClr val="tx1">
                    <a:lumMod val="75000"/>
                    <a:lumOff val="25000"/>
                  </a:schemeClr>
                </a:gs>
              </a:gsLst>
              <a:lin ang="5400000" scaled="0"/>
            </a:gradFill>
          </c:spPr>
          <c:invertIfNegative val="0"/>
          <c:dLbls>
            <c:spPr>
              <a:noFill/>
              <a:ln>
                <a:noFill/>
              </a:ln>
              <a:effectLst/>
            </c:spPr>
            <c:txPr>
              <a:bodyPr/>
              <a:lstStyle/>
              <a:p>
                <a:pPr>
                  <a:defRPr>
                    <a:solidFill>
                      <a:schemeClr val="tx1">
                        <a:lumMod val="75000"/>
                        <a:lumOff val="25000"/>
                      </a:schemeClr>
                    </a:solidFill>
                    <a:latin typeface="Arial" panose="020B0604020202020204" pitchFamily="34" charset="0"/>
                    <a:cs typeface="Arial" panose="020B060402020202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Tabellen!$B$1:$R$1</c:f>
              <c:numCache>
                <c:formatCode>General</c:formatCode>
                <c:ptCount val="17"/>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numCache>
            </c:numRef>
          </c:cat>
          <c:val>
            <c:numRef>
              <c:f>Tabellen!$B$2:$R$2</c:f>
              <c:numCache>
                <c:formatCode>#,##0</c:formatCode>
                <c:ptCount val="17"/>
                <c:pt idx="0">
                  <c:v>23</c:v>
                </c:pt>
                <c:pt idx="1">
                  <c:v>35</c:v>
                </c:pt>
                <c:pt idx="2">
                  <c:v>60</c:v>
                </c:pt>
                <c:pt idx="3">
                  <c:v>57</c:v>
                </c:pt>
                <c:pt idx="4">
                  <c:v>167</c:v>
                </c:pt>
                <c:pt idx="5">
                  <c:v>201</c:v>
                </c:pt>
                <c:pt idx="6">
                  <c:v>283</c:v>
                </c:pt>
                <c:pt idx="7">
                  <c:v>341</c:v>
                </c:pt>
                <c:pt idx="8">
                  <c:v>496</c:v>
                </c:pt>
                <c:pt idx="9">
                  <c:v>620</c:v>
                </c:pt>
                <c:pt idx="10">
                  <c:v>885</c:v>
                </c:pt>
                <c:pt idx="11">
                  <c:v>1126</c:v>
                </c:pt>
                <c:pt idx="12">
                  <c:v>1481</c:v>
                </c:pt>
                <c:pt idx="13">
                  <c:v>2171</c:v>
                </c:pt>
                <c:pt idx="14">
                  <c:v>2556</c:v>
                </c:pt>
                <c:pt idx="15">
                  <c:v>2835</c:v>
                </c:pt>
                <c:pt idx="16">
                  <c:v>2886</c:v>
                </c:pt>
              </c:numCache>
            </c:numRef>
          </c:val>
          <c:extLst>
            <c:ext xmlns:c16="http://schemas.microsoft.com/office/drawing/2014/chart" uri="{C3380CC4-5D6E-409C-BE32-E72D297353CC}">
              <c16:uniqueId val="{00000000-5B12-48A4-900F-6024A147375E}"/>
            </c:ext>
          </c:extLst>
        </c:ser>
        <c:dLbls>
          <c:showLegendKey val="0"/>
          <c:showVal val="0"/>
          <c:showCatName val="0"/>
          <c:showSerName val="0"/>
          <c:showPercent val="0"/>
          <c:showBubbleSize val="0"/>
        </c:dLbls>
        <c:gapWidth val="150"/>
        <c:axId val="211541376"/>
        <c:axId val="146117760"/>
      </c:barChart>
      <c:catAx>
        <c:axId val="211541376"/>
        <c:scaling>
          <c:orientation val="minMax"/>
        </c:scaling>
        <c:delete val="0"/>
        <c:axPos val="b"/>
        <c:numFmt formatCode="General" sourceLinked="1"/>
        <c:majorTickMark val="out"/>
        <c:minorTickMark val="none"/>
        <c:tickLblPos val="low"/>
        <c:txPr>
          <a:bodyPr rot="0" vert="horz"/>
          <a:lstStyle/>
          <a:p>
            <a:pPr>
              <a:defRPr>
                <a:solidFill>
                  <a:schemeClr val="tx1">
                    <a:lumMod val="75000"/>
                    <a:lumOff val="25000"/>
                  </a:schemeClr>
                </a:solidFill>
                <a:latin typeface="Arial" panose="020B0604020202020204" pitchFamily="34" charset="0"/>
                <a:cs typeface="Arial" panose="020B0604020202020204" pitchFamily="34" charset="0"/>
              </a:defRPr>
            </a:pPr>
            <a:endParaRPr lang="de-DE"/>
          </a:p>
        </c:txPr>
        <c:crossAx val="146117760"/>
        <c:crosses val="autoZero"/>
        <c:auto val="1"/>
        <c:lblAlgn val="ctr"/>
        <c:lblOffset val="100"/>
        <c:noMultiLvlLbl val="0"/>
      </c:catAx>
      <c:valAx>
        <c:axId val="146117760"/>
        <c:scaling>
          <c:orientation val="minMax"/>
        </c:scaling>
        <c:delete val="1"/>
        <c:axPos val="l"/>
        <c:numFmt formatCode="#,##0" sourceLinked="1"/>
        <c:majorTickMark val="out"/>
        <c:minorTickMark val="none"/>
        <c:tickLblPos val="nextTo"/>
        <c:crossAx val="211541376"/>
        <c:crosses val="autoZero"/>
        <c:crossBetween val="between"/>
      </c:valAx>
    </c:plotArea>
    <c:plotVisOnly val="1"/>
    <c:dispBlanksAs val="gap"/>
    <c:showDLblsOverMax val="0"/>
  </c:chart>
  <c:spPr>
    <a:noFill/>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845986489003271E-2"/>
          <c:y val="0.16798772413648994"/>
          <c:w val="0.89778414574268151"/>
          <c:h val="0.76551895994737773"/>
        </c:manualLayout>
      </c:layout>
      <c:barChart>
        <c:barDir val="col"/>
        <c:grouping val="clustered"/>
        <c:varyColors val="0"/>
        <c:ser>
          <c:idx val="0"/>
          <c:order val="0"/>
          <c:spPr>
            <a:gradFill>
              <a:gsLst>
                <a:gs pos="0">
                  <a:srgbClr val="92D050"/>
                </a:gs>
                <a:gs pos="100000">
                  <a:schemeClr val="tx1">
                    <a:lumMod val="75000"/>
                    <a:lumOff val="25000"/>
                  </a:schemeClr>
                </a:gs>
              </a:gsLst>
              <a:lin ang="5400000" scaled="0"/>
            </a:gradFill>
          </c:spPr>
          <c:invertIfNegative val="0"/>
          <c:dLbls>
            <c:spPr>
              <a:noFill/>
              <a:ln>
                <a:noFill/>
              </a:ln>
              <a:effectLst/>
            </c:spPr>
            <c:txPr>
              <a:bodyPr/>
              <a:lstStyle/>
              <a:p>
                <a:pPr>
                  <a:defRPr>
                    <a:solidFill>
                      <a:schemeClr val="tx1">
                        <a:lumMod val="75000"/>
                        <a:lumOff val="2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Tabellen!$B$1:$R$1</c:f>
              <c:numCache>
                <c:formatCode>General</c:formatCode>
                <c:ptCount val="17"/>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numCache>
            </c:numRef>
          </c:cat>
          <c:val>
            <c:numRef>
              <c:f>Tabellen!$B$3:$R$3</c:f>
              <c:numCache>
                <c:formatCode>#,##0</c:formatCode>
                <c:ptCount val="17"/>
                <c:pt idx="0">
                  <c:v>1813</c:v>
                </c:pt>
                <c:pt idx="1">
                  <c:v>5898</c:v>
                </c:pt>
                <c:pt idx="2">
                  <c:v>12889</c:v>
                </c:pt>
                <c:pt idx="3">
                  <c:v>20416</c:v>
                </c:pt>
                <c:pt idx="4">
                  <c:v>58473</c:v>
                </c:pt>
                <c:pt idx="5">
                  <c:v>68616</c:v>
                </c:pt>
                <c:pt idx="6">
                  <c:v>86481</c:v>
                </c:pt>
                <c:pt idx="7">
                  <c:v>129667</c:v>
                </c:pt>
                <c:pt idx="8">
                  <c:v>177033</c:v>
                </c:pt>
                <c:pt idx="9">
                  <c:v>222097</c:v>
                </c:pt>
                <c:pt idx="10">
                  <c:v>295494</c:v>
                </c:pt>
                <c:pt idx="11">
                  <c:v>407734</c:v>
                </c:pt>
                <c:pt idx="12">
                  <c:v>545988</c:v>
                </c:pt>
                <c:pt idx="13">
                  <c:v>804077</c:v>
                </c:pt>
                <c:pt idx="14">
                  <c:v>922582</c:v>
                </c:pt>
                <c:pt idx="15">
                  <c:v>1108842</c:v>
                </c:pt>
                <c:pt idx="16">
                  <c:v>1138368</c:v>
                </c:pt>
              </c:numCache>
            </c:numRef>
          </c:val>
          <c:extLst>
            <c:ext xmlns:c16="http://schemas.microsoft.com/office/drawing/2014/chart" uri="{C3380CC4-5D6E-409C-BE32-E72D297353CC}">
              <c16:uniqueId val="{00000000-31CB-460E-B1E1-C44B51E6502A}"/>
            </c:ext>
          </c:extLst>
        </c:ser>
        <c:dLbls>
          <c:showLegendKey val="0"/>
          <c:showVal val="0"/>
          <c:showCatName val="0"/>
          <c:showSerName val="0"/>
          <c:showPercent val="0"/>
          <c:showBubbleSize val="0"/>
        </c:dLbls>
        <c:gapWidth val="150"/>
        <c:axId val="146382848"/>
        <c:axId val="146384384"/>
      </c:barChart>
      <c:catAx>
        <c:axId val="146382848"/>
        <c:scaling>
          <c:orientation val="minMax"/>
        </c:scaling>
        <c:delete val="0"/>
        <c:axPos val="b"/>
        <c:numFmt formatCode="General" sourceLinked="1"/>
        <c:majorTickMark val="out"/>
        <c:minorTickMark val="none"/>
        <c:tickLblPos val="low"/>
        <c:txPr>
          <a:bodyPr rot="0" vert="horz"/>
          <a:lstStyle/>
          <a:p>
            <a:pPr>
              <a:defRPr>
                <a:solidFill>
                  <a:schemeClr val="tx1">
                    <a:lumMod val="75000"/>
                    <a:lumOff val="25000"/>
                  </a:schemeClr>
                </a:solidFill>
              </a:defRPr>
            </a:pPr>
            <a:endParaRPr lang="de-DE"/>
          </a:p>
        </c:txPr>
        <c:crossAx val="146384384"/>
        <c:crosses val="autoZero"/>
        <c:auto val="1"/>
        <c:lblAlgn val="ctr"/>
        <c:lblOffset val="100"/>
        <c:noMultiLvlLbl val="0"/>
      </c:catAx>
      <c:valAx>
        <c:axId val="146384384"/>
        <c:scaling>
          <c:orientation val="minMax"/>
        </c:scaling>
        <c:delete val="1"/>
        <c:axPos val="l"/>
        <c:numFmt formatCode="#,##0" sourceLinked="1"/>
        <c:majorTickMark val="out"/>
        <c:minorTickMark val="none"/>
        <c:tickLblPos val="nextTo"/>
        <c:crossAx val="146382848"/>
        <c:crosses val="autoZero"/>
        <c:crossBetween val="between"/>
      </c:valAx>
    </c:plotArea>
    <c:plotVisOnly val="1"/>
    <c:dispBlanksAs val="gap"/>
    <c:showDLblsOverMax val="0"/>
  </c:chart>
  <c:spPr>
    <a:noFill/>
    <a:ln>
      <a:noFill/>
    </a:ln>
  </c:spPr>
  <c:txPr>
    <a:bodyPr/>
    <a:lstStyle/>
    <a:p>
      <a:pPr>
        <a:defRPr>
          <a:latin typeface="Arial" panose="020B0604020202020204" pitchFamily="34" charset="0"/>
          <a:cs typeface="Arial" panose="020B0604020202020204" pitchFamily="34" charset="0"/>
        </a:defRPr>
      </a:pPr>
      <a:endParaRPr lang="de-DE"/>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024278215223088E-2"/>
          <c:y val="0.18506274655874935"/>
          <c:w val="0.91949475065616793"/>
          <c:h val="0.73327111642563481"/>
        </c:manualLayout>
      </c:layout>
      <c:barChart>
        <c:barDir val="col"/>
        <c:grouping val="clustered"/>
        <c:varyColors val="0"/>
        <c:dLbls>
          <c:showLegendKey val="0"/>
          <c:showVal val="0"/>
          <c:showCatName val="0"/>
          <c:showSerName val="0"/>
          <c:showPercent val="0"/>
          <c:showBubbleSize val="0"/>
        </c:dLbls>
        <c:gapWidth val="150"/>
        <c:axId val="146405632"/>
        <c:axId val="146690048"/>
      </c:barChart>
      <c:catAx>
        <c:axId val="146405632"/>
        <c:scaling>
          <c:orientation val="minMax"/>
        </c:scaling>
        <c:delete val="0"/>
        <c:axPos val="b"/>
        <c:numFmt formatCode="General" sourceLinked="1"/>
        <c:majorTickMark val="out"/>
        <c:minorTickMark val="none"/>
        <c:tickLblPos val="low"/>
        <c:txPr>
          <a:bodyPr rot="0" vert="horz"/>
          <a:lstStyle/>
          <a:p>
            <a:pPr>
              <a:defRPr>
                <a:solidFill>
                  <a:schemeClr val="tx1">
                    <a:lumMod val="75000"/>
                    <a:lumOff val="25000"/>
                  </a:schemeClr>
                </a:solidFill>
                <a:latin typeface="Arial" panose="020B0604020202020204" pitchFamily="34" charset="0"/>
                <a:cs typeface="Arial" panose="020B0604020202020204" pitchFamily="34" charset="0"/>
              </a:defRPr>
            </a:pPr>
            <a:endParaRPr lang="de-DE"/>
          </a:p>
        </c:txPr>
        <c:crossAx val="146690048"/>
        <c:crosses val="autoZero"/>
        <c:auto val="1"/>
        <c:lblAlgn val="ctr"/>
        <c:lblOffset val="100"/>
        <c:noMultiLvlLbl val="0"/>
      </c:catAx>
      <c:valAx>
        <c:axId val="146690048"/>
        <c:scaling>
          <c:orientation val="minMax"/>
        </c:scaling>
        <c:delete val="1"/>
        <c:axPos val="l"/>
        <c:numFmt formatCode="#,##0" sourceLinked="1"/>
        <c:majorTickMark val="out"/>
        <c:minorTickMark val="none"/>
        <c:tickLblPos val="nextTo"/>
        <c:crossAx val="146405632"/>
        <c:crosses val="autoZero"/>
        <c:crossBetween val="between"/>
      </c:valAx>
    </c:plotArea>
    <c:plotVisOnly val="1"/>
    <c:dispBlanksAs val="gap"/>
    <c:showDLblsOverMax val="0"/>
  </c:chart>
  <c:spPr>
    <a:ln>
      <a:no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197715083887829"/>
          <c:y val="0.14821289860604511"/>
          <c:w val="0.60644871997423178"/>
          <c:h val="0.76551895994737773"/>
        </c:manualLayout>
      </c:layout>
      <c:barChart>
        <c:barDir val="col"/>
        <c:grouping val="clustered"/>
        <c:varyColors val="0"/>
        <c:ser>
          <c:idx val="0"/>
          <c:order val="0"/>
          <c:spPr>
            <a:gradFill>
              <a:gsLst>
                <a:gs pos="0">
                  <a:srgbClr val="00CC99"/>
                </a:gs>
                <a:gs pos="100000">
                  <a:schemeClr val="tx1">
                    <a:lumMod val="75000"/>
                    <a:lumOff val="25000"/>
                  </a:schemeClr>
                </a:gs>
              </a:gsLst>
              <a:lin ang="5400000" scaled="0"/>
            </a:gradFill>
          </c:spPr>
          <c:invertIfNegative val="0"/>
          <c:dLbls>
            <c:spPr>
              <a:noFill/>
              <a:ln>
                <a:noFill/>
              </a:ln>
              <a:effectLst/>
            </c:spPr>
            <c:txPr>
              <a:bodyPr/>
              <a:lstStyle/>
              <a:p>
                <a:pPr>
                  <a:defRPr>
                    <a:solidFill>
                      <a:schemeClr val="tx1">
                        <a:lumMod val="75000"/>
                        <a:lumOff val="25000"/>
                      </a:schemeClr>
                    </a:solidFill>
                    <a:latin typeface="Arial" panose="020B0604020202020204" pitchFamily="34" charset="0"/>
                    <a:cs typeface="Arial" panose="020B060402020202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Tabellen!$B$1:$R$1</c:f>
              <c:numCache>
                <c:formatCode>General</c:formatCode>
                <c:ptCount val="17"/>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numCache>
            </c:numRef>
          </c:cat>
          <c:val>
            <c:numRef>
              <c:f>Tabellen!$B$5:$R$5</c:f>
              <c:numCache>
                <c:formatCode>#,##0</c:formatCode>
                <c:ptCount val="17"/>
                <c:pt idx="0">
                  <c:v>340523</c:v>
                </c:pt>
                <c:pt idx="1">
                  <c:v>1200225</c:v>
                </c:pt>
                <c:pt idx="2">
                  <c:v>2350787</c:v>
                </c:pt>
                <c:pt idx="3">
                  <c:v>3957093</c:v>
                </c:pt>
                <c:pt idx="4">
                  <c:v>10128007</c:v>
                </c:pt>
                <c:pt idx="5">
                  <c:v>13139404</c:v>
                </c:pt>
                <c:pt idx="6">
                  <c:v>16393029</c:v>
                </c:pt>
                <c:pt idx="7">
                  <c:v>24801426</c:v>
                </c:pt>
                <c:pt idx="8">
                  <c:v>32738930</c:v>
                </c:pt>
                <c:pt idx="9">
                  <c:v>41946317</c:v>
                </c:pt>
                <c:pt idx="10">
                  <c:v>59375033</c:v>
                </c:pt>
                <c:pt idx="11">
                  <c:v>77719428</c:v>
                </c:pt>
                <c:pt idx="12">
                  <c:v>115343683</c:v>
                </c:pt>
                <c:pt idx="13">
                  <c:v>159611291</c:v>
                </c:pt>
                <c:pt idx="14">
                  <c:v>178748422</c:v>
                </c:pt>
                <c:pt idx="15">
                  <c:v>227888628</c:v>
                </c:pt>
                <c:pt idx="16">
                  <c:v>217787236</c:v>
                </c:pt>
              </c:numCache>
            </c:numRef>
          </c:val>
          <c:extLst>
            <c:ext xmlns:c16="http://schemas.microsoft.com/office/drawing/2014/chart" uri="{C3380CC4-5D6E-409C-BE32-E72D297353CC}">
              <c16:uniqueId val="{00000000-6ABB-4EA1-991D-20681DC1FE50}"/>
            </c:ext>
          </c:extLst>
        </c:ser>
        <c:dLbls>
          <c:showLegendKey val="0"/>
          <c:showVal val="0"/>
          <c:showCatName val="0"/>
          <c:showSerName val="0"/>
          <c:showPercent val="0"/>
          <c:showBubbleSize val="0"/>
        </c:dLbls>
        <c:gapWidth val="150"/>
        <c:axId val="146731008"/>
        <c:axId val="146732544"/>
      </c:barChart>
      <c:catAx>
        <c:axId val="146731008"/>
        <c:scaling>
          <c:orientation val="minMax"/>
        </c:scaling>
        <c:delete val="0"/>
        <c:axPos val="b"/>
        <c:numFmt formatCode="General" sourceLinked="1"/>
        <c:majorTickMark val="out"/>
        <c:minorTickMark val="none"/>
        <c:tickLblPos val="low"/>
        <c:txPr>
          <a:bodyPr rot="0" vert="horz"/>
          <a:lstStyle/>
          <a:p>
            <a:pPr>
              <a:defRPr>
                <a:solidFill>
                  <a:schemeClr val="tx1">
                    <a:lumMod val="75000"/>
                    <a:lumOff val="25000"/>
                  </a:schemeClr>
                </a:solidFill>
                <a:latin typeface="Arial" panose="020B0604020202020204" pitchFamily="34" charset="0"/>
                <a:cs typeface="Arial" panose="020B0604020202020204" pitchFamily="34" charset="0"/>
              </a:defRPr>
            </a:pPr>
            <a:endParaRPr lang="de-DE"/>
          </a:p>
        </c:txPr>
        <c:crossAx val="146732544"/>
        <c:crosses val="autoZero"/>
        <c:auto val="1"/>
        <c:lblAlgn val="ctr"/>
        <c:lblOffset val="100"/>
        <c:noMultiLvlLbl val="0"/>
      </c:catAx>
      <c:valAx>
        <c:axId val="146732544"/>
        <c:scaling>
          <c:orientation val="minMax"/>
        </c:scaling>
        <c:delete val="1"/>
        <c:axPos val="l"/>
        <c:numFmt formatCode="#,##0" sourceLinked="1"/>
        <c:majorTickMark val="out"/>
        <c:minorTickMark val="none"/>
        <c:tickLblPos val="nextTo"/>
        <c:crossAx val="146731008"/>
        <c:crosses val="autoZero"/>
        <c:crossBetween val="between"/>
      </c:valAx>
    </c:plotArea>
    <c:plotVisOnly val="1"/>
    <c:dispBlanksAs val="gap"/>
    <c:showDLblsOverMax val="0"/>
  </c:chart>
  <c:spPr>
    <a:ln>
      <a:noFill/>
    </a:ln>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753937007874"/>
          <c:y val="4.5443929461775917E-2"/>
          <c:w val="0.78363363954505683"/>
          <c:h val="0.76551895994737773"/>
        </c:manualLayout>
      </c:layout>
      <c:barChart>
        <c:barDir val="col"/>
        <c:grouping val="clustered"/>
        <c:varyColors val="0"/>
        <c:ser>
          <c:idx val="0"/>
          <c:order val="0"/>
          <c:spPr>
            <a:gradFill>
              <a:gsLst>
                <a:gs pos="0">
                  <a:srgbClr val="00B0F0"/>
                </a:gs>
                <a:gs pos="100000">
                  <a:schemeClr val="tx1">
                    <a:lumMod val="75000"/>
                    <a:lumOff val="25000"/>
                  </a:schemeClr>
                </a:gs>
              </a:gsLst>
              <a:lin ang="5400000" scaled="0"/>
            </a:gradFill>
          </c:spPr>
          <c:invertIfNegative val="0"/>
          <c:dLbls>
            <c:spPr>
              <a:noFill/>
              <a:ln>
                <a:noFill/>
              </a:ln>
              <a:effectLst/>
            </c:spPr>
            <c:txPr>
              <a:bodyPr/>
              <a:lstStyle/>
              <a:p>
                <a:pPr>
                  <a:defRPr>
                    <a:solidFill>
                      <a:schemeClr val="tx1">
                        <a:lumMod val="75000"/>
                        <a:lumOff val="25000"/>
                      </a:schemeClr>
                    </a:solidFill>
                    <a:latin typeface="Arial" panose="020B0604020202020204" pitchFamily="34" charset="0"/>
                    <a:cs typeface="Arial" panose="020B060402020202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'Smartphone-Nutzung'!$B$1:$K$1</c:f>
              <c:numCache>
                <c:formatCode>General</c:formatCode>
                <c:ptCount val="10"/>
                <c:pt idx="0">
                  <c:v>2012</c:v>
                </c:pt>
                <c:pt idx="1">
                  <c:v>2013</c:v>
                </c:pt>
                <c:pt idx="2">
                  <c:v>2014</c:v>
                </c:pt>
                <c:pt idx="3">
                  <c:v>2015</c:v>
                </c:pt>
                <c:pt idx="4">
                  <c:v>2016</c:v>
                </c:pt>
                <c:pt idx="5">
                  <c:v>2017</c:v>
                </c:pt>
                <c:pt idx="6">
                  <c:v>2018</c:v>
                </c:pt>
                <c:pt idx="7">
                  <c:v>2019</c:v>
                </c:pt>
                <c:pt idx="8">
                  <c:v>2020</c:v>
                </c:pt>
                <c:pt idx="9">
                  <c:v>2021</c:v>
                </c:pt>
              </c:numCache>
            </c:numRef>
          </c:cat>
          <c:val>
            <c:numRef>
              <c:f>'Smartphone-Nutzung'!$B$2:$K$2</c:f>
              <c:numCache>
                <c:formatCode>#,##0</c:formatCode>
                <c:ptCount val="10"/>
                <c:pt idx="0">
                  <c:v>36</c:v>
                </c:pt>
                <c:pt idx="1">
                  <c:v>41</c:v>
                </c:pt>
                <c:pt idx="2">
                  <c:v>55</c:v>
                </c:pt>
                <c:pt idx="3">
                  <c:v>65</c:v>
                </c:pt>
                <c:pt idx="4">
                  <c:v>74</c:v>
                </c:pt>
                <c:pt idx="5">
                  <c:v>78</c:v>
                </c:pt>
                <c:pt idx="6">
                  <c:v>81</c:v>
                </c:pt>
                <c:pt idx="7">
                  <c:v>82</c:v>
                </c:pt>
                <c:pt idx="8">
                  <c:v>86</c:v>
                </c:pt>
                <c:pt idx="9">
                  <c:v>89</c:v>
                </c:pt>
              </c:numCache>
            </c:numRef>
          </c:val>
          <c:extLst>
            <c:ext xmlns:c16="http://schemas.microsoft.com/office/drawing/2014/chart" uri="{C3380CC4-5D6E-409C-BE32-E72D297353CC}">
              <c16:uniqueId val="{00000000-3014-46D0-95B1-59946AAE9195}"/>
            </c:ext>
          </c:extLst>
        </c:ser>
        <c:dLbls>
          <c:showLegendKey val="0"/>
          <c:showVal val="0"/>
          <c:showCatName val="0"/>
          <c:showSerName val="0"/>
          <c:showPercent val="0"/>
          <c:showBubbleSize val="0"/>
        </c:dLbls>
        <c:gapWidth val="150"/>
        <c:axId val="147046400"/>
        <c:axId val="147047936"/>
      </c:barChart>
      <c:catAx>
        <c:axId val="147046400"/>
        <c:scaling>
          <c:orientation val="minMax"/>
        </c:scaling>
        <c:delete val="0"/>
        <c:axPos val="b"/>
        <c:numFmt formatCode="General" sourceLinked="1"/>
        <c:majorTickMark val="out"/>
        <c:minorTickMark val="none"/>
        <c:tickLblPos val="low"/>
        <c:txPr>
          <a:bodyPr rot="0" vert="horz"/>
          <a:lstStyle/>
          <a:p>
            <a:pPr>
              <a:defRPr>
                <a:solidFill>
                  <a:schemeClr val="tx1">
                    <a:lumMod val="75000"/>
                    <a:lumOff val="25000"/>
                  </a:schemeClr>
                </a:solidFill>
                <a:latin typeface="Arial" panose="020B0604020202020204" pitchFamily="34" charset="0"/>
                <a:cs typeface="Arial" panose="020B0604020202020204" pitchFamily="34" charset="0"/>
              </a:defRPr>
            </a:pPr>
            <a:endParaRPr lang="de-DE"/>
          </a:p>
        </c:txPr>
        <c:crossAx val="147047936"/>
        <c:crosses val="autoZero"/>
        <c:auto val="1"/>
        <c:lblAlgn val="ctr"/>
        <c:lblOffset val="100"/>
        <c:noMultiLvlLbl val="0"/>
      </c:catAx>
      <c:valAx>
        <c:axId val="147047936"/>
        <c:scaling>
          <c:orientation val="minMax"/>
        </c:scaling>
        <c:delete val="1"/>
        <c:axPos val="l"/>
        <c:numFmt formatCode="#,##0" sourceLinked="1"/>
        <c:majorTickMark val="out"/>
        <c:minorTickMark val="none"/>
        <c:tickLblPos val="nextTo"/>
        <c:crossAx val="147046400"/>
        <c:crosses val="autoZero"/>
        <c:crossBetween val="between"/>
      </c:valAx>
    </c:plotArea>
    <c:plotVisOnly val="1"/>
    <c:dispBlanksAs val="gap"/>
    <c:showDLblsOverMax val="0"/>
  </c:chart>
  <c:spPr>
    <a:noFill/>
    <a:ln>
      <a:noFill/>
    </a:ln>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961477574793016"/>
          <c:y val="0.32867987069117877"/>
          <c:w val="0.46370316441765574"/>
          <c:h val="0.56656680902205392"/>
        </c:manualLayout>
      </c:layout>
      <c:barChart>
        <c:barDir val="col"/>
        <c:grouping val="clustered"/>
        <c:varyColors val="0"/>
        <c:ser>
          <c:idx val="0"/>
          <c:order val="0"/>
          <c:spPr>
            <a:gradFill>
              <a:gsLst>
                <a:gs pos="0">
                  <a:srgbClr val="92D050"/>
                </a:gs>
                <a:gs pos="100000">
                  <a:schemeClr val="tx1">
                    <a:lumMod val="75000"/>
                    <a:lumOff val="25000"/>
                  </a:schemeClr>
                </a:gs>
              </a:gsLst>
              <a:lin ang="5400000" scaled="0"/>
            </a:gradFill>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425F-46FD-803A-ED8597210634}"/>
                </c:ext>
              </c:extLst>
            </c:dLbl>
            <c:dLbl>
              <c:idx val="1"/>
              <c:tx>
                <c:rich>
                  <a:bodyPr/>
                  <a:lstStyle/>
                  <a:p>
                    <a:r>
                      <a:rPr lang="en-US"/>
                      <a:t>5</a:t>
                    </a:r>
                    <a:r>
                      <a:rPr lang="en-US" sz="1000" b="0" i="0" u="none" strike="noStrike" baseline="0">
                        <a:effectLst/>
                      </a:rPr>
                      <a:t>,</a:t>
                    </a:r>
                    <a:r>
                      <a:rPr lang="en-US"/>
                      <a:t>898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425F-46FD-803A-ED8597210634}"/>
                </c:ext>
              </c:extLst>
            </c:dLbl>
            <c:dLbl>
              <c:idx val="2"/>
              <c:delete val="1"/>
              <c:extLst>
                <c:ext xmlns:c15="http://schemas.microsoft.com/office/drawing/2012/chart" uri="{CE6537A1-D6FC-4f65-9D91-7224C49458BB}"/>
                <c:ext xmlns:c16="http://schemas.microsoft.com/office/drawing/2014/chart" uri="{C3380CC4-5D6E-409C-BE32-E72D297353CC}">
                  <c16:uniqueId val="{00000002-425F-46FD-803A-ED8597210634}"/>
                </c:ext>
              </c:extLst>
            </c:dLbl>
            <c:dLbl>
              <c:idx val="3"/>
              <c:tx>
                <c:rich>
                  <a:bodyPr/>
                  <a:lstStyle/>
                  <a:p>
                    <a:r>
                      <a:rPr lang="en-US"/>
                      <a:t>20</a:t>
                    </a:r>
                    <a:r>
                      <a:rPr lang="en-US" sz="1000" b="0" i="0" u="none" strike="noStrike" baseline="0">
                        <a:effectLst/>
                      </a:rPr>
                      <a:t>,</a:t>
                    </a:r>
                    <a:r>
                      <a:rPr lang="en-US"/>
                      <a:t>416</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425F-46FD-803A-ED8597210634}"/>
                </c:ext>
              </c:extLst>
            </c:dLbl>
            <c:dLbl>
              <c:idx val="4"/>
              <c:delete val="1"/>
              <c:extLst>
                <c:ext xmlns:c15="http://schemas.microsoft.com/office/drawing/2012/chart" uri="{CE6537A1-D6FC-4f65-9D91-7224C49458BB}"/>
                <c:ext xmlns:c16="http://schemas.microsoft.com/office/drawing/2014/chart" uri="{C3380CC4-5D6E-409C-BE32-E72D297353CC}">
                  <c16:uniqueId val="{00000004-425F-46FD-803A-ED8597210634}"/>
                </c:ext>
              </c:extLst>
            </c:dLbl>
            <c:dLbl>
              <c:idx val="5"/>
              <c:tx>
                <c:rich>
                  <a:bodyPr/>
                  <a:lstStyle/>
                  <a:p>
                    <a:r>
                      <a:rPr lang="en-US"/>
                      <a:t>68</a:t>
                    </a:r>
                    <a:r>
                      <a:rPr lang="en-US" sz="1000" b="0" i="0" u="none" strike="noStrike" baseline="0">
                        <a:effectLst/>
                      </a:rPr>
                      <a:t>,</a:t>
                    </a:r>
                    <a:r>
                      <a:rPr lang="en-US"/>
                      <a:t>616</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425F-46FD-803A-ED8597210634}"/>
                </c:ext>
              </c:extLst>
            </c:dLbl>
            <c:dLbl>
              <c:idx val="6"/>
              <c:delete val="1"/>
              <c:extLst>
                <c:ext xmlns:c15="http://schemas.microsoft.com/office/drawing/2012/chart" uri="{CE6537A1-D6FC-4f65-9D91-7224C49458BB}"/>
                <c:ext xmlns:c16="http://schemas.microsoft.com/office/drawing/2014/chart" uri="{C3380CC4-5D6E-409C-BE32-E72D297353CC}">
                  <c16:uniqueId val="{00000006-425F-46FD-803A-ED8597210634}"/>
                </c:ext>
              </c:extLst>
            </c:dLbl>
            <c:dLbl>
              <c:idx val="7"/>
              <c:tx>
                <c:rich>
                  <a:bodyPr/>
                  <a:lstStyle/>
                  <a:p>
                    <a:r>
                      <a:rPr lang="en-US"/>
                      <a:t>129</a:t>
                    </a:r>
                    <a:r>
                      <a:rPr lang="en-US" sz="1000" b="0" i="0" u="none" strike="noStrike" baseline="0">
                        <a:effectLst/>
                      </a:rPr>
                      <a:t>,</a:t>
                    </a:r>
                    <a:r>
                      <a:rPr lang="en-US"/>
                      <a:t>667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425F-46FD-803A-ED8597210634}"/>
                </c:ext>
              </c:extLst>
            </c:dLbl>
            <c:dLbl>
              <c:idx val="8"/>
              <c:delete val="1"/>
              <c:extLst>
                <c:ext xmlns:c15="http://schemas.microsoft.com/office/drawing/2012/chart" uri="{CE6537A1-D6FC-4f65-9D91-7224C49458BB}"/>
                <c:ext xmlns:c16="http://schemas.microsoft.com/office/drawing/2014/chart" uri="{C3380CC4-5D6E-409C-BE32-E72D297353CC}">
                  <c16:uniqueId val="{00000008-425F-46FD-803A-ED8597210634}"/>
                </c:ext>
              </c:extLst>
            </c:dLbl>
            <c:dLbl>
              <c:idx val="9"/>
              <c:tx>
                <c:rich>
                  <a:bodyPr/>
                  <a:lstStyle/>
                  <a:p>
                    <a:r>
                      <a:rPr lang="en-US"/>
                      <a:t>222</a:t>
                    </a:r>
                    <a:r>
                      <a:rPr lang="en-US" sz="1000" b="0" i="0" u="none" strike="noStrike" baseline="0">
                        <a:effectLst/>
                      </a:rPr>
                      <a:t>,</a:t>
                    </a:r>
                    <a:r>
                      <a:rPr lang="en-US"/>
                      <a:t>097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425F-46FD-803A-ED8597210634}"/>
                </c:ext>
              </c:extLst>
            </c:dLbl>
            <c:dLbl>
              <c:idx val="10"/>
              <c:delete val="1"/>
              <c:extLst>
                <c:ext xmlns:c15="http://schemas.microsoft.com/office/drawing/2012/chart" uri="{CE6537A1-D6FC-4f65-9D91-7224C49458BB}"/>
                <c:ext xmlns:c16="http://schemas.microsoft.com/office/drawing/2014/chart" uri="{C3380CC4-5D6E-409C-BE32-E72D297353CC}">
                  <c16:uniqueId val="{0000000A-425F-46FD-803A-ED8597210634}"/>
                </c:ext>
              </c:extLst>
            </c:dLbl>
            <c:dLbl>
              <c:idx val="11"/>
              <c:tx>
                <c:rich>
                  <a:bodyPr/>
                  <a:lstStyle/>
                  <a:p>
                    <a:r>
                      <a:rPr lang="en-US"/>
                      <a:t>407</a:t>
                    </a:r>
                    <a:r>
                      <a:rPr lang="en-US" sz="1000" b="0" i="0" u="none" strike="noStrike" baseline="0">
                        <a:effectLst/>
                      </a:rPr>
                      <a:t>,</a:t>
                    </a:r>
                    <a:r>
                      <a:rPr lang="en-US"/>
                      <a:t>734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425F-46FD-803A-ED8597210634}"/>
                </c:ext>
              </c:extLst>
            </c:dLbl>
            <c:dLbl>
              <c:idx val="12"/>
              <c:delete val="1"/>
              <c:extLst>
                <c:ext xmlns:c15="http://schemas.microsoft.com/office/drawing/2012/chart" uri="{CE6537A1-D6FC-4f65-9D91-7224C49458BB}"/>
                <c:ext xmlns:c16="http://schemas.microsoft.com/office/drawing/2014/chart" uri="{C3380CC4-5D6E-409C-BE32-E72D297353CC}">
                  <c16:uniqueId val="{0000000C-425F-46FD-803A-ED8597210634}"/>
                </c:ext>
              </c:extLst>
            </c:dLbl>
            <c:dLbl>
              <c:idx val="13"/>
              <c:tx>
                <c:rich>
                  <a:bodyPr/>
                  <a:lstStyle/>
                  <a:p>
                    <a:r>
                      <a:rPr lang="en-US"/>
                      <a:t>804</a:t>
                    </a:r>
                    <a:r>
                      <a:rPr lang="en-US" sz="1000" b="0" i="0" u="none" strike="noStrike" baseline="0">
                        <a:effectLst/>
                      </a:rPr>
                      <a:t>,</a:t>
                    </a:r>
                    <a:r>
                      <a:rPr lang="en-US"/>
                      <a:t>077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425F-46FD-803A-ED8597210634}"/>
                </c:ext>
              </c:extLst>
            </c:dLbl>
            <c:dLbl>
              <c:idx val="14"/>
              <c:delete val="1"/>
              <c:extLst>
                <c:ext xmlns:c15="http://schemas.microsoft.com/office/drawing/2012/chart" uri="{CE6537A1-D6FC-4f65-9D91-7224C49458BB}"/>
                <c:ext xmlns:c16="http://schemas.microsoft.com/office/drawing/2014/chart" uri="{C3380CC4-5D6E-409C-BE32-E72D297353CC}">
                  <c16:uniqueId val="{0000000E-425F-46FD-803A-ED8597210634}"/>
                </c:ext>
              </c:extLst>
            </c:dLbl>
            <c:dLbl>
              <c:idx val="15"/>
              <c:tx>
                <c:rich>
                  <a:bodyPr/>
                  <a:lstStyle/>
                  <a:p>
                    <a:r>
                      <a:rPr lang="en-US"/>
                      <a:t>1</a:t>
                    </a:r>
                    <a:r>
                      <a:rPr lang="en-US" sz="1000" b="0" i="0" u="none" strike="noStrike" baseline="0">
                        <a:effectLst/>
                      </a:rPr>
                      <a:t>,</a:t>
                    </a:r>
                    <a:r>
                      <a:rPr lang="en-US"/>
                      <a:t>108</a:t>
                    </a:r>
                    <a:r>
                      <a:rPr lang="en-US" sz="1000" b="0" i="0" u="none" strike="noStrike" baseline="0">
                        <a:effectLst/>
                      </a:rPr>
                      <a:t>,</a:t>
                    </a:r>
                    <a:r>
                      <a:rPr lang="en-US"/>
                      <a:t>843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425F-46FD-803A-ED8597210634}"/>
                </c:ext>
              </c:extLst>
            </c:dLbl>
            <c:spPr>
              <a:noFill/>
              <a:ln>
                <a:noFill/>
              </a:ln>
              <a:effectLst/>
            </c:spPr>
            <c:txPr>
              <a:bodyPr/>
              <a:lstStyle/>
              <a:p>
                <a:pPr>
                  <a:defRPr>
                    <a:solidFill>
                      <a:schemeClr val="tx1">
                        <a:lumMod val="75000"/>
                        <a:lumOff val="2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Tabellen!$B$1:$Q$1</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Tabellen!$B$3:$Q$3</c:f>
              <c:numCache>
                <c:formatCode>#,##0</c:formatCode>
                <c:ptCount val="16"/>
                <c:pt idx="0">
                  <c:v>1813</c:v>
                </c:pt>
                <c:pt idx="1">
                  <c:v>5898</c:v>
                </c:pt>
                <c:pt idx="2">
                  <c:v>12889</c:v>
                </c:pt>
                <c:pt idx="3">
                  <c:v>20416</c:v>
                </c:pt>
                <c:pt idx="4">
                  <c:v>58473</c:v>
                </c:pt>
                <c:pt idx="5">
                  <c:v>68616</c:v>
                </c:pt>
                <c:pt idx="6">
                  <c:v>86481</c:v>
                </c:pt>
                <c:pt idx="7">
                  <c:v>129667</c:v>
                </c:pt>
                <c:pt idx="8">
                  <c:v>177033</c:v>
                </c:pt>
                <c:pt idx="9">
                  <c:v>222097</c:v>
                </c:pt>
                <c:pt idx="10">
                  <c:v>295494</c:v>
                </c:pt>
                <c:pt idx="11">
                  <c:v>407734</c:v>
                </c:pt>
                <c:pt idx="12">
                  <c:v>545988</c:v>
                </c:pt>
                <c:pt idx="13">
                  <c:v>804077</c:v>
                </c:pt>
                <c:pt idx="14">
                  <c:v>922582</c:v>
                </c:pt>
                <c:pt idx="15">
                  <c:v>1108843</c:v>
                </c:pt>
              </c:numCache>
            </c:numRef>
          </c:val>
          <c:extLst>
            <c:ext xmlns:c16="http://schemas.microsoft.com/office/drawing/2014/chart" uri="{C3380CC4-5D6E-409C-BE32-E72D297353CC}">
              <c16:uniqueId val="{00000010-425F-46FD-803A-ED8597210634}"/>
            </c:ext>
          </c:extLst>
        </c:ser>
        <c:dLbls>
          <c:showLegendKey val="0"/>
          <c:showVal val="0"/>
          <c:showCatName val="0"/>
          <c:showSerName val="0"/>
          <c:showPercent val="0"/>
          <c:showBubbleSize val="0"/>
        </c:dLbls>
        <c:gapWidth val="150"/>
        <c:axId val="147086720"/>
        <c:axId val="147133568"/>
      </c:barChart>
      <c:catAx>
        <c:axId val="147086720"/>
        <c:scaling>
          <c:orientation val="minMax"/>
        </c:scaling>
        <c:delete val="0"/>
        <c:axPos val="b"/>
        <c:numFmt formatCode="General" sourceLinked="1"/>
        <c:majorTickMark val="out"/>
        <c:minorTickMark val="none"/>
        <c:tickLblPos val="low"/>
        <c:txPr>
          <a:bodyPr rot="0" vert="horz"/>
          <a:lstStyle/>
          <a:p>
            <a:pPr>
              <a:defRPr>
                <a:solidFill>
                  <a:schemeClr val="tx1">
                    <a:lumMod val="75000"/>
                    <a:lumOff val="25000"/>
                  </a:schemeClr>
                </a:solidFill>
              </a:defRPr>
            </a:pPr>
            <a:endParaRPr lang="de-DE"/>
          </a:p>
        </c:txPr>
        <c:crossAx val="147133568"/>
        <c:crosses val="autoZero"/>
        <c:auto val="1"/>
        <c:lblAlgn val="ctr"/>
        <c:lblOffset val="100"/>
        <c:noMultiLvlLbl val="0"/>
      </c:catAx>
      <c:valAx>
        <c:axId val="147133568"/>
        <c:scaling>
          <c:orientation val="minMax"/>
        </c:scaling>
        <c:delete val="1"/>
        <c:axPos val="l"/>
        <c:numFmt formatCode="#,##0" sourceLinked="1"/>
        <c:majorTickMark val="out"/>
        <c:minorTickMark val="none"/>
        <c:tickLblPos val="nextTo"/>
        <c:crossAx val="147086720"/>
        <c:crosses val="autoZero"/>
        <c:crossBetween val="between"/>
      </c:valAx>
    </c:plotArea>
    <c:plotVisOnly val="1"/>
    <c:dispBlanksAs val="gap"/>
    <c:showDLblsOverMax val="0"/>
  </c:chart>
  <c:spPr>
    <a:noFill/>
    <a:ln>
      <a:noFill/>
    </a:ln>
  </c:spPr>
  <c:txPr>
    <a:bodyPr/>
    <a:lstStyle/>
    <a:p>
      <a:pPr>
        <a:defRPr>
          <a:latin typeface="Arial" panose="020B0604020202020204" pitchFamily="34" charset="0"/>
          <a:cs typeface="Arial" panose="020B0604020202020204" pitchFamily="34" charset="0"/>
        </a:defRPr>
      </a:pPr>
      <a:endParaRPr lang="de-DE"/>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4299794918984483E-2"/>
          <c:y val="0.15910853139442419"/>
          <c:w val="0.64750020302612377"/>
          <c:h val="0.76551895994737773"/>
        </c:manualLayout>
      </c:layout>
      <c:barChart>
        <c:barDir val="col"/>
        <c:grouping val="clustered"/>
        <c:varyColors val="0"/>
        <c:ser>
          <c:idx val="0"/>
          <c:order val="0"/>
          <c:spPr>
            <a:gradFill>
              <a:gsLst>
                <a:gs pos="0">
                  <a:srgbClr val="FFC000"/>
                </a:gs>
                <a:gs pos="100000">
                  <a:schemeClr val="tx1">
                    <a:lumMod val="75000"/>
                    <a:lumOff val="25000"/>
                  </a:schemeClr>
                </a:gs>
              </a:gsLst>
              <a:lin ang="5400000" scaled="0"/>
            </a:gradFill>
          </c:spPr>
          <c:invertIfNegative val="0"/>
          <c:dLbls>
            <c:spPr>
              <a:noFill/>
              <a:ln>
                <a:noFill/>
              </a:ln>
              <a:effectLst/>
            </c:spPr>
            <c:txPr>
              <a:bodyPr/>
              <a:lstStyle/>
              <a:p>
                <a:pPr>
                  <a:defRPr>
                    <a:solidFill>
                      <a:schemeClr val="tx1">
                        <a:lumMod val="75000"/>
                        <a:lumOff val="25000"/>
                      </a:schemeClr>
                    </a:solidFill>
                    <a:latin typeface="Arial" panose="020B0604020202020204" pitchFamily="34" charset="0"/>
                    <a:cs typeface="Arial" panose="020B060402020202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App!$B$1:$H$1</c:f>
              <c:numCache>
                <c:formatCode>General</c:formatCode>
                <c:ptCount val="7"/>
                <c:pt idx="0">
                  <c:v>2018</c:v>
                </c:pt>
                <c:pt idx="1">
                  <c:v>2019</c:v>
                </c:pt>
                <c:pt idx="2">
                  <c:v>2020</c:v>
                </c:pt>
                <c:pt idx="3">
                  <c:v>2021</c:v>
                </c:pt>
                <c:pt idx="4">
                  <c:v>2022</c:v>
                </c:pt>
                <c:pt idx="5">
                  <c:v>2023</c:v>
                </c:pt>
                <c:pt idx="6">
                  <c:v>2024</c:v>
                </c:pt>
              </c:numCache>
            </c:numRef>
          </c:cat>
          <c:val>
            <c:numRef>
              <c:f>App!$B$4:$H$4</c:f>
              <c:numCache>
                <c:formatCode>#,##0</c:formatCode>
                <c:ptCount val="7"/>
                <c:pt idx="0">
                  <c:v>23690</c:v>
                </c:pt>
                <c:pt idx="1">
                  <c:v>77051</c:v>
                </c:pt>
                <c:pt idx="2">
                  <c:v>157943</c:v>
                </c:pt>
                <c:pt idx="3">
                  <c:v>274507</c:v>
                </c:pt>
                <c:pt idx="4">
                  <c:v>339824</c:v>
                </c:pt>
                <c:pt idx="5">
                  <c:v>463882</c:v>
                </c:pt>
                <c:pt idx="6">
                  <c:v>459264</c:v>
                </c:pt>
              </c:numCache>
            </c:numRef>
          </c:val>
          <c:extLst>
            <c:ext xmlns:c16="http://schemas.microsoft.com/office/drawing/2014/chart" uri="{C3380CC4-5D6E-409C-BE32-E72D297353CC}">
              <c16:uniqueId val="{00000000-E0F4-49FD-9F94-5070E91C8D6E}"/>
            </c:ext>
          </c:extLst>
        </c:ser>
        <c:dLbls>
          <c:showLegendKey val="0"/>
          <c:showVal val="0"/>
          <c:showCatName val="0"/>
          <c:showSerName val="0"/>
          <c:showPercent val="0"/>
          <c:showBubbleSize val="0"/>
        </c:dLbls>
        <c:gapWidth val="150"/>
        <c:axId val="147202432"/>
        <c:axId val="147203968"/>
      </c:barChart>
      <c:catAx>
        <c:axId val="147202432"/>
        <c:scaling>
          <c:orientation val="minMax"/>
        </c:scaling>
        <c:delete val="0"/>
        <c:axPos val="b"/>
        <c:numFmt formatCode="General" sourceLinked="1"/>
        <c:majorTickMark val="out"/>
        <c:minorTickMark val="none"/>
        <c:tickLblPos val="low"/>
        <c:txPr>
          <a:bodyPr rot="0" vert="horz"/>
          <a:lstStyle/>
          <a:p>
            <a:pPr>
              <a:defRPr>
                <a:solidFill>
                  <a:schemeClr val="tx1">
                    <a:lumMod val="75000"/>
                    <a:lumOff val="25000"/>
                  </a:schemeClr>
                </a:solidFill>
                <a:latin typeface="Arial" panose="020B0604020202020204" pitchFamily="34" charset="0"/>
                <a:cs typeface="Arial" panose="020B0604020202020204" pitchFamily="34" charset="0"/>
              </a:defRPr>
            </a:pPr>
            <a:endParaRPr lang="de-DE"/>
          </a:p>
        </c:txPr>
        <c:crossAx val="147203968"/>
        <c:crosses val="autoZero"/>
        <c:auto val="1"/>
        <c:lblAlgn val="ctr"/>
        <c:lblOffset val="100"/>
        <c:noMultiLvlLbl val="0"/>
      </c:catAx>
      <c:valAx>
        <c:axId val="147203968"/>
        <c:scaling>
          <c:orientation val="minMax"/>
        </c:scaling>
        <c:delete val="1"/>
        <c:axPos val="l"/>
        <c:numFmt formatCode="#,##0" sourceLinked="1"/>
        <c:majorTickMark val="out"/>
        <c:minorTickMark val="none"/>
        <c:tickLblPos val="nextTo"/>
        <c:crossAx val="147202432"/>
        <c:crosses val="autoZero"/>
        <c:crossBetween val="between"/>
      </c:valAx>
    </c:plotArea>
    <c:plotVisOnly val="1"/>
    <c:dispBlanksAs val="gap"/>
    <c:showDLblsOverMax val="0"/>
  </c:chart>
  <c:spPr>
    <a:ln>
      <a:noFill/>
    </a:ln>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31F9CF-4821-4662-BBF1-F3D8FA8590A8}" type="datetimeFigureOut">
              <a:rPr lang="de-DE" smtClean="0"/>
              <a:t>06.06.2025</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EA5FD0C-7815-4C61-9F16-9E61E07823AE}" type="slidenum">
              <a:rPr lang="de-DE" smtClean="0"/>
              <a:t>‹Nr.›</a:t>
            </a:fld>
            <a:endParaRPr lang="de-DE"/>
          </a:p>
        </p:txBody>
      </p:sp>
    </p:spTree>
    <p:extLst>
      <p:ext uri="{BB962C8B-B14F-4D97-AF65-F5344CB8AC3E}">
        <p14:creationId xmlns:p14="http://schemas.microsoft.com/office/powerpoint/2010/main" val="22980549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CITY CYCLING is a campaign by Climate Alliance.</a:t>
            </a:r>
          </a:p>
        </p:txBody>
      </p:sp>
      <p:sp>
        <p:nvSpPr>
          <p:cNvPr id="4" name="Foliennummernplatzhalter 3"/>
          <p:cNvSpPr>
            <a:spLocks noGrp="1"/>
          </p:cNvSpPr>
          <p:nvPr>
            <p:ph type="sldNum" sz="quarter" idx="10"/>
          </p:nvPr>
        </p:nvSpPr>
        <p:spPr/>
        <p:txBody>
          <a:bodyPr/>
          <a:lstStyle/>
          <a:p>
            <a:fld id="{6EA5FD0C-7815-4C61-9F16-9E61E07823AE}" type="slidenum">
              <a:rPr lang="de-DE" smtClean="0"/>
              <a:t>1</a:t>
            </a:fld>
            <a:endParaRPr lang="de-DE"/>
          </a:p>
        </p:txBody>
      </p:sp>
    </p:spTree>
    <p:extLst>
      <p:ext uri="{BB962C8B-B14F-4D97-AF65-F5344CB8AC3E}">
        <p14:creationId xmlns:p14="http://schemas.microsoft.com/office/powerpoint/2010/main" val="3442430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latin typeface="Arial" panose="020B0604020202020204" pitchFamily="34" charset="0"/>
                <a:cs typeface="Arial" panose="020B0604020202020204" pitchFamily="34" charset="0"/>
              </a:rPr>
              <a:t>The special CYCLE STAR category is also intended to help </a:t>
            </a:r>
            <a:r>
              <a:rPr lang="en-GB" baseline="0" dirty="0">
                <a:latin typeface="Arial" panose="020B0604020202020204" pitchFamily="34" charset="0"/>
                <a:cs typeface="Arial" panose="020B0604020202020204" pitchFamily="34" charset="0"/>
              </a:rPr>
              <a:t>generate (even more) media coverage of CITY CYCLING and awareness of bicycles as an alternative mode of transport</a:t>
            </a:r>
            <a:r>
              <a:rPr lang="en-GB" dirty="0">
                <a:latin typeface="Arial" panose="020B0604020202020204" pitchFamily="34" charset="0"/>
                <a:cs typeface="Arial" panose="020B0604020202020204"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de-DE" baseline="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u="sng" baseline="0" dirty="0">
                <a:latin typeface="Arial" panose="020B0604020202020204" pitchFamily="34" charset="0"/>
                <a:cs typeface="Arial" panose="020B0604020202020204" pitchFamily="34" charset="0"/>
              </a:rPr>
              <a:t>All</a:t>
            </a:r>
            <a:r>
              <a:rPr lang="en-GB" baseline="0" dirty="0">
                <a:latin typeface="Arial" panose="020B0604020202020204" pitchFamily="34" charset="0"/>
                <a:cs typeface="Arial" panose="020B0604020202020204" pitchFamily="34" charset="0"/>
              </a:rPr>
              <a:t> CYCLE STARS to successfully participate in CITY CYCLING will receive a top-quality prize from our partners and supporters at the end of the campaign season (see city-cycling.org/prizes).</a:t>
            </a:r>
          </a:p>
          <a:p>
            <a:pPr marL="0" marR="0" indent="0" algn="l" defTabSz="914400" rtl="0" eaLnBrk="1" fontAlgn="auto" latinLnBrk="0" hangingPunct="1">
              <a:lnSpc>
                <a:spcPct val="100000"/>
              </a:lnSpc>
              <a:spcBef>
                <a:spcPts val="0"/>
              </a:spcBef>
              <a:spcAft>
                <a:spcPts val="0"/>
              </a:spcAft>
              <a:buClrTx/>
              <a:buSzTx/>
              <a:buFontTx/>
              <a:buNone/>
              <a:tabLst/>
              <a:defRPr/>
            </a:pPr>
            <a:endParaRPr lang="de-DE" baseline="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dirty="0">
                <a:latin typeface="Arial" panose="020B0604020202020204" pitchFamily="34" charset="0"/>
                <a:cs typeface="Arial" panose="020B0604020202020204" pitchFamily="34" charset="0"/>
              </a:rPr>
              <a:t>For more information, </a:t>
            </a:r>
            <a:r>
              <a:rPr lang="en-GB" baseline="0" dirty="0">
                <a:latin typeface="Arial" panose="020B0604020202020204" pitchFamily="34" charset="0"/>
                <a:cs typeface="Arial" panose="020B0604020202020204" pitchFamily="34" charset="0"/>
              </a:rPr>
              <a:t>see </a:t>
            </a:r>
            <a:r>
              <a:rPr lang="en-GB" dirty="0">
                <a:latin typeface="Arial" panose="020B0604020202020204" pitchFamily="34" charset="0"/>
                <a:cs typeface="Arial" panose="020B0604020202020204" pitchFamily="34" charset="0"/>
              </a:rPr>
              <a:t>city-cycling.org/star.</a:t>
            </a:r>
          </a:p>
        </p:txBody>
      </p:sp>
      <p:sp>
        <p:nvSpPr>
          <p:cNvPr id="4" name="Foliennummernplatzhalter 3"/>
          <p:cNvSpPr>
            <a:spLocks noGrp="1"/>
          </p:cNvSpPr>
          <p:nvPr>
            <p:ph type="sldNum" sz="quarter" idx="10"/>
          </p:nvPr>
        </p:nvSpPr>
        <p:spPr/>
        <p:txBody>
          <a:bodyPr/>
          <a:lstStyle/>
          <a:p>
            <a:fld id="{6EA5FD0C-7815-4C61-9F16-9E61E07823AE}" type="slidenum">
              <a:rPr lang="de-DE" smtClean="0"/>
              <a:t>10</a:t>
            </a:fld>
            <a:endParaRPr lang="de-DE"/>
          </a:p>
        </p:txBody>
      </p:sp>
    </p:spTree>
    <p:extLst>
      <p:ext uri="{BB962C8B-B14F-4D97-AF65-F5344CB8AC3E}">
        <p14:creationId xmlns:p14="http://schemas.microsoft.com/office/powerpoint/2010/main" val="8959029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r>
              <a:rPr lang="en-GB" sz="1200" dirty="0">
                <a:solidFill>
                  <a:schemeClr val="tx1"/>
                </a:solidFill>
                <a:effectLst/>
                <a:latin typeface="Arial" panose="020B0604020202020204" pitchFamily="34" charset="0"/>
                <a:ea typeface="+mn-ea"/>
                <a:cs typeface="Arial" panose="020B0604020202020204" pitchFamily="34" charset="0"/>
              </a:rPr>
              <a:t>Increasingly popular and important, as</a:t>
            </a:r>
            <a:r>
              <a:rPr lang="en-GB" sz="1200" baseline="0" dirty="0">
                <a:solidFill>
                  <a:schemeClr val="tx1"/>
                </a:solidFill>
                <a:effectLst/>
                <a:latin typeface="Arial" panose="020B0604020202020204" pitchFamily="34" charset="0"/>
                <a:ea typeface="+mn-ea"/>
                <a:cs typeface="Arial" panose="020B0604020202020204" pitchFamily="34" charset="0"/>
              </a:rPr>
              <a:t> crucial </a:t>
            </a:r>
            <a:r>
              <a:rPr lang="en-GB" sz="1200" dirty="0">
                <a:solidFill>
                  <a:schemeClr val="tx1"/>
                </a:solidFill>
                <a:effectLst/>
                <a:latin typeface="Arial" panose="020B0604020202020204" pitchFamily="34" charset="0"/>
                <a:ea typeface="+mn-ea"/>
                <a:cs typeface="Arial" panose="020B0604020202020204" pitchFamily="34" charset="0"/>
              </a:rPr>
              <a:t>target groups receive special attention:</a:t>
            </a:r>
          </a:p>
          <a:p>
            <a:pPr marL="171450" lvl="0" indent="-171450">
              <a:buFontTx/>
              <a:buChar char="-"/>
            </a:pPr>
            <a:r>
              <a:rPr lang="en-GB" sz="1200" dirty="0">
                <a:solidFill>
                  <a:schemeClr val="tx1"/>
                </a:solidFill>
                <a:effectLst/>
                <a:latin typeface="Arial" panose="020B0604020202020204" pitchFamily="34" charset="0"/>
                <a:ea typeface="+mn-ea"/>
                <a:cs typeface="Arial" panose="020B0604020202020204" pitchFamily="34" charset="0"/>
              </a:rPr>
              <a:t>Schoolchildren: their future mobility behaviour is shaped decisively at a young age.</a:t>
            </a:r>
          </a:p>
          <a:p>
            <a:pPr marL="171450" lvl="0" indent="-171450">
              <a:buFontTx/>
              <a:buChar char="-"/>
            </a:pPr>
            <a:r>
              <a:rPr lang="en-GB" sz="1200" dirty="0">
                <a:solidFill>
                  <a:schemeClr val="tx1"/>
                </a:solidFill>
                <a:effectLst/>
                <a:latin typeface="Arial" panose="020B0604020202020204" pitchFamily="34" charset="0"/>
                <a:ea typeface="+mn-ea"/>
                <a:cs typeface="Arial" panose="020B0604020202020204" pitchFamily="34" charset="0"/>
              </a:rPr>
              <a:t>Teachers: reduce commuter traffic,</a:t>
            </a:r>
            <a:r>
              <a:rPr lang="en-GB" sz="1200" baseline="0" dirty="0">
                <a:solidFill>
                  <a:schemeClr val="tx1"/>
                </a:solidFill>
                <a:effectLst/>
                <a:latin typeface="Arial" panose="020B0604020202020204" pitchFamily="34" charset="0"/>
                <a:ea typeface="+mn-ea"/>
                <a:cs typeface="Arial" panose="020B0604020202020204" pitchFamily="34" charset="0"/>
              </a:rPr>
              <a:t> act as role models, raise awareness for sustainable mobility and better cycling infrastructure – especially with regard to parking facilities.</a:t>
            </a:r>
          </a:p>
          <a:p>
            <a:pPr marL="171450" lvl="0" indent="-171450">
              <a:buFontTx/>
              <a:buChar char="-"/>
            </a:pPr>
            <a:r>
              <a:rPr lang="en-GB" sz="1200" dirty="0">
                <a:solidFill>
                  <a:schemeClr val="tx1"/>
                </a:solidFill>
                <a:effectLst/>
                <a:latin typeface="Arial" panose="020B0604020202020204" pitchFamily="34" charset="0"/>
                <a:ea typeface="+mn-ea"/>
                <a:cs typeface="Arial" panose="020B0604020202020204" pitchFamily="34" charset="0"/>
              </a:rPr>
              <a:t>Parents: combat the “parent taxi” phenomenon, children have a positive influence on parents, reduce the daily traffic chaos</a:t>
            </a:r>
            <a:r>
              <a:rPr lang="en-GB" sz="1200" baseline="0" dirty="0">
                <a:solidFill>
                  <a:schemeClr val="tx1"/>
                </a:solidFill>
                <a:effectLst/>
                <a:latin typeface="Arial" panose="020B0604020202020204" pitchFamily="34" charset="0"/>
                <a:ea typeface="+mn-ea"/>
                <a:cs typeface="Arial" panose="020B0604020202020204" pitchFamily="34" charset="0"/>
              </a:rPr>
              <a:t> </a:t>
            </a:r>
            <a:r>
              <a:rPr lang="en-GB" sz="1200" dirty="0">
                <a:solidFill>
                  <a:schemeClr val="tx1"/>
                </a:solidFill>
                <a:effectLst/>
                <a:latin typeface="Arial" panose="020B0604020202020204" pitchFamily="34" charset="0"/>
                <a:ea typeface="+mn-ea"/>
                <a:cs typeface="Arial" panose="020B0604020202020204" pitchFamily="34" charset="0"/>
              </a:rPr>
              <a:t>and associated dangers outside schools.</a:t>
            </a:r>
          </a:p>
          <a:p>
            <a:pPr marL="0" lvl="0" indent="0">
              <a:buFontTx/>
              <a:buNone/>
            </a:pPr>
            <a:r>
              <a:rPr lang="en-GB" sz="1200" dirty="0">
                <a:solidFill>
                  <a:schemeClr val="tx1"/>
                </a:solidFill>
                <a:effectLst/>
                <a:latin typeface="Arial" panose="020B0604020202020204" pitchFamily="34" charset="0"/>
                <a:ea typeface="+mn-ea"/>
                <a:cs typeface="Arial" panose="020B0604020202020204" pitchFamily="34" charset="0"/>
              </a:rPr>
              <a:t>For all children – from </a:t>
            </a:r>
            <a:r>
              <a:rPr lang="en-GB" sz="1200" baseline="0" dirty="0">
                <a:solidFill>
                  <a:schemeClr val="tx1"/>
                </a:solidFill>
                <a:effectLst/>
                <a:latin typeface="Arial" panose="020B0604020202020204" pitchFamily="34" charset="0"/>
                <a:ea typeface="+mn-ea"/>
                <a:cs typeface="Arial" panose="020B0604020202020204" pitchFamily="34" charset="0"/>
              </a:rPr>
              <a:t>primary schools through to vocational colleges. Can be accompanied by their parents before they’ve completed their cycling proficiency test (usually in Year 4).</a:t>
            </a:r>
          </a:p>
          <a:p>
            <a:pPr lvl="0"/>
            <a:endParaRPr lang="de-DE" sz="1200" kern="1200" dirty="0">
              <a:solidFill>
                <a:schemeClr val="tx1"/>
              </a:solidFill>
              <a:effectLst/>
              <a:latin typeface="Arial" panose="020B0604020202020204" pitchFamily="34" charset="0"/>
              <a:ea typeface="+mn-ea"/>
              <a:cs typeface="Arial" panose="020B0604020202020204" pitchFamily="34" charset="0"/>
            </a:endParaRPr>
          </a:p>
          <a:p>
            <a:pPr lvl="0"/>
            <a:r>
              <a:rPr lang="en-GB" sz="1200" baseline="0" dirty="0">
                <a:solidFill>
                  <a:schemeClr val="tx1"/>
                </a:solidFill>
                <a:effectLst/>
                <a:latin typeface="Arial" panose="020B0604020202020204" pitchFamily="34" charset="0"/>
                <a:ea typeface="+mn-ea"/>
                <a:cs typeface="Arial" panose="020B0604020202020204" pitchFamily="34" charset="0"/>
              </a:rPr>
              <a:t>The best schools within each federal states are sought, so the schools to cycle the most kilometres (absolute), collect the most kilometres per cyclist (average) and/or motivate the most people to participate</a:t>
            </a:r>
            <a:r>
              <a:rPr lang="en-GB" sz="1200" dirty="0">
                <a:solidFill>
                  <a:schemeClr val="tx1"/>
                </a:solidFill>
                <a:effectLst/>
                <a:latin typeface="Arial" panose="020B0604020202020204" pitchFamily="34" charset="0"/>
                <a:ea typeface="+mn-ea"/>
                <a:cs typeface="Arial" panose="020B0604020202020204" pitchFamily="34" charset="0"/>
              </a:rPr>
              <a:t>.</a:t>
            </a:r>
            <a:r>
              <a:rPr lang="en-GB" sz="1200" baseline="0" dirty="0">
                <a:solidFill>
                  <a:schemeClr val="tx1"/>
                </a:solidFill>
                <a:effectLst/>
                <a:latin typeface="Arial" panose="020B0604020202020204" pitchFamily="34" charset="0"/>
                <a:ea typeface="+mn-ea"/>
                <a:cs typeface="Arial" panose="020B0604020202020204" pitchFamily="34" charset="0"/>
              </a:rPr>
              <a:t> Schools can compare themselves with other schools in their municipality, the entire federal state and across Germany.</a:t>
            </a:r>
          </a:p>
          <a:p>
            <a:pPr lvl="0"/>
            <a:endParaRPr lang="de-DE" sz="1200" kern="1200" dirty="0">
              <a:solidFill>
                <a:schemeClr val="tx1"/>
              </a:solidFill>
              <a:effectLst/>
              <a:latin typeface="Arial" panose="020B0604020202020204" pitchFamily="34" charset="0"/>
              <a:ea typeface="+mn-ea"/>
              <a:cs typeface="Arial" panose="020B0604020202020204" pitchFamily="34" charset="0"/>
            </a:endParaRPr>
          </a:p>
          <a:p>
            <a:pPr lvl="0"/>
            <a:r>
              <a:rPr lang="en-GB" sz="1200" dirty="0">
                <a:solidFill>
                  <a:schemeClr val="tx1"/>
                </a:solidFill>
                <a:effectLst/>
                <a:latin typeface="Arial" panose="020B0604020202020204" pitchFamily="34" charset="0"/>
                <a:ea typeface="+mn-ea"/>
                <a:cs typeface="Arial" panose="020B0604020202020204" pitchFamily="34" charset="0"/>
              </a:rPr>
              <a:t>Creative competitions</a:t>
            </a:r>
            <a:r>
              <a:rPr lang="en-GB" sz="1200" baseline="0" dirty="0">
                <a:solidFill>
                  <a:schemeClr val="tx1"/>
                </a:solidFill>
                <a:effectLst/>
                <a:latin typeface="Arial" panose="020B0604020202020204" pitchFamily="34" charset="0"/>
                <a:ea typeface="+mn-ea"/>
                <a:cs typeface="Arial" panose="020B0604020202020204" pitchFamily="34" charset="0"/>
              </a:rPr>
              <a:t> can also be implemented in schools and prizes conferred accordingly</a:t>
            </a:r>
            <a:r>
              <a:rPr lang="en-GB" sz="1200" dirty="0">
                <a:solidFill>
                  <a:schemeClr val="tx1"/>
                </a:solidFill>
                <a:effectLst/>
                <a:latin typeface="Arial" panose="020B0604020202020204" pitchFamily="34" charset="0"/>
                <a:ea typeface="+mn-ea"/>
                <a:cs typeface="Arial" panose="020B0604020202020204" pitchFamily="34" charset="0"/>
              </a:rPr>
              <a:t>:</a:t>
            </a:r>
            <a:r>
              <a:rPr lang="en-GB" sz="1200" baseline="0" dirty="0">
                <a:solidFill>
                  <a:schemeClr val="tx1"/>
                </a:solidFill>
                <a:effectLst/>
                <a:latin typeface="Arial" panose="020B0604020202020204" pitchFamily="34" charset="0"/>
                <a:ea typeface="+mn-ea"/>
                <a:cs typeface="Arial" panose="020B0604020202020204" pitchFamily="34" charset="0"/>
              </a:rPr>
              <a:t> school projects and campaigns on cycling/sustainable mobility. Funny, creative ways to combine cycling and school: can be sporty, artistic, scientific or even something completely different. As long as the focus is on cycling!</a:t>
            </a:r>
          </a:p>
        </p:txBody>
      </p:sp>
      <p:sp>
        <p:nvSpPr>
          <p:cNvPr id="4" name="Foliennummernplatzhalter 3"/>
          <p:cNvSpPr>
            <a:spLocks noGrp="1"/>
          </p:cNvSpPr>
          <p:nvPr>
            <p:ph type="sldNum" sz="quarter" idx="10"/>
          </p:nvPr>
        </p:nvSpPr>
        <p:spPr/>
        <p:txBody>
          <a:bodyPr/>
          <a:lstStyle/>
          <a:p>
            <a:fld id="{6EA5FD0C-7815-4C61-9F16-9E61E07823AE}" type="slidenum">
              <a:rPr lang="de-DE" smtClean="0"/>
              <a:t>11</a:t>
            </a:fld>
            <a:endParaRPr lang="de-DE"/>
          </a:p>
        </p:txBody>
      </p:sp>
    </p:spTree>
    <p:extLst>
      <p:ext uri="{BB962C8B-B14F-4D97-AF65-F5344CB8AC3E}">
        <p14:creationId xmlns:p14="http://schemas.microsoft.com/office/powerpoint/2010/main" val="39298036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Schulradeln</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automatically takes place during the 21-day local</a:t>
            </a:r>
            <a:r>
              <a:rPr lang="en-GB"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CITY CYCLING period, so the kilometres cycled by schools are also added to the CITY CYCLING total for the</a:t>
            </a:r>
            <a:r>
              <a:rPr lang="en-GB"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municipality</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a:r>
          </a:p>
          <a:p>
            <a:pPr lvl="0"/>
            <a:endParaRPr lang="de-DE" sz="1200" kern="1200" baseline="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When registering for CITY CYCLING</a:t>
            </a:r>
            <a:r>
              <a:rPr lang="en-GB"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schools in the municipality can be selected from a dropdown list (the state coordinators provide and maintain an Excel list of all schools</a:t>
            </a:r>
            <a:r>
              <a:rPr lang="en-GB"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in the federal state)</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Allowing</a:t>
            </a:r>
            <a:r>
              <a:rPr lang="en-GB"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schools to be clearly registered and avoid multiple registrations.</a:t>
            </a:r>
          </a:p>
          <a:p>
            <a:pPr lvl="0"/>
            <a:endParaRPr lang="de-DE" sz="1200" kern="1200" baseline="0" dirty="0">
              <a:solidFill>
                <a:schemeClr val="tx1"/>
              </a:solidFill>
              <a:effectLst/>
              <a:latin typeface="Arial" panose="020B0604020202020204" pitchFamily="34" charset="0"/>
              <a:ea typeface="+mn-ea"/>
              <a:cs typeface="Arial" panose="020B0604020202020204" pitchFamily="34" charset="0"/>
            </a:endParaRPr>
          </a:p>
          <a:p>
            <a:pPr lvl="0"/>
            <a:r>
              <a:rPr lang="en-GB" sz="1200" baseline="0" dirty="0">
                <a:solidFill>
                  <a:schemeClr val="tx1"/>
                </a:solidFill>
                <a:effectLst/>
                <a:latin typeface="Arial" panose="020B0604020202020204" pitchFamily="34" charset="0"/>
                <a:ea typeface="+mn-ea"/>
                <a:cs typeface="Arial" panose="020B0604020202020204" pitchFamily="34" charset="0"/>
              </a:rPr>
              <a:t>The </a:t>
            </a:r>
            <a:r>
              <a:rPr lang="en-GB" sz="1200" baseline="0" dirty="0" err="1">
                <a:solidFill>
                  <a:schemeClr val="tx1"/>
                </a:solidFill>
                <a:effectLst/>
                <a:latin typeface="Arial" panose="020B0604020202020204" pitchFamily="34" charset="0"/>
                <a:ea typeface="+mn-ea"/>
                <a:cs typeface="Arial" panose="020B0604020202020204" pitchFamily="34" charset="0"/>
              </a:rPr>
              <a:t>subteam</a:t>
            </a:r>
            <a:r>
              <a:rPr lang="en-GB" sz="1200" baseline="0" dirty="0">
                <a:solidFill>
                  <a:schemeClr val="tx1"/>
                </a:solidFill>
                <a:effectLst/>
                <a:latin typeface="Arial" panose="020B0604020202020204" pitchFamily="34" charset="0"/>
                <a:ea typeface="+mn-ea"/>
                <a:cs typeface="Arial" panose="020B0604020202020204" pitchFamily="34" charset="0"/>
              </a:rPr>
              <a:t> option is particularly interesting for schools: If a school is registered as the main team, individual classes can then form </a:t>
            </a:r>
            <a:r>
              <a:rPr lang="en-GB" sz="1200" baseline="0" dirty="0" err="1">
                <a:solidFill>
                  <a:schemeClr val="tx1"/>
                </a:solidFill>
                <a:effectLst/>
                <a:latin typeface="Arial" panose="020B0604020202020204" pitchFamily="34" charset="0"/>
                <a:ea typeface="+mn-ea"/>
                <a:cs typeface="Arial" panose="020B0604020202020204" pitchFamily="34" charset="0"/>
              </a:rPr>
              <a:t>subteams</a:t>
            </a:r>
            <a:r>
              <a:rPr lang="en-GB" sz="1200" baseline="0" dirty="0">
                <a:solidFill>
                  <a:schemeClr val="tx1"/>
                </a:solidFill>
                <a:effectLst/>
                <a:latin typeface="Arial" panose="020B0604020202020204" pitchFamily="34" charset="0"/>
                <a:ea typeface="+mn-ea"/>
                <a:cs typeface="Arial" panose="020B0604020202020204" pitchFamily="34" charset="0"/>
              </a:rPr>
              <a:t> – to encourage competition within the school itself, for example. Schools can then also confer awards (e.g. for the best classes).</a:t>
            </a:r>
          </a:p>
          <a:p>
            <a:pPr lvl="0"/>
            <a:endParaRPr lang="de-DE" sz="1200" kern="1200" baseline="0" dirty="0">
              <a:solidFill>
                <a:schemeClr val="tx1"/>
              </a:solidFill>
              <a:effectLst/>
              <a:latin typeface="Arial" panose="020B0604020202020204" pitchFamily="34" charset="0"/>
              <a:ea typeface="+mn-ea"/>
              <a:cs typeface="Arial" panose="020B0604020202020204" pitchFamily="34" charset="0"/>
            </a:endParaRPr>
          </a:p>
          <a:p>
            <a:pPr lvl="0"/>
            <a:r>
              <a:rPr lang="en-GB" sz="1200" baseline="0" dirty="0">
                <a:solidFill>
                  <a:schemeClr val="tx1"/>
                </a:solidFill>
                <a:effectLst/>
                <a:latin typeface="Arial" panose="020B0604020202020204" pitchFamily="34" charset="0"/>
                <a:ea typeface="+mn-ea"/>
                <a:cs typeface="Arial" panose="020B0604020202020204" pitchFamily="34" charset="0"/>
              </a:rPr>
              <a:t>Responsibility for organisation/implementation is deliberately assigned to the federal states, if necessary also shared between ministries (ministry of transport, the environment or culture, etc.). The federal states must pay a licence fee; participation in the national competition is then free for the municipalities (and schools).</a:t>
            </a:r>
          </a:p>
          <a:p>
            <a:pPr lvl="0"/>
            <a:endParaRPr lang="de-DE" sz="1200" kern="1200" baseline="0" dirty="0">
              <a:solidFill>
                <a:schemeClr val="tx1"/>
              </a:solidFill>
              <a:effectLst/>
              <a:latin typeface="Arial" panose="020B0604020202020204" pitchFamily="34" charset="0"/>
              <a:ea typeface="+mn-ea"/>
              <a:cs typeface="Arial" panose="020B0604020202020204" pitchFamily="34" charset="0"/>
            </a:endParaRPr>
          </a:p>
          <a:p>
            <a:pPr lvl="0"/>
            <a:r>
              <a:rPr lang="en-GB" sz="1200" baseline="0" dirty="0">
                <a:solidFill>
                  <a:schemeClr val="tx1"/>
                </a:solidFill>
                <a:effectLst/>
                <a:latin typeface="Arial" panose="020B0604020202020204" pitchFamily="34" charset="0"/>
                <a:ea typeface="+mn-ea"/>
                <a:cs typeface="Arial" panose="020B0604020202020204" pitchFamily="34" charset="0"/>
              </a:rPr>
              <a:t>See stadtradeln.de/</a:t>
            </a:r>
            <a:r>
              <a:rPr lang="en-GB" sz="1200" baseline="0" dirty="0" err="1">
                <a:solidFill>
                  <a:schemeClr val="tx1"/>
                </a:solidFill>
                <a:effectLst/>
                <a:latin typeface="Arial" panose="020B0604020202020204" pitchFamily="34" charset="0"/>
                <a:ea typeface="+mn-ea"/>
                <a:cs typeface="Arial" panose="020B0604020202020204" pitchFamily="34" charset="0"/>
              </a:rPr>
              <a:t>schulradeln</a:t>
            </a:r>
            <a:r>
              <a:rPr lang="en-GB" sz="1200" baseline="0" dirty="0">
                <a:solidFill>
                  <a:schemeClr val="tx1"/>
                </a:solidFill>
                <a:effectLst/>
                <a:latin typeface="Arial" panose="020B0604020202020204" pitchFamily="34" charset="0"/>
                <a:ea typeface="+mn-ea"/>
                <a:cs typeface="Arial" panose="020B0604020202020204" pitchFamily="34" charset="0"/>
              </a:rPr>
              <a:t> for more information.</a:t>
            </a:r>
          </a:p>
        </p:txBody>
      </p:sp>
      <p:sp>
        <p:nvSpPr>
          <p:cNvPr id="4" name="Foliennummernplatzhalter 3"/>
          <p:cNvSpPr>
            <a:spLocks noGrp="1"/>
          </p:cNvSpPr>
          <p:nvPr>
            <p:ph type="sldNum" sz="quarter" idx="10"/>
          </p:nvPr>
        </p:nvSpPr>
        <p:spPr/>
        <p:txBody>
          <a:bodyPr/>
          <a:lstStyle/>
          <a:p>
            <a:fld id="{6EA5FD0C-7815-4C61-9F16-9E61E07823AE}" type="slidenum">
              <a:rPr lang="de-DE" smtClean="0"/>
              <a:t>12</a:t>
            </a:fld>
            <a:endParaRPr lang="de-DE"/>
          </a:p>
        </p:txBody>
      </p:sp>
    </p:spTree>
    <p:extLst>
      <p:ext uri="{BB962C8B-B14F-4D97-AF65-F5344CB8AC3E}">
        <p14:creationId xmlns:p14="http://schemas.microsoft.com/office/powerpoint/2010/main" val="39298036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0000" marR="0" indent="-180000" algn="l" defTabSz="914400" rtl="0" eaLnBrk="1" fontAlgn="auto" latinLnBrk="0" hangingPunct="1">
              <a:lnSpc>
                <a:spcPct val="100000"/>
              </a:lnSpc>
              <a:spcBef>
                <a:spcPts val="0"/>
              </a:spcBef>
              <a:spcAft>
                <a:spcPts val="1800"/>
              </a:spcAft>
              <a:buClr>
                <a:schemeClr val="bg1">
                  <a:lumMod val="50000"/>
                </a:schemeClr>
              </a:buClr>
              <a:buSzTx/>
              <a:buFont typeface="Arial" panose="020B0604020202020204" pitchFamily="34" charset="0"/>
              <a:buChar char="•"/>
              <a:tabLst/>
              <a:defRPr/>
            </a:pPr>
            <a:r>
              <a:rPr lang="en-GB" sz="1200" b="0">
                <a:solidFill>
                  <a:schemeClr val="tx1">
                    <a:lumMod val="65000"/>
                    <a:lumOff val="35000"/>
                  </a:schemeClr>
                </a:solidFill>
                <a:latin typeface="Arial" panose="020B0604020202020204" pitchFamily="34" charset="0"/>
                <a:ea typeface="+mn-ea"/>
                <a:cs typeface="Arial" panose="020B0604020202020204" pitchFamily="34" charset="0"/>
              </a:rPr>
              <a:t>Since 2017, the CITY CYCLING campaign has been</a:t>
            </a:r>
            <a:r>
              <a:rPr lang="en-GB" sz="1200" b="0" baseline="0">
                <a:solidFill>
                  <a:schemeClr val="tx1">
                    <a:lumMod val="65000"/>
                    <a:lumOff val="35000"/>
                  </a:schemeClr>
                </a:solidFill>
                <a:latin typeface="Arial" panose="020B0604020202020204" pitchFamily="34" charset="0"/>
                <a:ea typeface="+mn-ea"/>
                <a:cs typeface="Arial" panose="020B0604020202020204" pitchFamily="34" charset="0"/>
              </a:rPr>
              <a:t> available for implementation worldwide.</a:t>
            </a:r>
          </a:p>
          <a:p>
            <a:pPr marL="180000" marR="0" indent="-180000" algn="l" defTabSz="914400" rtl="0" eaLnBrk="1" fontAlgn="auto" latinLnBrk="0" hangingPunct="1">
              <a:lnSpc>
                <a:spcPct val="100000"/>
              </a:lnSpc>
              <a:spcBef>
                <a:spcPts val="0"/>
              </a:spcBef>
              <a:spcAft>
                <a:spcPts val="1800"/>
              </a:spcAft>
              <a:buClr>
                <a:schemeClr val="bg1">
                  <a:lumMod val="50000"/>
                </a:schemeClr>
              </a:buClr>
              <a:buSzTx/>
              <a:buFont typeface="Arial" panose="020B0604020202020204" pitchFamily="34" charset="0"/>
              <a:buChar char="•"/>
              <a:tabLst/>
              <a:defRPr/>
            </a:pPr>
            <a:r>
              <a:rPr lang="en-GB" sz="1200" b="0" baseline="0">
                <a:solidFill>
                  <a:schemeClr val="tx1">
                    <a:lumMod val="65000"/>
                    <a:lumOff val="35000"/>
                  </a:schemeClr>
                </a:solidFill>
                <a:latin typeface="Arial" panose="020B0604020202020204" pitchFamily="34" charset="0"/>
                <a:ea typeface="+mn-ea"/>
                <a:cs typeface="Arial" panose="020B0604020202020204" pitchFamily="34" charset="0"/>
              </a:rPr>
              <a:t>The English-language website at www.city-cycling.org is not only intended for non-German speaking municipalities outside Germany, but also for non-German speakers within Germany itself.</a:t>
            </a:r>
          </a:p>
          <a:p>
            <a:pPr marL="180000" marR="0" indent="-180000" algn="l" defTabSz="914400" rtl="0" eaLnBrk="1" fontAlgn="auto" latinLnBrk="0" hangingPunct="1">
              <a:lnSpc>
                <a:spcPct val="100000"/>
              </a:lnSpc>
              <a:spcBef>
                <a:spcPts val="0"/>
              </a:spcBef>
              <a:spcAft>
                <a:spcPts val="1800"/>
              </a:spcAft>
              <a:buClr>
                <a:schemeClr val="bg1">
                  <a:lumMod val="50000"/>
                </a:schemeClr>
              </a:buClr>
              <a:buSzTx/>
              <a:buFont typeface="Arial" panose="020B0604020202020204" pitchFamily="34" charset="0"/>
              <a:buChar char="•"/>
              <a:tabLst/>
              <a:defRPr/>
            </a:pPr>
            <a:r>
              <a:rPr lang="en-GB" sz="1200" b="0" baseline="0">
                <a:solidFill>
                  <a:schemeClr val="tx1">
                    <a:lumMod val="65000"/>
                    <a:lumOff val="35000"/>
                  </a:schemeClr>
                </a:solidFill>
                <a:latin typeface="Arial" panose="020B0604020202020204" pitchFamily="34" charset="0"/>
                <a:ea typeface="+mn-ea"/>
                <a:cs typeface="Arial" panose="020B0604020202020204" pitchFamily="34" charset="0"/>
              </a:rPr>
              <a:t>Today, the campaign is also available in several other languages.</a:t>
            </a:r>
          </a:p>
          <a:p>
            <a:pPr marL="180000" marR="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a:solidFill>
                  <a:schemeClr val="tx1">
                    <a:lumMod val="65000"/>
                    <a:lumOff val="35000"/>
                  </a:schemeClr>
                </a:solidFill>
                <a:latin typeface="Arial" panose="020B0604020202020204" pitchFamily="34" charset="0"/>
                <a:ea typeface="+mn-ea"/>
                <a:cs typeface="Arial" panose="020B0604020202020204" pitchFamily="34" charset="0"/>
              </a:rPr>
              <a:t>German</a:t>
            </a:r>
            <a:r>
              <a:rPr lang="en-GB" sz="1200" b="0" baseline="0">
                <a:solidFill>
                  <a:schemeClr val="tx1">
                    <a:lumMod val="65000"/>
                    <a:lumOff val="35000"/>
                  </a:schemeClr>
                </a:solidFill>
                <a:latin typeface="Arial" panose="020B0604020202020204" pitchFamily="34" charset="0"/>
                <a:ea typeface="+mn-ea"/>
                <a:cs typeface="Arial" panose="020B0604020202020204" pitchFamily="34" charset="0"/>
              </a:rPr>
              <a:t> municipalities can invite their partner cities to participate and thus deepen their friendly ties: direct competition “against each other” but all together for more sustainable mobility – and that across borders!</a:t>
            </a:r>
          </a:p>
        </p:txBody>
      </p:sp>
      <p:sp>
        <p:nvSpPr>
          <p:cNvPr id="4" name="Foliennummernplatzhalter 3"/>
          <p:cNvSpPr>
            <a:spLocks noGrp="1"/>
          </p:cNvSpPr>
          <p:nvPr>
            <p:ph type="sldNum" sz="quarter" idx="10"/>
          </p:nvPr>
        </p:nvSpPr>
        <p:spPr/>
        <p:txBody>
          <a:bodyPr/>
          <a:lstStyle/>
          <a:p>
            <a:fld id="{6EA5FD0C-7815-4C61-9F16-9E61E07823AE}" type="slidenum">
              <a:rPr lang="de-DE" smtClean="0"/>
              <a:t>13</a:t>
            </a:fld>
            <a:endParaRPr lang="de-DE"/>
          </a:p>
        </p:txBody>
      </p:sp>
    </p:spTree>
    <p:extLst>
      <p:ext uri="{BB962C8B-B14F-4D97-AF65-F5344CB8AC3E}">
        <p14:creationId xmlns:p14="http://schemas.microsoft.com/office/powerpoint/2010/main" val="25422284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0000" indent="-180000">
              <a:lnSpc>
                <a:spcPct val="100000"/>
              </a:lnSpc>
              <a:spcBef>
                <a:spcPts val="0"/>
              </a:spcBef>
              <a:spcAft>
                <a:spcPts val="600"/>
              </a:spcAft>
              <a:buClr>
                <a:schemeClr val="tx1">
                  <a:lumMod val="65000"/>
                  <a:lumOff val="35000"/>
                </a:schemeClr>
              </a:buClr>
              <a:buFont typeface="Arial" panose="020B0604020202020204" pitchFamily="34" charset="0"/>
              <a:buChar char="•"/>
            </a:pPr>
            <a:r>
              <a:rPr lang="en-GB" sz="1200" b="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Each</a:t>
            </a:r>
            <a:r>
              <a:rPr lang="en-GB" sz="1200" b="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municipality should award prizes to its most successful teams and cyclists</a:t>
            </a:r>
            <a:r>
              <a:rPr lang="en-GB" sz="1200" b="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a:r>
            <a:r>
              <a:rPr lang="en-GB" sz="1200" b="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Possible categories are:</a:t>
            </a:r>
          </a:p>
          <a:p>
            <a:pPr marL="360000" indent="-180000">
              <a:lnSpc>
                <a:spcPct val="100000"/>
              </a:lnSpc>
              <a:spcBef>
                <a:spcPts val="0"/>
              </a:spcBef>
              <a:spcAft>
                <a:spcPts val="600"/>
              </a:spcAft>
              <a:buClr>
                <a:schemeClr val="tx1">
                  <a:lumMod val="65000"/>
                  <a:lumOff val="35000"/>
                </a:schemeClr>
              </a:buClr>
              <a:buFont typeface="Symbol" panose="05050102010706020507" pitchFamily="18" charset="2"/>
              <a:buChar char="-"/>
            </a:pPr>
            <a:r>
              <a:rPr lang="en-GB" sz="1200" b="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Largest team: the teams with the most cyclists</a:t>
            </a:r>
          </a:p>
          <a:p>
            <a:pPr marL="360000" indent="-180000">
              <a:lnSpc>
                <a:spcPct val="100000"/>
              </a:lnSpc>
              <a:spcBef>
                <a:spcPts val="0"/>
              </a:spcBef>
              <a:spcAft>
                <a:spcPts val="600"/>
              </a:spcAft>
              <a:buClr>
                <a:schemeClr val="tx1">
                  <a:lumMod val="65000"/>
                  <a:lumOff val="35000"/>
                </a:schemeClr>
              </a:buClr>
              <a:buFont typeface="Symbol" panose="05050102010706020507" pitchFamily="18" charset="2"/>
              <a:buChar char="-"/>
            </a:pPr>
            <a:r>
              <a:rPr lang="en-GB" sz="1200" b="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Most active team: the teams to cycle the most kilometres (absolute figures)</a:t>
            </a:r>
          </a:p>
          <a:p>
            <a:pPr marL="360000" indent="-180000">
              <a:lnSpc>
                <a:spcPct val="100000"/>
              </a:lnSpc>
              <a:spcBef>
                <a:spcPts val="0"/>
              </a:spcBef>
              <a:spcAft>
                <a:spcPts val="600"/>
              </a:spcAft>
              <a:buClr>
                <a:schemeClr val="tx1">
                  <a:lumMod val="65000"/>
                  <a:lumOff val="35000"/>
                </a:schemeClr>
              </a:buClr>
              <a:buFont typeface="Symbol" panose="05050102010706020507" pitchFamily="18" charset="2"/>
              <a:buChar char="-"/>
            </a:pPr>
            <a:r>
              <a:rPr lang="en-GB" sz="1200" b="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Team with the most active cyclists: the teams with the most kilometres per cyclist (average)</a:t>
            </a:r>
          </a:p>
          <a:p>
            <a:pPr marL="180000" indent="0">
              <a:lnSpc>
                <a:spcPct val="100000"/>
              </a:lnSpc>
              <a:spcBef>
                <a:spcPts val="0"/>
              </a:spcBef>
              <a:spcAft>
                <a:spcPts val="600"/>
              </a:spcAft>
              <a:buClr>
                <a:schemeClr val="tx1">
                  <a:lumMod val="65000"/>
                  <a:lumOff val="35000"/>
                </a:schemeClr>
              </a:buClr>
              <a:buFontTx/>
              <a:buNone/>
            </a:pPr>
            <a:r>
              <a:rPr lang="en-GB" sz="1200" b="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Commuters and schoolchildren can also be conferred special awards, for example.</a:t>
            </a:r>
          </a:p>
          <a:p>
            <a:pPr marL="180000" indent="-180000">
              <a:lnSpc>
                <a:spcPct val="100000"/>
              </a:lnSpc>
              <a:spcBef>
                <a:spcPts val="0"/>
              </a:spcBef>
              <a:spcAft>
                <a:spcPts val="600"/>
              </a:spcAft>
              <a:buClr>
                <a:schemeClr val="tx1">
                  <a:lumMod val="65000"/>
                  <a:lumOff val="35000"/>
                </a:schemeClr>
              </a:buClr>
              <a:buFont typeface="Arial" panose="020B0604020202020204" pitchFamily="34" charset="0"/>
              <a:buChar char="•"/>
            </a:pPr>
            <a:r>
              <a:rPr lang="en-GB" sz="1200" b="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a:t>
            </a:r>
            <a:r>
              <a:rPr lang="en-GB" sz="1200" b="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the end of the campaign season</a:t>
            </a:r>
            <a:r>
              <a:rPr lang="en-GB" sz="1200" b="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Climate Alliance</a:t>
            </a:r>
            <a:r>
              <a:rPr lang="en-GB" sz="1200" b="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honours the most successful municipalities during an award ceremony (see next slide).</a:t>
            </a:r>
          </a:p>
        </p:txBody>
      </p:sp>
      <p:sp>
        <p:nvSpPr>
          <p:cNvPr id="4" name="Foliennummernplatzhalter 3"/>
          <p:cNvSpPr>
            <a:spLocks noGrp="1"/>
          </p:cNvSpPr>
          <p:nvPr>
            <p:ph type="sldNum" sz="quarter" idx="10"/>
          </p:nvPr>
        </p:nvSpPr>
        <p:spPr/>
        <p:txBody>
          <a:bodyPr/>
          <a:lstStyle/>
          <a:p>
            <a:fld id="{6EA5FD0C-7815-4C61-9F16-9E61E07823AE}" type="slidenum">
              <a:rPr lang="de-DE" smtClean="0"/>
              <a:t>14</a:t>
            </a:fld>
            <a:endParaRPr lang="de-DE"/>
          </a:p>
        </p:txBody>
      </p:sp>
    </p:spTree>
    <p:extLst>
      <p:ext uri="{BB962C8B-B14F-4D97-AF65-F5344CB8AC3E}">
        <p14:creationId xmlns:p14="http://schemas.microsoft.com/office/powerpoint/2010/main" val="11720583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lnSpc>
                <a:spcPct val="100000"/>
              </a:lnSpc>
              <a:spcBef>
                <a:spcPts val="0"/>
              </a:spcBef>
              <a:spcAft>
                <a:spcPts val="600"/>
              </a:spcAft>
              <a:buClr>
                <a:schemeClr val="bg1">
                  <a:lumMod val="50000"/>
                </a:schemeClr>
              </a:buClr>
              <a:buFont typeface="Arial" panose="020B0604020202020204" pitchFamily="34" charset="0"/>
              <a:buNone/>
            </a:pPr>
            <a:r>
              <a:rPr lang="en-GB" sz="1200" b="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Climate Alliance</a:t>
            </a:r>
            <a:r>
              <a:rPr lang="en-GB" sz="1200" b="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Services confers prizes in the following categories:</a:t>
            </a:r>
          </a:p>
          <a:p>
            <a:pPr marL="180000" indent="-180000">
              <a:lnSpc>
                <a:spcPct val="100000"/>
              </a:lnSpc>
              <a:spcBef>
                <a:spcPts val="0"/>
              </a:spcBef>
              <a:spcAft>
                <a:spcPts val="600"/>
              </a:spcAft>
              <a:buClr>
                <a:schemeClr val="bg1">
                  <a:lumMod val="50000"/>
                </a:schemeClr>
              </a:buClr>
              <a:buFont typeface="Arial" panose="020B0604020202020204" pitchFamily="34" charset="0"/>
              <a:buChar char="•"/>
            </a:pPr>
            <a:r>
              <a:rPr lang="en-GB" sz="12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most active local parliaments (kilometres per parliamentarian in proportion to the total parliamentarians participating)</a:t>
            </a:r>
          </a:p>
          <a:p>
            <a:pPr marL="180000" indent="-180000">
              <a:lnSpc>
                <a:spcPct val="100000"/>
              </a:lnSpc>
              <a:spcBef>
                <a:spcPts val="0"/>
              </a:spcBef>
              <a:spcAft>
                <a:spcPts val="600"/>
              </a:spcAft>
              <a:buClr>
                <a:schemeClr val="bg1">
                  <a:lumMod val="50000"/>
                </a:schemeClr>
              </a:buClr>
              <a:buFont typeface="Arial" panose="020B0604020202020204" pitchFamily="34" charset="0"/>
              <a:buChar char="•"/>
            </a:pPr>
            <a:r>
              <a:rPr lang="en-GB" sz="12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most active municipalities with the most kilometres cycled (absolute figures)</a:t>
            </a:r>
          </a:p>
          <a:p>
            <a:pPr marL="0" indent="0">
              <a:lnSpc>
                <a:spcPct val="100000"/>
              </a:lnSpc>
              <a:spcBef>
                <a:spcPts val="0"/>
              </a:spcBef>
              <a:spcAft>
                <a:spcPts val="600"/>
              </a:spcAft>
              <a:buClr>
                <a:schemeClr val="bg1">
                  <a:lumMod val="50000"/>
                </a:schemeClr>
              </a:buClr>
              <a:buFont typeface="Arial" panose="020B0604020202020204" pitchFamily="34" charset="0"/>
              <a:buNone/>
            </a:pPr>
            <a:r>
              <a:rPr lang="en-GB" sz="1200" b="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In both categories,</a:t>
            </a:r>
            <a:r>
              <a:rPr lang="en-GB" sz="1200" b="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one winning municipality will be determined per population group (see next slide for the participation fees), along with the best newcomer in each population group.</a:t>
            </a:r>
          </a:p>
        </p:txBody>
      </p:sp>
      <p:sp>
        <p:nvSpPr>
          <p:cNvPr id="4" name="Foliennummernplatzhalter 3"/>
          <p:cNvSpPr>
            <a:spLocks noGrp="1"/>
          </p:cNvSpPr>
          <p:nvPr>
            <p:ph type="sldNum" sz="quarter" idx="10"/>
          </p:nvPr>
        </p:nvSpPr>
        <p:spPr/>
        <p:txBody>
          <a:bodyPr/>
          <a:lstStyle/>
          <a:p>
            <a:fld id="{6EA5FD0C-7815-4C61-9F16-9E61E07823AE}" type="slidenum">
              <a:rPr lang="de-DE" smtClean="0"/>
              <a:t>15</a:t>
            </a:fld>
            <a:endParaRPr lang="de-DE"/>
          </a:p>
        </p:txBody>
      </p:sp>
    </p:spTree>
    <p:extLst>
      <p:ext uri="{BB962C8B-B14F-4D97-AF65-F5344CB8AC3E}">
        <p14:creationId xmlns:p14="http://schemas.microsoft.com/office/powerpoint/2010/main" val="30873705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en-GB" i="0">
                <a:latin typeface="Arial" panose="020B0604020202020204" pitchFamily="34" charset="0"/>
                <a:cs typeface="Arial" panose="020B0604020202020204" pitchFamily="34" charset="0"/>
              </a:rPr>
              <a:t>The population group sizes </a:t>
            </a:r>
            <a:r>
              <a:rPr lang="en-GB" i="0" baseline="0">
                <a:latin typeface="Arial" panose="020B0604020202020204" pitchFamily="34" charset="0"/>
                <a:cs typeface="Arial" panose="020B0604020202020204" pitchFamily="34" charset="0"/>
              </a:rPr>
              <a:t>are defined here</a:t>
            </a:r>
            <a:r>
              <a:rPr lang="en-GB" i="0">
                <a:latin typeface="Arial" panose="020B0604020202020204" pitchFamily="34" charset="0"/>
                <a:cs typeface="Arial" panose="020B0604020202020204" pitchFamily="34" charset="0"/>
              </a:rPr>
              <a:t>.</a:t>
            </a:r>
            <a:r>
              <a:rPr lang="en-GB" i="0" baseline="0">
                <a:latin typeface="Arial" panose="020B0604020202020204" pitchFamily="34" charset="0"/>
                <a:cs typeface="Arial" panose="020B0604020202020204" pitchFamily="34" charset="0"/>
              </a:rPr>
              <a:t> Rural districts/regions are additionally able to register their associated municipality for a flat-rate fee.</a:t>
            </a:r>
          </a:p>
          <a:p>
            <a:pPr marL="180000" indent="-180000">
              <a:buFont typeface="Arial" panose="020B0604020202020204" pitchFamily="34" charset="0"/>
              <a:buChar char="•"/>
            </a:pPr>
            <a:r>
              <a:rPr lang="en-GB" i="0">
                <a:latin typeface="Arial" panose="020B0604020202020204" pitchFamily="34" charset="0"/>
                <a:cs typeface="Arial" panose="020B0604020202020204" pitchFamily="34" charset="0"/>
              </a:rPr>
              <a:t>The participation fees are</a:t>
            </a:r>
            <a:r>
              <a:rPr lang="en-GB" i="0" baseline="0">
                <a:latin typeface="Arial" panose="020B0604020202020204" pitchFamily="34" charset="0"/>
                <a:cs typeface="Arial" panose="020B0604020202020204" pitchFamily="34" charset="0"/>
              </a:rPr>
              <a:t> calculated according to the population group sizes.</a:t>
            </a:r>
          </a:p>
          <a:p>
            <a:pPr marL="180000" indent="-180000">
              <a:buFont typeface="Arial" panose="020B0604020202020204" pitchFamily="34" charset="0"/>
              <a:buChar char="•"/>
            </a:pPr>
            <a:r>
              <a:rPr lang="en-GB" i="0" baseline="0">
                <a:latin typeface="Arial" panose="020B0604020202020204" pitchFamily="34" charset="0"/>
                <a:cs typeface="Arial" panose="020B0604020202020204" pitchFamily="34" charset="0"/>
              </a:rPr>
              <a:t>Climate Alliance members receive a discount of around 25%.</a:t>
            </a:r>
          </a:p>
          <a:p>
            <a:pPr marL="180000" indent="-180000">
              <a:buFont typeface="Arial" panose="020B0604020202020204" pitchFamily="34" charset="0"/>
              <a:buChar char="•"/>
            </a:pPr>
            <a:r>
              <a:rPr lang="en-GB" sz="12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CLICK:</a:t>
            </a:r>
            <a:r>
              <a:rPr lang="en-GB" sz="1200" b="1" baseline="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en-GB" i="0" baseline="0">
                <a:latin typeface="Arial" panose="020B0604020202020204" pitchFamily="34" charset="0"/>
                <a:ea typeface="Roboto" panose="02000000000000000000" pitchFamily="2" charset="0"/>
                <a:cs typeface="Arial" panose="020B0604020202020204" pitchFamily="34" charset="0"/>
              </a:rPr>
              <a:t>In many German federal states, financial support is available. Details of the current subsidies are available online at city-cycling.org/register.</a:t>
            </a:r>
          </a:p>
          <a:p>
            <a:pPr marL="180000" indent="-180000">
              <a:buFont typeface="Arial" panose="020B0604020202020204" pitchFamily="34" charset="0"/>
              <a:buChar char="•"/>
            </a:pPr>
            <a:endParaRPr lang="en-GB" i="0" baseline="0" dirty="0">
              <a:latin typeface="Arial" panose="020B0604020202020204" pitchFamily="34" charset="0"/>
              <a:ea typeface="Roboto" panose="02000000000000000000" pitchFamily="2" charset="0"/>
              <a:cs typeface="Arial" panose="020B0604020202020204" pitchFamily="34" charset="0"/>
            </a:endParaRPr>
          </a:p>
          <a:p>
            <a:pPr marL="0" indent="0">
              <a:buFont typeface="Arial" panose="020B0604020202020204" pitchFamily="34" charset="0"/>
              <a:buNone/>
            </a:pPr>
            <a:endParaRPr lang="en-GB" i="0" baseline="0" dirty="0">
              <a:latin typeface="Arial" panose="020B0604020202020204" pitchFamily="34" charset="0"/>
              <a:ea typeface="Roboto" panose="02000000000000000000" pitchFamily="2"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16</a:t>
            </a:fld>
            <a:endParaRPr lang="de-DE"/>
          </a:p>
        </p:txBody>
      </p:sp>
    </p:spTree>
    <p:extLst>
      <p:ext uri="{BB962C8B-B14F-4D97-AF65-F5344CB8AC3E}">
        <p14:creationId xmlns:p14="http://schemas.microsoft.com/office/powerpoint/2010/main" val="20036865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b="1" dirty="0">
                <a:latin typeface="Arial" panose="020B0604020202020204" pitchFamily="34" charset="0"/>
                <a:cs typeface="Arial" panose="020B0604020202020204" pitchFamily="34" charset="0"/>
              </a:rPr>
              <a:t>What do municipalities get</a:t>
            </a:r>
            <a:r>
              <a:rPr lang="en-GB" b="1" baseline="0" dirty="0">
                <a:latin typeface="Arial" panose="020B0604020202020204" pitchFamily="34" charset="0"/>
                <a:cs typeface="Arial" panose="020B0604020202020204" pitchFamily="34" charset="0"/>
              </a:rPr>
              <a:t> for their money?</a:t>
            </a:r>
          </a:p>
          <a:p>
            <a:pPr marL="180000" marR="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latin typeface="Arial" panose="020B0604020202020204" pitchFamily="34" charset="0"/>
                <a:cs typeface="Arial" panose="020B0604020202020204" pitchFamily="34" charset="0"/>
              </a:rPr>
              <a:t> Climate Alliance Services provides each municipality with its own subpage on city-cycling.org</a:t>
            </a:r>
            <a:r>
              <a:rPr lang="en-GB" dirty="0">
                <a:latin typeface="Arial" panose="020B0604020202020204" pitchFamily="34" charset="0"/>
                <a:cs typeface="Arial" panose="020B0604020202020204" pitchFamily="34" charset="0"/>
              </a:rPr>
              <a:t>.</a:t>
            </a:r>
            <a:r>
              <a:rPr lang="en-GB" baseline="0" dirty="0">
                <a:latin typeface="Arial" panose="020B0604020202020204" pitchFamily="34" charset="0"/>
                <a:cs typeface="Arial" panose="020B0604020202020204" pitchFamily="34" charset="0"/>
              </a:rPr>
              <a:t> As a hub for local mobilisation, it among others includes the following functions:</a:t>
            </a:r>
          </a:p>
          <a:p>
            <a:pPr marL="360000" lvl="1" indent="-180000">
              <a:buFont typeface="Symbol" panose="05050102010706020507" pitchFamily="18" charset="2"/>
              <a:buChar char="-"/>
            </a:pPr>
            <a:r>
              <a:rPr lang="en-GB" baseline="0" dirty="0">
                <a:latin typeface="Arial" panose="020B0604020202020204" pitchFamily="34" charset="0"/>
                <a:cs typeface="Arial" panose="020B0604020202020204" pitchFamily="34" charset="0"/>
              </a:rPr>
              <a:t>personal accounts for each individual cyclist following registration to allow them to form teams, chat with fellow team members and record kilometres</a:t>
            </a:r>
          </a:p>
          <a:p>
            <a:pPr marL="360000" lvl="1" indent="-180000">
              <a:buFont typeface="Symbol" panose="05050102010706020507" pitchFamily="18" charset="2"/>
              <a:buChar char="-"/>
            </a:pPr>
            <a:r>
              <a:rPr lang="en-GB" baseline="0" dirty="0">
                <a:latin typeface="Arial" panose="020B0604020202020204" pitchFamily="34" charset="0"/>
                <a:cs typeface="Arial" panose="020B0604020202020204" pitchFamily="34" charset="0"/>
              </a:rPr>
              <a:t>display of various municipal results in real time</a:t>
            </a:r>
          </a:p>
          <a:p>
            <a:pPr marL="360000" lvl="1" indent="-180000">
              <a:buFont typeface="Symbol" panose="05050102010706020507" pitchFamily="18" charset="2"/>
              <a:buChar char="-"/>
            </a:pPr>
            <a:r>
              <a:rPr lang="en-GB" baseline="0" dirty="0">
                <a:latin typeface="Arial" panose="020B0604020202020204" pitchFamily="34" charset="0"/>
                <a:cs typeface="Arial" panose="020B0604020202020204" pitchFamily="34" charset="0"/>
              </a:rPr>
              <a:t>option of customising cyclists’ contact details, other information and dates</a:t>
            </a:r>
          </a:p>
          <a:p>
            <a:pPr marL="180000" indent="-180000">
              <a:buFont typeface="Arial" panose="020B0604020202020204" pitchFamily="34" charset="0"/>
              <a:buChar char="•"/>
            </a:pPr>
            <a:r>
              <a:rPr lang="en-GB" baseline="0" dirty="0">
                <a:latin typeface="Arial" panose="020B0604020202020204" pitchFamily="34" charset="0"/>
                <a:cs typeface="Arial" panose="020B0604020202020204" pitchFamily="34" charset="0"/>
              </a:rPr>
              <a:t>The free CITY CYCLING app provides all information at a glance and can be used to track kilometres.</a:t>
            </a:r>
          </a:p>
          <a:p>
            <a:pPr marL="180000" marR="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latin typeface="Arial" panose="020B0604020202020204" pitchFamily="34" charset="0"/>
                <a:cs typeface="Arial" panose="020B0604020202020204" pitchFamily="34" charset="0"/>
              </a:rPr>
              <a:t>Optional services:</a:t>
            </a:r>
          </a:p>
          <a:p>
            <a:pPr marL="360000" lvl="1" indent="-180000">
              <a:buFont typeface="Symbol" panose="05050102010706020507" pitchFamily="18" charset="2"/>
              <a:buChar char="-"/>
            </a:pPr>
            <a:r>
              <a:rPr lang="en-GB" baseline="0" dirty="0">
                <a:latin typeface="Arial" panose="020B0604020202020204" pitchFamily="34" charset="0"/>
                <a:cs typeface="Arial" panose="020B0604020202020204" pitchFamily="34" charset="0"/>
              </a:rPr>
              <a:t>free use of the </a:t>
            </a:r>
            <a:r>
              <a:rPr lang="en-GB" cap="small" baseline="0" dirty="0">
                <a:latin typeface="Arial" panose="020B0604020202020204" pitchFamily="34" charset="0"/>
                <a:cs typeface="Arial" panose="020B0604020202020204" pitchFamily="34" charset="0"/>
              </a:rPr>
              <a:t>RADar!</a:t>
            </a:r>
            <a:r>
              <a:rPr lang="en-GB" baseline="0" dirty="0">
                <a:latin typeface="Arial" panose="020B0604020202020204" pitchFamily="34" charset="0"/>
                <a:cs typeface="Arial" panose="020B0604020202020204" pitchFamily="34" charset="0"/>
              </a:rPr>
              <a:t> reporting platform during CITY CYCLING (see from slide 24)</a:t>
            </a:r>
          </a:p>
          <a:p>
            <a:pPr marL="360000" lvl="1" indent="-180000">
              <a:buFont typeface="Symbol" panose="05050102010706020507" pitchFamily="18" charset="2"/>
              <a:buChar char="-"/>
            </a:pPr>
            <a:r>
              <a:rPr lang="en-GB" baseline="0" dirty="0">
                <a:latin typeface="Arial" panose="020B0604020202020204" pitchFamily="34" charset="0"/>
                <a:cs typeface="Arial" panose="020B0604020202020204" pitchFamily="34" charset="0"/>
              </a:rPr>
              <a:t>use of the data portal with scientifically evaluated cycling data (see from slide 31)</a:t>
            </a:r>
          </a:p>
        </p:txBody>
      </p:sp>
      <p:sp>
        <p:nvSpPr>
          <p:cNvPr id="4" name="Foliennummernplatzhalter 3"/>
          <p:cNvSpPr>
            <a:spLocks noGrp="1"/>
          </p:cNvSpPr>
          <p:nvPr>
            <p:ph type="sldNum" sz="quarter" idx="10"/>
          </p:nvPr>
        </p:nvSpPr>
        <p:spPr/>
        <p:txBody>
          <a:bodyPr/>
          <a:lstStyle/>
          <a:p>
            <a:fld id="{6EA5FD0C-7815-4C61-9F16-9E61E07823AE}" type="slidenum">
              <a:rPr lang="de-DE" smtClean="0"/>
              <a:t>17</a:t>
            </a:fld>
            <a:endParaRPr lang="de-DE"/>
          </a:p>
        </p:txBody>
      </p:sp>
    </p:spTree>
    <p:extLst>
      <p:ext uri="{BB962C8B-B14F-4D97-AF65-F5344CB8AC3E}">
        <p14:creationId xmlns:p14="http://schemas.microsoft.com/office/powerpoint/2010/main" val="14440382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b="1" dirty="0">
                <a:latin typeface="Arial" panose="020B0604020202020204" pitchFamily="34" charset="0"/>
                <a:cs typeface="Arial" panose="020B0604020202020204" pitchFamily="34" charset="0"/>
              </a:rPr>
              <a:t>What do municipalities get</a:t>
            </a:r>
            <a:r>
              <a:rPr lang="en-GB" sz="1200" b="1" baseline="0" dirty="0">
                <a:latin typeface="Arial" panose="020B0604020202020204" pitchFamily="34" charset="0"/>
                <a:cs typeface="Arial" panose="020B0604020202020204" pitchFamily="34" charset="0"/>
              </a:rPr>
              <a:t> for their money?</a:t>
            </a:r>
          </a:p>
          <a:p>
            <a:pPr marL="180000" indent="-180000">
              <a:lnSpc>
                <a:spcPct val="100000"/>
              </a:lnSpc>
              <a:spcBef>
                <a:spcPts val="0"/>
              </a:spcBef>
              <a:spcAft>
                <a:spcPts val="600"/>
              </a:spcAft>
              <a:buClr>
                <a:schemeClr val="tx1">
                  <a:lumMod val="65000"/>
                  <a:lumOff val="35000"/>
                </a:schemeClr>
              </a:buClr>
              <a:buFont typeface="Arial" panose="020B0604020202020204" pitchFamily="34" charset="0"/>
              <a:buChar char="•"/>
            </a:pPr>
            <a:r>
              <a:rPr lang="en-GB" sz="12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Materials to prepare and organise the local campaign: </a:t>
            </a:r>
          </a:p>
          <a:p>
            <a:pPr marL="360000" lvl="1" indent="-180000">
              <a:lnSpc>
                <a:spcPct val="100000"/>
              </a:lnSpc>
              <a:spcBef>
                <a:spcPts val="0"/>
              </a:spcBef>
              <a:spcAft>
                <a:spcPts val="600"/>
              </a:spcAft>
              <a:buClr>
                <a:schemeClr val="tx1">
                  <a:lumMod val="65000"/>
                  <a:lumOff val="35000"/>
                </a:schemeClr>
              </a:buClr>
              <a:buFont typeface="Symbol" panose="05050102010706020507" pitchFamily="18" charset="2"/>
              <a:buChar char="-"/>
            </a:pPr>
            <a:r>
              <a:rPr lang="en-GB" sz="12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Training</a:t>
            </a:r>
            <a:r>
              <a:rPr lang="en-GB" sz="120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and information materials explaining how to run the campaign and mobilise citizens</a:t>
            </a:r>
          </a:p>
          <a:p>
            <a:pPr marL="180000" indent="-180000">
              <a:lnSpc>
                <a:spcPct val="100000"/>
              </a:lnSpc>
              <a:spcBef>
                <a:spcPts val="0"/>
              </a:spcBef>
              <a:spcAft>
                <a:spcPts val="600"/>
              </a:spcAft>
              <a:buClr>
                <a:schemeClr val="tx1">
                  <a:lumMod val="65000"/>
                  <a:lumOff val="35000"/>
                </a:schemeClr>
              </a:buClr>
              <a:buFont typeface="Arial" panose="020B0604020202020204" pitchFamily="34" charset="0"/>
              <a:buChar char="•"/>
            </a:pPr>
            <a:r>
              <a:rPr lang="en-GB" sz="12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PR materials and </a:t>
            </a:r>
            <a:r>
              <a:rPr lang="en-GB" sz="120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document templates</a:t>
            </a:r>
            <a:r>
              <a:rPr lang="en-GB" sz="12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a:r>
          </a:p>
          <a:p>
            <a:pPr marL="360000" marR="0" lvl="1" indent="-180000" algn="l" defTabSz="914400" rtl="0" eaLnBrk="1" fontAlgn="auto" latinLnBrk="0" hangingPunct="1">
              <a:lnSpc>
                <a:spcPct val="100000"/>
              </a:lnSpc>
              <a:spcBef>
                <a:spcPts val="0"/>
              </a:spcBef>
              <a:spcAft>
                <a:spcPts val="600"/>
              </a:spcAft>
              <a:buClr>
                <a:schemeClr val="tx1">
                  <a:lumMod val="65000"/>
                  <a:lumOff val="35000"/>
                </a:schemeClr>
              </a:buClr>
              <a:buSzTx/>
              <a:buFont typeface="Symbol" panose="05050102010706020507" pitchFamily="18" charset="2"/>
              <a:buChar char="-"/>
              <a:tabLst/>
              <a:defRPr/>
            </a:pPr>
            <a:r>
              <a:rPr lang="en-GB" sz="12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customisable flyer, poster and roll-up templates</a:t>
            </a:r>
          </a:p>
          <a:p>
            <a:pPr marL="360000" marR="0" lvl="1" indent="-180000" algn="l" defTabSz="914400" rtl="0" eaLnBrk="1" fontAlgn="auto" latinLnBrk="0" hangingPunct="1">
              <a:lnSpc>
                <a:spcPct val="100000"/>
              </a:lnSpc>
              <a:spcBef>
                <a:spcPts val="0"/>
              </a:spcBef>
              <a:spcAft>
                <a:spcPts val="600"/>
              </a:spcAft>
              <a:buClr>
                <a:schemeClr val="tx1">
                  <a:lumMod val="65000"/>
                  <a:lumOff val="35000"/>
                </a:schemeClr>
              </a:buClr>
              <a:buSzTx/>
              <a:buFont typeface="Symbol" panose="05050102010706020507" pitchFamily="18" charset="2"/>
              <a:buChar char="-"/>
              <a:tabLst/>
              <a:defRPr/>
            </a:pPr>
            <a:r>
              <a:rPr lang="en-GB" sz="12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photo pool</a:t>
            </a:r>
          </a:p>
          <a:p>
            <a:pPr marL="360000" marR="0" lvl="1" indent="-180000" algn="l" defTabSz="914400" rtl="0" eaLnBrk="1" fontAlgn="auto" latinLnBrk="0" hangingPunct="1">
              <a:lnSpc>
                <a:spcPct val="100000"/>
              </a:lnSpc>
              <a:spcBef>
                <a:spcPts val="0"/>
              </a:spcBef>
              <a:spcAft>
                <a:spcPts val="600"/>
              </a:spcAft>
              <a:buClr>
                <a:schemeClr val="tx1">
                  <a:lumMod val="65000"/>
                  <a:lumOff val="35000"/>
                </a:schemeClr>
              </a:buClr>
              <a:buSzTx/>
              <a:buFont typeface="Symbol" panose="05050102010706020507" pitchFamily="18" charset="2"/>
              <a:buChar char="-"/>
              <a:tabLst/>
              <a:defRPr/>
            </a:pPr>
            <a:r>
              <a:rPr lang="en-GB" sz="12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postcards</a:t>
            </a:r>
          </a:p>
          <a:p>
            <a:pPr marL="360000" marR="0" lvl="1" indent="-180000" algn="l" defTabSz="914400" rtl="0" eaLnBrk="1" fontAlgn="auto" latinLnBrk="0" hangingPunct="1">
              <a:lnSpc>
                <a:spcPct val="100000"/>
              </a:lnSpc>
              <a:spcBef>
                <a:spcPts val="0"/>
              </a:spcBef>
              <a:spcAft>
                <a:spcPts val="600"/>
              </a:spcAft>
              <a:buClr>
                <a:schemeClr val="tx1">
                  <a:lumMod val="65000"/>
                  <a:lumOff val="35000"/>
                </a:schemeClr>
              </a:buClr>
              <a:buSzTx/>
              <a:buFont typeface="Symbol" panose="05050102010706020507" pitchFamily="18" charset="2"/>
              <a:buChar char="-"/>
              <a:tabLst/>
              <a:defRPr/>
            </a:pPr>
            <a:r>
              <a:rPr lang="en-GB" sz="12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logos</a:t>
            </a:r>
          </a:p>
          <a:p>
            <a:pPr marL="360000" marR="0" lvl="1" indent="-180000" algn="l" defTabSz="914400" rtl="0" eaLnBrk="1" fontAlgn="auto" latinLnBrk="0" hangingPunct="1">
              <a:lnSpc>
                <a:spcPct val="100000"/>
              </a:lnSpc>
              <a:spcBef>
                <a:spcPts val="0"/>
              </a:spcBef>
              <a:spcAft>
                <a:spcPts val="600"/>
              </a:spcAft>
              <a:buClr>
                <a:schemeClr val="tx1">
                  <a:lumMod val="65000"/>
                  <a:lumOff val="35000"/>
                </a:schemeClr>
              </a:buClr>
              <a:buSzTx/>
              <a:buFont typeface="Symbol" panose="05050102010706020507" pitchFamily="18" charset="2"/>
              <a:buChar char="-"/>
              <a:tabLst/>
              <a:defRPr/>
            </a:pPr>
            <a:r>
              <a:rPr lang="en-GB" sz="12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certificate templates</a:t>
            </a:r>
          </a:p>
          <a:p>
            <a:pPr marL="360000" marR="0" lvl="1" indent="-180000" algn="l" defTabSz="914400" rtl="0" eaLnBrk="1" fontAlgn="auto" latinLnBrk="0" hangingPunct="1">
              <a:lnSpc>
                <a:spcPct val="100000"/>
              </a:lnSpc>
              <a:spcBef>
                <a:spcPts val="0"/>
              </a:spcBef>
              <a:spcAft>
                <a:spcPts val="600"/>
              </a:spcAft>
              <a:buClr>
                <a:schemeClr val="tx1">
                  <a:lumMod val="65000"/>
                  <a:lumOff val="35000"/>
                </a:schemeClr>
              </a:buClr>
              <a:buSzTx/>
              <a:buFont typeface="Symbol" panose="05050102010706020507" pitchFamily="18" charset="2"/>
              <a:buChar char="-"/>
              <a:tabLst/>
              <a:defRPr/>
            </a:pPr>
            <a:r>
              <a:rPr lang="en-GB" sz="12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press release templates</a:t>
            </a:r>
          </a:p>
          <a:p>
            <a:pPr marL="360000" marR="0" lvl="1" indent="-180000" algn="l" defTabSz="914400" rtl="0" eaLnBrk="1" fontAlgn="auto" latinLnBrk="0" hangingPunct="1">
              <a:lnSpc>
                <a:spcPct val="100000"/>
              </a:lnSpc>
              <a:spcBef>
                <a:spcPts val="0"/>
              </a:spcBef>
              <a:spcAft>
                <a:spcPts val="600"/>
              </a:spcAft>
              <a:buClr>
                <a:schemeClr val="tx1">
                  <a:lumMod val="65000"/>
                  <a:lumOff val="35000"/>
                </a:schemeClr>
              </a:buClr>
              <a:buSzTx/>
              <a:buFont typeface="Symbol" panose="05050102010706020507" pitchFamily="18" charset="2"/>
              <a:buChar char="-"/>
              <a:tabLst/>
              <a:defRPr/>
            </a:pPr>
            <a:r>
              <a:rPr lang="en-GB" sz="12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and</a:t>
            </a:r>
            <a:r>
              <a:rPr lang="en-GB" sz="120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much more</a:t>
            </a:r>
            <a:r>
              <a:rPr lang="en-GB" sz="12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a:r>
          </a:p>
          <a:p>
            <a:pPr marL="180000" indent="-180000">
              <a:lnSpc>
                <a:spcPct val="100000"/>
              </a:lnSpc>
              <a:spcBef>
                <a:spcPts val="0"/>
              </a:spcBef>
              <a:spcAft>
                <a:spcPts val="600"/>
              </a:spcAft>
              <a:buClr>
                <a:schemeClr val="tx1">
                  <a:lumMod val="65000"/>
                  <a:lumOff val="35000"/>
                </a:schemeClr>
              </a:buClr>
              <a:buFont typeface="Arial" panose="020B0604020202020204" pitchFamily="34" charset="0"/>
              <a:buChar char="•"/>
            </a:pPr>
            <a:r>
              <a:rPr lang="en-GB" sz="12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Climate Alliance is on hand to advise </a:t>
            </a:r>
            <a:r>
              <a:rPr lang="en-GB" sz="120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and offers a support hotline. It helps municipalities to support cyclists and holds webinars on CITY CYCLING</a:t>
            </a:r>
          </a:p>
          <a:p>
            <a:pPr marL="180000" indent="-180000">
              <a:lnSpc>
                <a:spcPct val="100000"/>
              </a:lnSpc>
              <a:spcBef>
                <a:spcPts val="0"/>
              </a:spcBef>
              <a:spcAft>
                <a:spcPts val="600"/>
              </a:spcAft>
              <a:buClr>
                <a:schemeClr val="tx1">
                  <a:lumMod val="65000"/>
                  <a:lumOff val="35000"/>
                </a:schemeClr>
              </a:buClr>
              <a:buFont typeface="Arial" panose="020B0604020202020204" pitchFamily="34" charset="0"/>
              <a:buChar char="•"/>
            </a:pPr>
            <a:r>
              <a:rPr lang="en-GB" sz="1200" b="1"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CLICK:</a:t>
            </a:r>
            <a:r>
              <a:rPr lang="en-GB" sz="1200" b="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The aim: </a:t>
            </a:r>
            <a:r>
              <a:rPr lang="en-GB" sz="120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To make implementation of the campaign as easy and efficient as possible for municipalities</a:t>
            </a:r>
          </a:p>
          <a:p>
            <a:pPr marL="180000" indent="-180000">
              <a:lnSpc>
                <a:spcPct val="100000"/>
              </a:lnSpc>
              <a:spcBef>
                <a:spcPts val="0"/>
              </a:spcBef>
              <a:spcAft>
                <a:spcPts val="600"/>
              </a:spcAft>
              <a:buClr>
                <a:schemeClr val="tx1">
                  <a:lumMod val="65000"/>
                  <a:lumOff val="35000"/>
                </a:schemeClr>
              </a:buClr>
              <a:buFont typeface="Arial" panose="020B0604020202020204" pitchFamily="34" charset="0"/>
              <a:buChar char="•"/>
            </a:pPr>
            <a:endParaRPr lang="de-DE" sz="1200" baseline="0" dirty="0">
              <a:solidFill>
                <a:schemeClr val="tx1">
                  <a:lumMod val="75000"/>
                  <a:lumOff val="25000"/>
                </a:schemeClr>
              </a:solidFill>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600"/>
              </a:spcAft>
              <a:buClr>
                <a:schemeClr val="tx1">
                  <a:lumMod val="65000"/>
                  <a:lumOff val="35000"/>
                </a:schemeClr>
              </a:buClr>
              <a:buSzTx/>
              <a:buFont typeface="Arial" panose="020B0604020202020204" pitchFamily="34" charset="0"/>
              <a:buNone/>
              <a:tabLst/>
              <a:defRPr/>
            </a:pPr>
            <a:r>
              <a:rPr lang="en-GB" sz="12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N.B.: </a:t>
            </a:r>
            <a:r>
              <a:rPr lang="en-GB" sz="120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Further texts are concealed behind the green field that will only be visible when the screen presentation is started!</a:t>
            </a:r>
          </a:p>
        </p:txBody>
      </p:sp>
      <p:sp>
        <p:nvSpPr>
          <p:cNvPr id="4" name="Foliennummernplatzhalter 3"/>
          <p:cNvSpPr>
            <a:spLocks noGrp="1"/>
          </p:cNvSpPr>
          <p:nvPr>
            <p:ph type="sldNum" sz="quarter" idx="10"/>
          </p:nvPr>
        </p:nvSpPr>
        <p:spPr/>
        <p:txBody>
          <a:bodyPr/>
          <a:lstStyle/>
          <a:p>
            <a:fld id="{6EA5FD0C-7815-4C61-9F16-9E61E07823AE}" type="slidenum">
              <a:rPr lang="de-DE" smtClean="0"/>
              <a:t>18</a:t>
            </a:fld>
            <a:endParaRPr lang="de-DE"/>
          </a:p>
        </p:txBody>
      </p:sp>
    </p:spTree>
    <p:extLst>
      <p:ext uri="{BB962C8B-B14F-4D97-AF65-F5344CB8AC3E}">
        <p14:creationId xmlns:p14="http://schemas.microsoft.com/office/powerpoint/2010/main" val="14440382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1000"/>
              </a:spcAft>
              <a:buClr>
                <a:schemeClr val="tx1">
                  <a:lumMod val="65000"/>
                  <a:lumOff val="35000"/>
                </a:schemeClr>
              </a:buClr>
              <a:buSzTx/>
              <a:buFont typeface="Arial" charset="0"/>
              <a:buNone/>
              <a:tabLst>
                <a:tab pos="179388" algn="l"/>
              </a:tabLst>
              <a:defRPr/>
            </a:pPr>
            <a:r>
              <a:rPr lang="en-GB" b="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Advertising </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via (local) media partners, website, newsletter and official gazette, social media, police, etc. and </a:t>
            </a:r>
            <a:r>
              <a:rPr lang="en-GB" u="sng"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personal approach</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through and with businesses, retailers, associations, schools, universities, day-care centres, political decision-makers, etc.</a:t>
            </a:r>
          </a:p>
          <a:p>
            <a:pPr marL="0" marR="0" indent="0" algn="l" defTabSz="914400" rtl="0" eaLnBrk="1" fontAlgn="auto" latinLnBrk="0" hangingPunct="1">
              <a:lnSpc>
                <a:spcPct val="100000"/>
              </a:lnSpc>
              <a:spcBef>
                <a:spcPts val="0"/>
              </a:spcBef>
              <a:spcAft>
                <a:spcPts val="1000"/>
              </a:spcAft>
              <a:buClr>
                <a:schemeClr val="tx1">
                  <a:lumMod val="65000"/>
                  <a:lumOff val="35000"/>
                </a:schemeClr>
              </a:buClr>
              <a:buSzTx/>
              <a:buFont typeface="Arial" charset="0"/>
              <a:buNone/>
              <a:tabLst>
                <a:tab pos="179388" algn="l"/>
              </a:tabLst>
              <a:defRPr/>
            </a:pPr>
            <a:endParaRPr lang="de-DE" altLang="de-DE" b="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marL="0" marR="0" indent="0" algn="l" defTabSz="914400" rtl="0" eaLnBrk="1" fontAlgn="auto" latinLnBrk="0" hangingPunct="1">
              <a:lnSpc>
                <a:spcPct val="100000"/>
              </a:lnSpc>
              <a:spcBef>
                <a:spcPts val="0"/>
              </a:spcBef>
              <a:spcAft>
                <a:spcPts val="1000"/>
              </a:spcAft>
              <a:buClr>
                <a:schemeClr val="tx1">
                  <a:lumMod val="65000"/>
                  <a:lumOff val="35000"/>
                </a:schemeClr>
              </a:buClr>
              <a:buSzTx/>
              <a:buFont typeface="Arial" charset="0"/>
              <a:buNone/>
              <a:tabLst>
                <a:tab pos="179388" algn="l"/>
              </a:tabLst>
              <a:defRPr/>
            </a:pPr>
            <a:r>
              <a:rPr lang="en-GB" b="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Each CITY CYCLING municipality must appoint at least one local contact person. </a:t>
            </a:r>
            <a:r>
              <a:rPr lang="en-GB" b="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They are responsible for PR </a:t>
            </a:r>
            <a:r>
              <a:rPr lang="en-GB" b="0" baseline="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for the campaign and for encouraging citizens to participate</a:t>
            </a:r>
            <a:r>
              <a:rPr lang="en-GB" b="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a:t>
            </a:r>
            <a:r>
              <a:rPr lang="en-GB" b="0" baseline="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They are also available to answer cyclists’ questions and are at the same time in contact with Climate Alliance. </a:t>
            </a:r>
            <a:r>
              <a:rPr lang="en-GB" b="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During and after the</a:t>
            </a:r>
            <a:r>
              <a:rPr lang="en-GB" b="0" baseline="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local campaign period, they check the kilometre entries, specifically for anomalies and for members of the local parliament</a:t>
            </a:r>
            <a:r>
              <a:rPr lang="en-GB" b="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a:t>
            </a:r>
          </a:p>
          <a:p>
            <a:pPr marL="0" marR="0" indent="0" algn="l" defTabSz="914400" rtl="0" eaLnBrk="1" fontAlgn="auto" latinLnBrk="0" hangingPunct="1">
              <a:lnSpc>
                <a:spcPct val="100000"/>
              </a:lnSpc>
              <a:spcBef>
                <a:spcPts val="0"/>
              </a:spcBef>
              <a:spcAft>
                <a:spcPts val="1000"/>
              </a:spcAft>
              <a:buClr>
                <a:schemeClr val="tx1">
                  <a:lumMod val="65000"/>
                  <a:lumOff val="35000"/>
                </a:schemeClr>
              </a:buClr>
              <a:buSzTx/>
              <a:buFont typeface="Arial" charset="0"/>
              <a:buNone/>
              <a:tabLst>
                <a:tab pos="179388" algn="l"/>
              </a:tabLst>
              <a:defRPr/>
            </a:pPr>
            <a:endParaRPr lang="de-DE" altLang="de-DE" b="0" baseline="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endParaRPr>
          </a:p>
          <a:p>
            <a:pPr marL="0" marR="0" indent="0" algn="l" defTabSz="914400" rtl="0" eaLnBrk="1" fontAlgn="auto" latinLnBrk="0" hangingPunct="1">
              <a:lnSpc>
                <a:spcPct val="100000"/>
              </a:lnSpc>
              <a:spcBef>
                <a:spcPts val="0"/>
              </a:spcBef>
              <a:spcAft>
                <a:spcPts val="1000"/>
              </a:spcAft>
              <a:buClr>
                <a:schemeClr val="tx1">
                  <a:lumMod val="65000"/>
                  <a:lumOff val="35000"/>
                </a:schemeClr>
              </a:buClr>
              <a:buSzTx/>
              <a:buFont typeface="Arial" charset="0"/>
              <a:buNone/>
              <a:tabLst>
                <a:tab pos="179388" algn="l"/>
              </a:tabLst>
              <a:defRPr/>
            </a:pPr>
            <a:r>
              <a:rPr lang="en-GB" b="1"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Tip: </a:t>
            </a:r>
            <a:r>
              <a:rPr lang="en-GB" b="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Establish a CITY CYCLING organising team involving members of local administration and potentially also people from other departments</a:t>
            </a:r>
            <a:r>
              <a:rPr lang="en-GB" b="0" baseline="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climate managers, press officers and/or city marketing staff –</a:t>
            </a:r>
            <a:r>
              <a:rPr lang="en-GB" b="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ADFC, VCD, Agenda 21 as well as other obvious interest groups in the municipality along with committed</a:t>
            </a:r>
            <a:r>
              <a:rPr lang="en-GB" b="0" baseline="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citizens</a:t>
            </a:r>
            <a:r>
              <a:rPr lang="en-GB" b="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a:t>
            </a:r>
            <a:r>
              <a:rPr lang="en-GB" b="0" baseline="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Synergies </a:t>
            </a:r>
            <a:r>
              <a:rPr lang="en-GB" b="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can and should be</a:t>
            </a:r>
            <a:r>
              <a:rPr lang="en-GB" b="0" baseline="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tapped into </a:t>
            </a:r>
            <a:r>
              <a:rPr lang="en-GB" b="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and tasks</a:t>
            </a:r>
            <a:r>
              <a:rPr lang="en-GB" b="0" baseline="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shared</a:t>
            </a:r>
            <a:r>
              <a:rPr lang="en-GB" b="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Agencies can also be</a:t>
            </a:r>
            <a:r>
              <a:rPr lang="en-GB" b="0" baseline="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commissioned to </a:t>
            </a:r>
            <a:r>
              <a:rPr lang="en-GB" b="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implement</a:t>
            </a:r>
            <a:r>
              <a:rPr lang="en-GB" b="0" baseline="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the campaign</a:t>
            </a:r>
            <a:r>
              <a:rPr lang="en-GB" b="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a:t>
            </a:r>
          </a:p>
        </p:txBody>
      </p:sp>
      <p:sp>
        <p:nvSpPr>
          <p:cNvPr id="4" name="Foliennummernplatzhalter 3"/>
          <p:cNvSpPr>
            <a:spLocks noGrp="1"/>
          </p:cNvSpPr>
          <p:nvPr>
            <p:ph type="sldNum" sz="quarter" idx="10"/>
          </p:nvPr>
        </p:nvSpPr>
        <p:spPr/>
        <p:txBody>
          <a:bodyPr/>
          <a:lstStyle/>
          <a:p>
            <a:fld id="{6EA5FD0C-7815-4C61-9F16-9E61E07823AE}" type="slidenum">
              <a:rPr lang="de-DE" smtClean="0"/>
              <a:t>19</a:t>
            </a:fld>
            <a:endParaRPr lang="de-DE"/>
          </a:p>
        </p:txBody>
      </p:sp>
    </p:spTree>
    <p:extLst>
      <p:ext uri="{BB962C8B-B14F-4D97-AF65-F5344CB8AC3E}">
        <p14:creationId xmlns:p14="http://schemas.microsoft.com/office/powerpoint/2010/main" val="3063824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b="1" dirty="0">
                <a:latin typeface="Arial" panose="020B0604020202020204" pitchFamily="34" charset="0"/>
                <a:cs typeface="Arial" panose="020B0604020202020204" pitchFamily="34" charset="0"/>
              </a:rPr>
              <a:t>Be sure to also check the notes section for more information!</a:t>
            </a:r>
          </a:p>
        </p:txBody>
      </p:sp>
      <p:sp>
        <p:nvSpPr>
          <p:cNvPr id="4" name="Foliennummernplatzhalter 3"/>
          <p:cNvSpPr>
            <a:spLocks noGrp="1"/>
          </p:cNvSpPr>
          <p:nvPr>
            <p:ph type="sldNum" sz="quarter" idx="10"/>
          </p:nvPr>
        </p:nvSpPr>
        <p:spPr/>
        <p:txBody>
          <a:bodyPr/>
          <a:lstStyle/>
          <a:p>
            <a:fld id="{6EA5FD0C-7815-4C61-9F16-9E61E07823AE}" type="slidenum">
              <a:rPr lang="de-DE" smtClean="0"/>
              <a:t>2</a:t>
            </a:fld>
            <a:endParaRPr lang="de-DE"/>
          </a:p>
        </p:txBody>
      </p:sp>
    </p:spTree>
    <p:extLst>
      <p:ext uri="{BB962C8B-B14F-4D97-AF65-F5344CB8AC3E}">
        <p14:creationId xmlns:p14="http://schemas.microsoft.com/office/powerpoint/2010/main" val="40575527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lvl="0" indent="-171450">
              <a:buFont typeface="Arial" panose="020B0604020202020204" pitchFamily="34" charset="0"/>
              <a:buChar char="•"/>
            </a:pPr>
            <a:r>
              <a:rPr lang="en-GB" sz="1200" dirty="0">
                <a:solidFill>
                  <a:schemeClr val="tx1"/>
                </a:solidFill>
                <a:effectLst/>
                <a:latin typeface="Arial" panose="020B0604020202020204" pitchFamily="34" charset="0"/>
                <a:ea typeface="+mn-ea"/>
                <a:cs typeface="Arial" panose="020B0604020202020204" pitchFamily="34" charset="0"/>
                <a:sym typeface="Wingdings"/>
              </a:rPr>
              <a:t>116 municipalities more in 2024 than in the previous year!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chemeClr val="tx1"/>
                </a:solidFill>
                <a:effectLst/>
                <a:latin typeface="Arial" panose="020B0604020202020204" pitchFamily="34" charset="0"/>
                <a:ea typeface="+mn-ea"/>
                <a:cs typeface="Arial" panose="020B0604020202020204" pitchFamily="34" charset="0"/>
              </a:rPr>
              <a:t>The municipalities participating in CITY CYCLING cover around 90% of the population in Germany, as almost all large cities participate: </a:t>
            </a:r>
            <a:r>
              <a:rPr lang="en-GB" sz="1200" i="1" dirty="0">
                <a:solidFill>
                  <a:schemeClr val="tx1"/>
                </a:solidFill>
                <a:effectLst/>
                <a:latin typeface="Arial" panose="020B0604020202020204" pitchFamily="34" charset="0"/>
                <a:ea typeface="+mn-ea"/>
                <a:cs typeface="Arial" panose="020B0604020202020204" pitchFamily="34" charset="0"/>
              </a:rPr>
              <a:t>all but two</a:t>
            </a:r>
            <a:r>
              <a:rPr lang="en-GB" sz="1200" dirty="0">
                <a:solidFill>
                  <a:schemeClr val="tx1"/>
                </a:solidFill>
                <a:effectLst/>
                <a:latin typeface="Arial" panose="020B0604020202020204" pitchFamily="34" charset="0"/>
                <a:ea typeface="+mn-ea"/>
                <a:cs typeface="Arial" panose="020B0604020202020204" pitchFamily="34" charset="0"/>
              </a:rPr>
              <a:t> cities with more than 65,000 inhabitants participate in CITY CYCLING!</a:t>
            </a:r>
          </a:p>
          <a:p>
            <a:pPr marL="171450" lvl="0" indent="-171450">
              <a:buFont typeface="Arial" panose="020B0604020202020204" pitchFamily="34" charset="0"/>
              <a:buChar char="•"/>
            </a:pPr>
            <a:r>
              <a:rPr lang="en-GB" sz="1200" dirty="0">
                <a:solidFill>
                  <a:schemeClr val="tx1"/>
                </a:solidFill>
                <a:effectLst/>
                <a:latin typeface="Arial" panose="020B0604020202020204" pitchFamily="34" charset="0"/>
                <a:ea typeface="+mn-ea"/>
                <a:cs typeface="Arial" panose="020B0604020202020204" pitchFamily="34" charset="0"/>
              </a:rPr>
              <a:t>The latest figures</a:t>
            </a:r>
            <a:r>
              <a:rPr lang="en-GB" sz="1200" baseline="0" dirty="0">
                <a:solidFill>
                  <a:schemeClr val="tx1"/>
                </a:solidFill>
                <a:effectLst/>
                <a:latin typeface="Arial" panose="020B0604020202020204" pitchFamily="34" charset="0"/>
                <a:ea typeface="+mn-ea"/>
                <a:cs typeface="Arial" panose="020B0604020202020204" pitchFamily="34" charset="0"/>
              </a:rPr>
              <a:t> can always be viewed online at city-cycling.org/results.</a:t>
            </a:r>
          </a:p>
          <a:p>
            <a:pPr marL="171450" lvl="0" indent="-171450">
              <a:buFont typeface="Arial" panose="020B0604020202020204" pitchFamily="34" charset="0"/>
              <a:buChar char="•"/>
            </a:pPr>
            <a:endParaRPr lang="en-GB" sz="1200" baseline="0" dirty="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endParaRPr lang="en-GB" sz="1200" baseline="0" dirty="0">
              <a:solidFill>
                <a:schemeClr val="tx1"/>
              </a:solidFill>
              <a:effectLst/>
              <a:latin typeface="Arial" panose="020B0604020202020204" pitchFamily="34" charset="0"/>
              <a:ea typeface="+mn-ea"/>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20</a:t>
            </a:fld>
            <a:endParaRPr lang="de-DE"/>
          </a:p>
        </p:txBody>
      </p:sp>
    </p:spTree>
    <p:extLst>
      <p:ext uri="{BB962C8B-B14F-4D97-AF65-F5344CB8AC3E}">
        <p14:creationId xmlns:p14="http://schemas.microsoft.com/office/powerpoint/2010/main" val="29980718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dirty="0">
                <a:solidFill>
                  <a:schemeClr val="tx1"/>
                </a:solidFill>
                <a:effectLst/>
                <a:latin typeface="+mn-lt"/>
                <a:ea typeface="+mn-ea"/>
                <a:cs typeface="+mn-cs"/>
              </a:rPr>
              <a:t>In 2024, there were more than 1 million participants in CITY CYCLING.</a:t>
            </a:r>
          </a:p>
          <a:p>
            <a:pPr lvl="0"/>
            <a:r>
              <a:rPr lang="en-GB" sz="1200" dirty="0">
                <a:solidFill>
                  <a:schemeClr val="tx1"/>
                </a:solidFill>
                <a:effectLst/>
                <a:latin typeface="Arial" panose="020B0604020202020204" pitchFamily="34" charset="0"/>
                <a:ea typeface="+mn-ea"/>
                <a:cs typeface="Arial" panose="020B0604020202020204" pitchFamily="34" charset="0"/>
              </a:rPr>
              <a:t>The latest figures can always be viewed online at city-cycling.org/results.</a:t>
            </a:r>
          </a:p>
          <a:p>
            <a:pPr lvl="0"/>
            <a:endParaRPr lang="en-GB" sz="1200" dirty="0">
              <a:solidFill>
                <a:schemeClr val="tx1"/>
              </a:solidFill>
              <a:effectLst/>
              <a:latin typeface="Arial" panose="020B0604020202020204" pitchFamily="34" charset="0"/>
              <a:ea typeface="+mn-ea"/>
              <a:cs typeface="Arial" panose="020B0604020202020204" pitchFamily="34" charset="0"/>
            </a:endParaRPr>
          </a:p>
          <a:p>
            <a:pPr lvl="0"/>
            <a:endParaRPr lang="en-GB" sz="1200" dirty="0">
              <a:solidFill>
                <a:schemeClr val="tx1"/>
              </a:solidFill>
              <a:effectLst/>
              <a:latin typeface="Arial" panose="020B0604020202020204" pitchFamily="34" charset="0"/>
              <a:ea typeface="+mn-ea"/>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21</a:t>
            </a:fld>
            <a:endParaRPr lang="de-DE"/>
          </a:p>
        </p:txBody>
      </p:sp>
    </p:spTree>
    <p:extLst>
      <p:ext uri="{BB962C8B-B14F-4D97-AF65-F5344CB8AC3E}">
        <p14:creationId xmlns:p14="http://schemas.microsoft.com/office/powerpoint/2010/main" val="2705074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r>
              <a:rPr lang="en-US" dirty="0"/>
              <a:t>The changeable, at times very rainy summer of 2024 left its mark with a slight drop in the number of </a:t>
            </a:r>
            <a:r>
              <a:rPr lang="en-US" dirty="0" err="1"/>
              <a:t>kilometres</a:t>
            </a:r>
            <a:r>
              <a:rPr lang="en-US" dirty="0"/>
              <a:t> cycled. Participants still averaged over 190 km per person during the three CITY CYCLING weeks – that’s around 9 km per day.</a:t>
            </a:r>
            <a:br>
              <a:rPr lang="en-US" dirty="0"/>
            </a:br>
            <a:r>
              <a:rPr lang="en-US" dirty="0"/>
              <a:t>The latest figures can always be viewed on city-cycling.org/results.</a:t>
            </a:r>
            <a:endParaRPr lang="en-GB" sz="1200" dirty="0">
              <a:solidFill>
                <a:schemeClr val="tx1"/>
              </a:solidFill>
              <a:effectLst/>
              <a:latin typeface="Arial" panose="020B0604020202020204" pitchFamily="34" charset="0"/>
              <a:ea typeface="+mn-ea"/>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22</a:t>
            </a:fld>
            <a:endParaRPr lang="de-DE"/>
          </a:p>
        </p:txBody>
      </p:sp>
    </p:spTree>
    <p:extLst>
      <p:ext uri="{BB962C8B-B14F-4D97-AF65-F5344CB8AC3E}">
        <p14:creationId xmlns:p14="http://schemas.microsoft.com/office/powerpoint/2010/main" val="28879776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More information is available online at </a:t>
            </a:r>
            <a:r>
              <a:rPr lang="en-GB" baseline="0" dirty="0">
                <a:latin typeface="Arial" panose="020B0604020202020204" pitchFamily="34" charset="0"/>
                <a:cs typeface="Arial" panose="020B0604020202020204" pitchFamily="34" charset="0"/>
              </a:rPr>
              <a:t>city-cycling.org.</a:t>
            </a:r>
          </a:p>
        </p:txBody>
      </p:sp>
      <p:sp>
        <p:nvSpPr>
          <p:cNvPr id="4" name="Foliennummernplatzhalter 3"/>
          <p:cNvSpPr>
            <a:spLocks noGrp="1"/>
          </p:cNvSpPr>
          <p:nvPr>
            <p:ph type="sldNum" sz="quarter" idx="10"/>
          </p:nvPr>
        </p:nvSpPr>
        <p:spPr/>
        <p:txBody>
          <a:bodyPr/>
          <a:lstStyle/>
          <a:p>
            <a:fld id="{6EA5FD0C-7815-4C61-9F16-9E61E07823AE}" type="slidenum">
              <a:rPr lang="de-DE" smtClean="0"/>
              <a:t>23</a:t>
            </a:fld>
            <a:endParaRPr lang="de-DE"/>
          </a:p>
        </p:txBody>
      </p:sp>
    </p:spTree>
    <p:extLst>
      <p:ext uri="{BB962C8B-B14F-4D97-AF65-F5344CB8AC3E}">
        <p14:creationId xmlns:p14="http://schemas.microsoft.com/office/powerpoint/2010/main" val="24848392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baseline="0" dirty="0">
                <a:latin typeface="Arial" panose="020B0604020202020204" pitchFamily="34" charset="0"/>
                <a:cs typeface="Arial" panose="020B0604020202020204" pitchFamily="34" charset="0"/>
              </a:rPr>
              <a:t>RADar! reporting platform is another component of the CITY CYCLING campaign. All German municipalities participating in CITY CYCLING have the option of using it and also offering it to their citizens.</a:t>
            </a:r>
          </a:p>
        </p:txBody>
      </p:sp>
      <p:sp>
        <p:nvSpPr>
          <p:cNvPr id="4" name="Foliennummernplatzhalter 3"/>
          <p:cNvSpPr>
            <a:spLocks noGrp="1"/>
          </p:cNvSpPr>
          <p:nvPr>
            <p:ph type="sldNum" sz="quarter" idx="10"/>
          </p:nvPr>
        </p:nvSpPr>
        <p:spPr/>
        <p:txBody>
          <a:bodyPr/>
          <a:lstStyle/>
          <a:p>
            <a:fld id="{6EA5FD0C-7815-4C61-9F16-9E61E07823AE}" type="slidenum">
              <a:rPr lang="de-DE" smtClean="0"/>
              <a:t>24</a:t>
            </a:fld>
            <a:endParaRPr lang="de-DE"/>
          </a:p>
        </p:txBody>
      </p:sp>
    </p:spTree>
    <p:extLst>
      <p:ext uri="{BB962C8B-B14F-4D97-AF65-F5344CB8AC3E}">
        <p14:creationId xmlns:p14="http://schemas.microsoft.com/office/powerpoint/2010/main" val="11251410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en-GB" sz="1200" dirty="0">
                <a:solidFill>
                  <a:schemeClr val="tx1"/>
                </a:solidFill>
                <a:effectLst/>
                <a:latin typeface="Arial" panose="020B0604020202020204" pitchFamily="34" charset="0"/>
                <a:ea typeface="+mn-ea"/>
                <a:cs typeface="Arial" panose="020B0604020202020204" pitchFamily="34" charset="0"/>
              </a:rPr>
              <a:t>Is the cycle path all bumpy? The traffic routing too dangerous? Or the signage confusing? Cyclists often have a good eye for potential improvements and damage to</a:t>
            </a:r>
            <a:r>
              <a:rPr lang="en-GB" sz="1200" baseline="0" dirty="0">
                <a:solidFill>
                  <a:schemeClr val="tx1"/>
                </a:solidFill>
                <a:effectLst/>
                <a:latin typeface="Arial" panose="020B0604020202020204" pitchFamily="34" charset="0"/>
                <a:ea typeface="+mn-ea"/>
                <a:cs typeface="Arial" panose="020B0604020202020204" pitchFamily="34" charset="0"/>
              </a:rPr>
              <a:t> the cycling infrastructure they use every day.</a:t>
            </a:r>
          </a:p>
          <a:p>
            <a:pPr marL="0" indent="0">
              <a:buFont typeface="Arial" panose="020B0604020202020204" pitchFamily="34" charset="0"/>
              <a:buNone/>
            </a:pPr>
            <a:r>
              <a:rPr lang="en-GB" sz="1200" baseline="0" dirty="0">
                <a:solidFill>
                  <a:schemeClr val="tx1"/>
                </a:solidFill>
                <a:effectLst/>
                <a:latin typeface="Arial" panose="020B0604020202020204" pitchFamily="34" charset="0"/>
                <a:ea typeface="+mn-ea"/>
                <a:cs typeface="Arial" panose="020B0604020202020204" pitchFamily="34" charset="0"/>
              </a:rPr>
              <a:t>The </a:t>
            </a:r>
            <a:r>
              <a:rPr lang="en-GB" sz="1200" cap="small" baseline="0" dirty="0" err="1">
                <a:solidFill>
                  <a:schemeClr val="tx1"/>
                </a:solidFill>
                <a:effectLst/>
                <a:latin typeface="Arial" panose="020B0604020202020204" pitchFamily="34" charset="0"/>
                <a:ea typeface="+mn-ea"/>
                <a:cs typeface="Arial" panose="020B0604020202020204" pitchFamily="34" charset="0"/>
              </a:rPr>
              <a:t>RADar</a:t>
            </a:r>
            <a:r>
              <a:rPr lang="en-GB" sz="1200" cap="small" dirty="0">
                <a:solidFill>
                  <a:schemeClr val="tx1"/>
                </a:solidFill>
                <a:effectLst/>
                <a:latin typeface="Arial" panose="020B0604020202020204" pitchFamily="34" charset="0"/>
                <a:ea typeface="+mn-ea"/>
                <a:cs typeface="Arial" panose="020B0604020202020204" pitchFamily="34" charset="0"/>
              </a:rPr>
              <a:t>!</a:t>
            </a:r>
            <a:r>
              <a:rPr lang="en-GB" sz="1200" dirty="0">
                <a:solidFill>
                  <a:schemeClr val="tx1"/>
                </a:solidFill>
                <a:effectLst/>
                <a:latin typeface="Arial" panose="020B0604020202020204" pitchFamily="34" charset="0"/>
                <a:ea typeface="+mn-ea"/>
                <a:cs typeface="Arial" panose="020B0604020202020204" pitchFamily="34" charset="0"/>
              </a:rPr>
              <a:t> reporting platform allows German municipalities to easily</a:t>
            </a:r>
            <a:r>
              <a:rPr lang="en-GB" sz="1200" baseline="0" dirty="0">
                <a:solidFill>
                  <a:schemeClr val="tx1"/>
                </a:solidFill>
                <a:effectLst/>
                <a:latin typeface="Arial" panose="020B0604020202020204" pitchFamily="34" charset="0"/>
                <a:ea typeface="+mn-ea"/>
                <a:cs typeface="Arial" panose="020B0604020202020204" pitchFamily="34" charset="0"/>
              </a:rPr>
              <a:t> access</a:t>
            </a:r>
            <a:r>
              <a:rPr lang="en-GB" sz="1200" dirty="0">
                <a:solidFill>
                  <a:schemeClr val="tx1"/>
                </a:solidFill>
                <a:effectLst/>
                <a:latin typeface="Arial" panose="020B0604020202020204" pitchFamily="34" charset="0"/>
                <a:ea typeface="+mn-ea"/>
                <a:cs typeface="Arial" panose="020B0604020202020204" pitchFamily="34" charset="0"/>
              </a:rPr>
              <a:t> this first-hand knowledge</a:t>
            </a:r>
            <a:r>
              <a:rPr lang="en-GB" sz="1200" baseline="0" dirty="0">
                <a:solidFill>
                  <a:schemeClr val="tx1"/>
                </a:solidFill>
                <a:effectLst/>
                <a:latin typeface="Arial" panose="020B0604020202020204" pitchFamily="34" charset="0"/>
                <a:ea typeface="+mn-ea"/>
                <a:cs typeface="Arial" panose="020B0604020202020204" pitchFamily="34" charset="0"/>
              </a:rPr>
              <a:t> and to transparently incorporate it into their planning</a:t>
            </a:r>
            <a:r>
              <a:rPr lang="en-GB" sz="1200" dirty="0">
                <a:solidFill>
                  <a:schemeClr val="tx1"/>
                </a:solidFill>
                <a:effectLst/>
                <a:latin typeface="Arial" panose="020B0604020202020204" pitchFamily="34" charset="0"/>
                <a:ea typeface="+mn-ea"/>
                <a:cs typeface="Arial" panose="020B0604020202020204" pitchFamily="34" charset="0"/>
              </a:rPr>
              <a:t>.</a:t>
            </a:r>
          </a:p>
          <a:p>
            <a:pPr marL="0" indent="0">
              <a:buFont typeface="Arial" panose="020B0604020202020204" pitchFamily="34" charset="0"/>
              <a:buNone/>
            </a:pPr>
            <a:r>
              <a:rPr lang="en-GB" sz="1200" b="1" baseline="0" dirty="0">
                <a:solidFill>
                  <a:schemeClr val="tx1"/>
                </a:solidFill>
                <a:effectLst/>
                <a:latin typeface="Arial" panose="020B0604020202020204" pitchFamily="34" charset="0"/>
                <a:ea typeface="+mn-ea"/>
                <a:cs typeface="Arial" panose="020B0604020202020204" pitchFamily="34" charset="0"/>
              </a:rPr>
              <a:t>This has three advantages:</a:t>
            </a:r>
          </a:p>
          <a:p>
            <a:pPr marL="180000" lvl="1" indent="-180000">
              <a:buFont typeface="+mj-lt"/>
              <a:buAutoNum type="arabicPeriod"/>
            </a:pPr>
            <a:r>
              <a:rPr lang="en-GB" sz="1200" baseline="0" dirty="0">
                <a:solidFill>
                  <a:schemeClr val="tx1"/>
                </a:solidFill>
                <a:effectLst/>
                <a:latin typeface="Arial" panose="020B0604020202020204" pitchFamily="34" charset="0"/>
                <a:ea typeface="+mn-ea"/>
                <a:cs typeface="Arial" panose="020B0604020202020204" pitchFamily="34" charset="0"/>
              </a:rPr>
              <a:t>Cyclists are taken seriously as road users with the same rights as all other road users.</a:t>
            </a:r>
          </a:p>
          <a:p>
            <a:pPr marL="180000" lvl="1" indent="-180000">
              <a:buFont typeface="+mj-lt"/>
              <a:buAutoNum type="arabicPeriod"/>
            </a:pPr>
            <a:r>
              <a:rPr lang="en-GB" sz="1200" baseline="0" dirty="0">
                <a:solidFill>
                  <a:schemeClr val="tx1"/>
                </a:solidFill>
                <a:effectLst/>
                <a:latin typeface="Arial" panose="020B0604020202020204" pitchFamily="34" charset="0"/>
                <a:ea typeface="+mn-ea"/>
                <a:cs typeface="Arial" panose="020B0604020202020204" pitchFamily="34" charset="0"/>
              </a:rPr>
              <a:t>Municipalities can demonstrate their commitment to promoting cycling in a public, high-profile way.</a:t>
            </a:r>
          </a:p>
          <a:p>
            <a:pPr marL="180000" lvl="1" indent="-180000">
              <a:buFont typeface="+mj-lt"/>
              <a:buAutoNum type="arabicPeriod"/>
            </a:pPr>
            <a:r>
              <a:rPr lang="en-GB" sz="1200" baseline="0" dirty="0">
                <a:solidFill>
                  <a:schemeClr val="tx1"/>
                </a:solidFill>
                <a:effectLst/>
                <a:latin typeface="Arial" panose="020B0604020202020204" pitchFamily="34" charset="0"/>
                <a:ea typeface="+mn-ea"/>
                <a:cs typeface="Arial" panose="020B0604020202020204" pitchFamily="34" charset="0"/>
              </a:rPr>
              <a:t>Targeted improvements to the cycling infrastructure are possible to encourage even more people to cycle.</a:t>
            </a:r>
          </a:p>
        </p:txBody>
      </p:sp>
      <p:sp>
        <p:nvSpPr>
          <p:cNvPr id="4" name="Foliennummernplatzhalter 3"/>
          <p:cNvSpPr>
            <a:spLocks noGrp="1"/>
          </p:cNvSpPr>
          <p:nvPr>
            <p:ph type="sldNum" sz="quarter" idx="10"/>
          </p:nvPr>
        </p:nvSpPr>
        <p:spPr/>
        <p:txBody>
          <a:bodyPr/>
          <a:lstStyle/>
          <a:p>
            <a:fld id="{6EA5FD0C-7815-4C61-9F16-9E61E07823AE}" type="slidenum">
              <a:rPr lang="de-DE" smtClean="0"/>
              <a:t>25</a:t>
            </a:fld>
            <a:endParaRPr lang="de-DE"/>
          </a:p>
        </p:txBody>
      </p:sp>
    </p:spTree>
    <p:extLst>
      <p:ext uri="{BB962C8B-B14F-4D97-AF65-F5344CB8AC3E}">
        <p14:creationId xmlns:p14="http://schemas.microsoft.com/office/powerpoint/2010/main" val="4767938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Cyclists can use </a:t>
            </a:r>
            <a:r>
              <a:rPr lang="en-GB" sz="1200" b="0" cap="small" baseline="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RADar!</a:t>
            </a:r>
            <a:r>
              <a:rPr lang="en-GB" sz="1200" b="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to</a:t>
            </a:r>
            <a:r>
              <a:rPr lang="en-GB" sz="1200" b="0" baseline="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submit reports online</a:t>
            </a:r>
            <a:r>
              <a:rPr lang="en-GB" sz="1200" b="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a:t>
            </a:r>
            <a:br>
              <a:rPr lang="en-GB" sz="1200" b="0" baseline="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br>
            <a:r>
              <a:rPr lang="en-GB" sz="1200" b="0" baseline="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They simply need to drop a pin on the digital road map and the municipality will then automatically receive a message. They can then follow up on the report and provide feedback on </a:t>
            </a:r>
            <a:r>
              <a:rPr lang="en-GB" sz="1200" b="0" cap="small" baseline="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RADar!</a:t>
            </a:r>
            <a:r>
              <a:rPr lang="en-GB" sz="1200" b="0" baseline="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about the processing status or by commenting on the report.</a:t>
            </a:r>
            <a:br>
              <a:rPr lang="en-GB" sz="1200" b="0" baseline="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br>
            <a:r>
              <a:rPr lang="en-GB" sz="1200" b="0" cap="small" baseline="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RADar!</a:t>
            </a:r>
            <a:r>
              <a:rPr lang="en-GB" sz="1200" b="0" baseline="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can be used for free during the local CITY CYCLING campaign. Cyclists are able to submit reports during the 21-day period that the municipality can access for one year.</a:t>
            </a:r>
          </a:p>
        </p:txBody>
      </p:sp>
      <p:sp>
        <p:nvSpPr>
          <p:cNvPr id="4" name="Foliennummernplatzhalter 3"/>
          <p:cNvSpPr>
            <a:spLocks noGrp="1"/>
          </p:cNvSpPr>
          <p:nvPr>
            <p:ph type="sldNum" sz="quarter" idx="10"/>
          </p:nvPr>
        </p:nvSpPr>
        <p:spPr/>
        <p:txBody>
          <a:bodyPr/>
          <a:lstStyle/>
          <a:p>
            <a:fld id="{6EA5FD0C-7815-4C61-9F16-9E61E07823AE}" type="slidenum">
              <a:rPr lang="de-DE" smtClean="0"/>
              <a:t>26</a:t>
            </a:fld>
            <a:endParaRPr lang="de-DE"/>
          </a:p>
        </p:txBody>
      </p:sp>
    </p:spTree>
    <p:extLst>
      <p:ext uri="{BB962C8B-B14F-4D97-AF65-F5344CB8AC3E}">
        <p14:creationId xmlns:p14="http://schemas.microsoft.com/office/powerpoint/2010/main" val="27817619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t>Cyclists can use RADar! to submit reports online: t</a:t>
            </a:r>
            <a:r>
              <a:rPr lang="en-US" dirty="0"/>
              <a:t>hey simply drop a pin on the digital street map and the municipality is automatically notified. The reports can then follow up, commented on and the processing status updated.</a:t>
            </a:r>
            <a:br>
              <a:rPr lang="en-US" dirty="0"/>
            </a:br>
            <a:r>
              <a:rPr lang="en-US" dirty="0"/>
              <a:t>RADar! can be used for free during the three-week local CITY CYCLING campaign. Participants can submit reports, which the municipality can access for one year to review and follow up.</a:t>
            </a:r>
          </a:p>
        </p:txBody>
      </p:sp>
      <p:sp>
        <p:nvSpPr>
          <p:cNvPr id="4" name="Foliennummernplatzhalter 3"/>
          <p:cNvSpPr>
            <a:spLocks noGrp="1"/>
          </p:cNvSpPr>
          <p:nvPr>
            <p:ph type="sldNum" sz="quarter" idx="10"/>
          </p:nvPr>
        </p:nvSpPr>
        <p:spPr/>
        <p:txBody>
          <a:bodyPr/>
          <a:lstStyle/>
          <a:p>
            <a:fld id="{6EA5FD0C-7815-4C61-9F16-9E61E07823AE}" type="slidenum">
              <a:rPr lang="de-DE" smtClean="0"/>
              <a:t>27</a:t>
            </a:fld>
            <a:endParaRPr lang="de-DE"/>
          </a:p>
        </p:txBody>
      </p:sp>
    </p:spTree>
    <p:extLst>
      <p:ext uri="{BB962C8B-B14F-4D97-AF65-F5344CB8AC3E}">
        <p14:creationId xmlns:p14="http://schemas.microsoft.com/office/powerpoint/2010/main" val="27817619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latin typeface="Arial" panose="020B0604020202020204" pitchFamily="34" charset="0"/>
                <a:cs typeface="Arial" panose="020B0604020202020204" pitchFamily="34" charset="0"/>
              </a:rPr>
              <a:t>Licence fees for municipalities when </a:t>
            </a:r>
            <a:r>
              <a:rPr lang="en-GB" b="1" cap="small" baseline="0" dirty="0">
                <a:latin typeface="Arial" panose="020B0604020202020204" pitchFamily="34" charset="0"/>
                <a:cs typeface="Arial" panose="020B0604020202020204" pitchFamily="34" charset="0"/>
              </a:rPr>
              <a:t>RADar</a:t>
            </a:r>
            <a:r>
              <a:rPr lang="en-GB" b="1" dirty="0">
                <a:latin typeface="Arial" panose="020B0604020202020204" pitchFamily="34" charset="0"/>
                <a:cs typeface="Arial" panose="020B0604020202020204" pitchFamily="34" charset="0"/>
              </a:rPr>
              <a:t>! is booked for one year</a:t>
            </a:r>
            <a:r>
              <a:rPr lang="en-GB" dirty="0">
                <a:latin typeface="Arial" panose="020B0604020202020204" pitchFamily="34" charset="0"/>
                <a:cs typeface="Arial" panose="020B0604020202020204" pitchFamily="34" charset="0"/>
              </a:rPr>
              <a:t> and the </a:t>
            </a:r>
            <a:r>
              <a:rPr lang="en-GB" i="1" dirty="0">
                <a:latin typeface="Arial" panose="020B0604020202020204" pitchFamily="34" charset="0"/>
                <a:cs typeface="Arial" panose="020B0604020202020204" pitchFamily="34" charset="0"/>
              </a:rPr>
              <a:t>reporting period</a:t>
            </a:r>
            <a:r>
              <a:rPr lang="en-GB" dirty="0">
                <a:latin typeface="Arial" panose="020B0604020202020204" pitchFamily="34" charset="0"/>
                <a:cs typeface="Arial" panose="020B0604020202020204" pitchFamily="34" charset="0"/>
              </a:rPr>
              <a:t> (meaning the period during which cyclists can submit reports) extends beyond the 21-day local campaign or is offered entirely independently of CITY CYCLING.</a:t>
            </a:r>
            <a:r>
              <a:rPr lang="en-GB" baseline="0"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The </a:t>
            </a:r>
            <a:r>
              <a:rPr lang="en-GB" i="1" dirty="0">
                <a:latin typeface="Arial" panose="020B0604020202020204" pitchFamily="34" charset="0"/>
                <a:cs typeface="Arial" panose="020B0604020202020204" pitchFamily="34" charset="0"/>
              </a:rPr>
              <a:t>processing period</a:t>
            </a:r>
            <a:r>
              <a:rPr lang="en-GB" baseline="0" dirty="0">
                <a:latin typeface="Arial" panose="020B0604020202020204" pitchFamily="34" charset="0"/>
                <a:cs typeface="Arial" panose="020B0604020202020204" pitchFamily="34" charset="0"/>
              </a:rPr>
              <a:t> (= period during which the municipality can process reports) is fixed at one year</a:t>
            </a:r>
            <a:r>
              <a:rPr lang="en-GB" dirty="0">
                <a:latin typeface="Arial" panose="020B0604020202020204" pitchFamily="34" charset="0"/>
                <a:cs typeface="Arial" panose="020B0604020202020204" pitchFamily="34" charset="0"/>
              </a:rPr>
              <a:t>.</a:t>
            </a:r>
            <a:r>
              <a:rPr lang="en-GB" baseline="0" dirty="0">
                <a:latin typeface="Arial" panose="020B0604020202020204" pitchFamily="34" charset="0"/>
                <a:cs typeface="Arial" panose="020B0604020202020204" pitchFamily="34" charset="0"/>
              </a:rPr>
              <a:t> The maximum length of the reporting period is also one year. Municipalities are free to choose when they wish to start using RADar!.</a:t>
            </a:r>
          </a:p>
        </p:txBody>
      </p:sp>
      <p:sp>
        <p:nvSpPr>
          <p:cNvPr id="4" name="Foliennummernplatzhalter 3"/>
          <p:cNvSpPr>
            <a:spLocks noGrp="1"/>
          </p:cNvSpPr>
          <p:nvPr>
            <p:ph type="sldNum" sz="quarter" idx="10"/>
          </p:nvPr>
        </p:nvSpPr>
        <p:spPr/>
        <p:txBody>
          <a:bodyPr/>
          <a:lstStyle/>
          <a:p>
            <a:fld id="{6EA5FD0C-7815-4C61-9F16-9E61E07823AE}" type="slidenum">
              <a:rPr lang="de-DE" smtClean="0"/>
              <a:t>28</a:t>
            </a:fld>
            <a:endParaRPr lang="de-DE"/>
          </a:p>
        </p:txBody>
      </p:sp>
    </p:spTree>
    <p:extLst>
      <p:ext uri="{BB962C8B-B14F-4D97-AF65-F5344CB8AC3E}">
        <p14:creationId xmlns:p14="http://schemas.microsoft.com/office/powerpoint/2010/main" val="20036865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latin typeface="Arial" panose="020B0604020202020204" pitchFamily="34" charset="0"/>
                <a:cs typeface="Arial" panose="020B0604020202020204" pitchFamily="34" charset="0"/>
              </a:rPr>
              <a:t>Licence fees for municipalities when </a:t>
            </a:r>
            <a:r>
              <a:rPr lang="en-GB" b="1" cap="small" baseline="0" dirty="0">
                <a:latin typeface="Arial" panose="020B0604020202020204" pitchFamily="34" charset="0"/>
                <a:cs typeface="Arial" panose="020B0604020202020204" pitchFamily="34" charset="0"/>
              </a:rPr>
              <a:t>RADar</a:t>
            </a:r>
            <a:r>
              <a:rPr lang="en-GB" b="1" dirty="0">
                <a:latin typeface="Arial" panose="020B0604020202020204" pitchFamily="34" charset="0"/>
                <a:cs typeface="Arial" panose="020B0604020202020204" pitchFamily="34" charset="0"/>
              </a:rPr>
              <a:t>!</a:t>
            </a:r>
            <a:r>
              <a:rPr lang="en-GB" dirty="0">
                <a:latin typeface="Arial" panose="020B0604020202020204" pitchFamily="34" charset="0"/>
                <a:cs typeface="Arial" panose="020B0604020202020204" pitchFamily="34" charset="0"/>
              </a:rPr>
              <a:t> is booked for </a:t>
            </a:r>
            <a:r>
              <a:rPr lang="en-GB" b="1" dirty="0">
                <a:latin typeface="Arial" panose="020B0604020202020204" pitchFamily="34" charset="0"/>
                <a:cs typeface="Arial" panose="020B0604020202020204" pitchFamily="34" charset="0"/>
              </a:rPr>
              <a:t>three years</a:t>
            </a:r>
            <a:r>
              <a:rPr lang="en-GB" dirty="0">
                <a:latin typeface="Arial" panose="020B0604020202020204" pitchFamily="34" charset="0"/>
                <a:cs typeface="Arial" panose="020B0604020202020204" pitchFamily="34" charset="0"/>
              </a:rPr>
              <a:t> and the </a:t>
            </a:r>
            <a:r>
              <a:rPr lang="en-GB" i="1" dirty="0">
                <a:latin typeface="Arial" panose="020B0604020202020204" pitchFamily="34" charset="0"/>
                <a:cs typeface="Arial" panose="020B0604020202020204" pitchFamily="34" charset="0"/>
              </a:rPr>
              <a:t>reporting period</a:t>
            </a:r>
            <a:r>
              <a:rPr lang="en-GB" dirty="0">
                <a:latin typeface="Arial" panose="020B0604020202020204" pitchFamily="34" charset="0"/>
                <a:cs typeface="Arial" panose="020B0604020202020204" pitchFamily="34" charset="0"/>
              </a:rPr>
              <a:t> (= period during which cyclists can submit reports) </a:t>
            </a:r>
            <a:r>
              <a:rPr lang="en-GB" baseline="0" dirty="0">
                <a:latin typeface="Arial" panose="020B0604020202020204" pitchFamily="34" charset="0"/>
                <a:cs typeface="Arial" panose="020B0604020202020204" pitchFamily="34" charset="0"/>
              </a:rPr>
              <a:t> extends beyond the 21-day local campaign or is offered entirely independently of CITY CYCLING. </a:t>
            </a:r>
            <a:r>
              <a:rPr lang="en-GB" dirty="0">
                <a:latin typeface="Arial" panose="020B0604020202020204" pitchFamily="34" charset="0"/>
                <a:cs typeface="Arial" panose="020B0604020202020204" pitchFamily="34" charset="0"/>
              </a:rPr>
              <a:t>The </a:t>
            </a:r>
            <a:r>
              <a:rPr lang="en-GB" i="1" dirty="0">
                <a:latin typeface="Arial" panose="020B0604020202020204" pitchFamily="34" charset="0"/>
                <a:cs typeface="Arial" panose="020B0604020202020204" pitchFamily="34" charset="0"/>
              </a:rPr>
              <a:t>processing period</a:t>
            </a:r>
            <a:r>
              <a:rPr lang="en-GB" baseline="0" dirty="0">
                <a:latin typeface="Arial" panose="020B0604020202020204" pitchFamily="34" charset="0"/>
                <a:cs typeface="Arial" panose="020B0604020202020204" pitchFamily="34" charset="0"/>
              </a:rPr>
              <a:t> (= period during which the municipality can process reports) is fixed at three years</a:t>
            </a:r>
            <a:r>
              <a:rPr lang="en-GB" dirty="0">
                <a:latin typeface="Arial" panose="020B0604020202020204" pitchFamily="34" charset="0"/>
                <a:cs typeface="Arial" panose="020B0604020202020204" pitchFamily="34" charset="0"/>
              </a:rPr>
              <a:t>.</a:t>
            </a:r>
            <a:r>
              <a:rPr lang="en-GB" baseline="0" dirty="0">
                <a:latin typeface="Arial" panose="020B0604020202020204" pitchFamily="34" charset="0"/>
                <a:cs typeface="Arial" panose="020B0604020202020204" pitchFamily="34" charset="0"/>
              </a:rPr>
              <a:t> The maximum length of the reporting period is also three years. Municipalities are free to choose when they wish to start using RADar!.</a:t>
            </a:r>
          </a:p>
        </p:txBody>
      </p:sp>
      <p:sp>
        <p:nvSpPr>
          <p:cNvPr id="4" name="Foliennummernplatzhalter 3"/>
          <p:cNvSpPr>
            <a:spLocks noGrp="1"/>
          </p:cNvSpPr>
          <p:nvPr>
            <p:ph type="sldNum" sz="quarter" idx="10"/>
          </p:nvPr>
        </p:nvSpPr>
        <p:spPr/>
        <p:txBody>
          <a:bodyPr/>
          <a:lstStyle/>
          <a:p>
            <a:fld id="{6EA5FD0C-7815-4C61-9F16-9E61E07823AE}" type="slidenum">
              <a:rPr lang="de-DE" smtClean="0"/>
              <a:t>29</a:t>
            </a:fld>
            <a:endParaRPr lang="de-DE"/>
          </a:p>
        </p:txBody>
      </p:sp>
    </p:spTree>
    <p:extLst>
      <p:ext uri="{BB962C8B-B14F-4D97-AF65-F5344CB8AC3E}">
        <p14:creationId xmlns:p14="http://schemas.microsoft.com/office/powerpoint/2010/main" val="41933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CITY CYCLING </a:t>
            </a:r>
            <a:r>
              <a:rPr lang="en-GB" baseline="0" dirty="0">
                <a:latin typeface="Arial" panose="020B0604020202020204" pitchFamily="34" charset="0"/>
                <a:cs typeface="Arial" panose="020B0604020202020204" pitchFamily="34" charset="0"/>
              </a:rPr>
              <a:t>essentially comprises three components</a:t>
            </a:r>
            <a:r>
              <a:rPr lang="en-GB" dirty="0">
                <a:latin typeface="Arial" panose="020B0604020202020204" pitchFamily="34" charset="0"/>
                <a:cs typeface="Arial" panose="020B0604020202020204" pitchFamily="34" charset="0"/>
              </a:rPr>
              <a:t>:</a:t>
            </a:r>
          </a:p>
          <a:p>
            <a:r>
              <a:rPr lang="en-GB" b="1" baseline="0" dirty="0">
                <a:latin typeface="Arial" panose="020B0604020202020204" pitchFamily="34" charset="0"/>
                <a:cs typeface="Arial" panose="020B0604020202020204" pitchFamily="34" charset="0"/>
              </a:rPr>
              <a:t>CLICK 1: </a:t>
            </a:r>
            <a:r>
              <a:rPr lang="en-GB" baseline="0" dirty="0">
                <a:latin typeface="Arial" panose="020B0604020202020204" pitchFamily="34" charset="0"/>
                <a:cs typeface="Arial" panose="020B0604020202020204" pitchFamily="34" charset="0"/>
              </a:rPr>
              <a:t>The core CITY CYCLING campaign.</a:t>
            </a:r>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latin typeface="Arial" panose="020B0604020202020204" pitchFamily="34" charset="0"/>
                <a:cs typeface="Arial" panose="020B0604020202020204" pitchFamily="34" charset="0"/>
              </a:rPr>
              <a:t>CLICK 2: </a:t>
            </a:r>
            <a:r>
              <a:rPr lang="en-GB" baseline="0" dirty="0">
                <a:latin typeface="Arial" panose="020B0604020202020204" pitchFamily="34" charset="0"/>
                <a:cs typeface="Arial" panose="020B0604020202020204" pitchFamily="34" charset="0"/>
              </a:rPr>
              <a:t>The </a:t>
            </a:r>
            <a:r>
              <a:rPr lang="en-GB" baseline="0" dirty="0" err="1">
                <a:latin typeface="Arial" panose="020B0604020202020204" pitchFamily="34" charset="0"/>
                <a:cs typeface="Arial" panose="020B0604020202020204" pitchFamily="34" charset="0"/>
              </a:rPr>
              <a:t>Schulradeln</a:t>
            </a:r>
            <a:r>
              <a:rPr lang="en-GB" baseline="0" dirty="0">
                <a:latin typeface="Arial" panose="020B0604020202020204" pitchFamily="34" charset="0"/>
                <a:cs typeface="Arial" panose="020B0604020202020204" pitchFamily="34" charset="0"/>
              </a:rPr>
              <a:t> campaign as a (special) competition for schools linked to or integrated into the local CITY CYCLING campaign.</a:t>
            </a:r>
          </a:p>
          <a:p>
            <a:r>
              <a:rPr lang="en-GB" b="1" baseline="0" dirty="0">
                <a:latin typeface="Arial" panose="020B0604020202020204" pitchFamily="34" charset="0"/>
                <a:cs typeface="Arial" panose="020B0604020202020204" pitchFamily="34" charset="0"/>
              </a:rPr>
              <a:t>CLICK 3: </a:t>
            </a:r>
            <a:r>
              <a:rPr lang="en-GB" cap="small" baseline="0" dirty="0">
                <a:latin typeface="Arial" panose="020B0604020202020204" pitchFamily="34" charset="0"/>
                <a:cs typeface="Arial" panose="020B0604020202020204" pitchFamily="34" charset="0"/>
              </a:rPr>
              <a:t>RADar!</a:t>
            </a:r>
            <a:r>
              <a:rPr lang="en-GB" baseline="0" dirty="0">
                <a:latin typeface="Arial" panose="020B0604020202020204" pitchFamily="34" charset="0"/>
                <a:cs typeface="Arial" panose="020B0604020202020204" pitchFamily="34" charset="0"/>
              </a:rPr>
              <a:t> reporting platform as a citizen participation tool for planning cycling infrastructure.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latin typeface="Arial" panose="020B0604020202020204" pitchFamily="34" charset="0"/>
                <a:cs typeface="Arial" panose="020B0604020202020204" pitchFamily="34" charset="0"/>
              </a:rPr>
              <a:t>CLICK 4: </a:t>
            </a:r>
            <a:r>
              <a:rPr lang="de-DE" sz="1800" kern="100" dirty="0">
                <a:effectLst/>
                <a:latin typeface="Calibri" panose="020F0502020204030204" pitchFamily="34" charset="0"/>
                <a:ea typeface="Calibri" panose="020F0502020204030204" pitchFamily="34" charset="0"/>
                <a:cs typeface="Times New Roman" panose="02020603050405020304" pitchFamily="18" charset="0"/>
              </a:rPr>
              <a:t>BIKE MONITOR: A </a:t>
            </a:r>
            <a:r>
              <a:rPr lang="de-DE" sz="1800" kern="100" dirty="0" err="1">
                <a:effectLst/>
                <a:latin typeface="Calibri" panose="020F0502020204030204" pitchFamily="34" charset="0"/>
                <a:ea typeface="Calibri" panose="020F0502020204030204" pitchFamily="34" charset="0"/>
                <a:cs typeface="Times New Roman" panose="02020603050405020304" pitchFamily="18" charset="0"/>
              </a:rPr>
              <a:t>portal</a:t>
            </a:r>
            <a:r>
              <a:rPr lang="de-DE"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kern="100" dirty="0" err="1">
                <a:effectLst/>
                <a:latin typeface="Calibri" panose="020F0502020204030204" pitchFamily="34" charset="0"/>
                <a:ea typeface="Calibri" panose="020F0502020204030204" pitchFamily="34" charset="0"/>
                <a:cs typeface="Times New Roman" panose="02020603050405020304" pitchFamily="18" charset="0"/>
              </a:rPr>
              <a:t>for</a:t>
            </a:r>
            <a:r>
              <a:rPr lang="de-DE"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kern="100" dirty="0" err="1">
                <a:effectLst/>
                <a:latin typeface="Calibri" panose="020F0502020204030204" pitchFamily="34" charset="0"/>
                <a:ea typeface="Calibri" panose="020F0502020204030204" pitchFamily="34" charset="0"/>
                <a:cs typeface="Times New Roman" panose="02020603050405020304" pitchFamily="18" charset="0"/>
              </a:rPr>
              <a:t>cycling</a:t>
            </a:r>
            <a:r>
              <a:rPr lang="de-DE"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kern="100" dirty="0" err="1">
                <a:effectLst/>
                <a:latin typeface="Calibri" panose="020F0502020204030204" pitchFamily="34" charset="0"/>
                <a:ea typeface="Calibri" panose="020F0502020204030204" pitchFamily="34" charset="0"/>
                <a:cs typeface="Times New Roman" panose="02020603050405020304" pitchFamily="18" charset="0"/>
              </a:rPr>
              <a:t>traffic</a:t>
            </a:r>
            <a:r>
              <a:rPr lang="de-DE"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kern="100" dirty="0" err="1">
                <a:effectLst/>
                <a:latin typeface="Calibri" panose="020F0502020204030204" pitchFamily="34" charset="0"/>
                <a:ea typeface="Calibri" panose="020F0502020204030204" pitchFamily="34" charset="0"/>
                <a:cs typeface="Times New Roman" panose="02020603050405020304" pitchFamily="18" charset="0"/>
              </a:rPr>
              <a:t>data</a:t>
            </a:r>
            <a:r>
              <a:rPr lang="de-DE" sz="1800" kern="100" dirty="0">
                <a:effectLst/>
                <a:latin typeface="Calibri" panose="020F0502020204030204" pitchFamily="34" charset="0"/>
                <a:ea typeface="Calibri" panose="020F0502020204030204" pitchFamily="34" charset="0"/>
                <a:cs typeface="Times New Roman" panose="02020603050405020304" pitchFamily="18" charset="0"/>
              </a:rPr>
              <a:t> in Germany, </a:t>
            </a:r>
            <a:r>
              <a:rPr lang="de-DE" sz="1800" kern="100" dirty="0" err="1">
                <a:effectLst/>
                <a:latin typeface="Calibri" panose="020F0502020204030204" pitchFamily="34" charset="0"/>
                <a:ea typeface="Calibri" panose="020F0502020204030204" pitchFamily="34" charset="0"/>
                <a:cs typeface="Times New Roman" panose="02020603050405020304" pitchFamily="18" charset="0"/>
              </a:rPr>
              <a:t>revamped</a:t>
            </a:r>
            <a:r>
              <a:rPr lang="de-DE"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kern="100" dirty="0" err="1">
                <a:effectLst/>
                <a:latin typeface="Calibri" panose="020F0502020204030204" pitchFamily="34" charset="0"/>
                <a:ea typeface="Calibri" panose="020F0502020204030204" pitchFamily="34" charset="0"/>
                <a:cs typeface="Times New Roman" panose="02020603050405020304" pitchFamily="18" charset="0"/>
              </a:rPr>
              <a:t>for</a:t>
            </a:r>
            <a:r>
              <a:rPr lang="de-DE" sz="1800" kern="100" dirty="0">
                <a:effectLst/>
                <a:latin typeface="Calibri" panose="020F0502020204030204" pitchFamily="34" charset="0"/>
                <a:ea typeface="Calibri" panose="020F0502020204030204" pitchFamily="34" charset="0"/>
                <a:cs typeface="Times New Roman" panose="02020603050405020304" pitchFamily="18" charset="0"/>
              </a:rPr>
              <a:t> 2025: This digital </a:t>
            </a:r>
            <a:r>
              <a:rPr lang="de-DE" sz="1800" kern="100" dirty="0" err="1">
                <a:effectLst/>
                <a:latin typeface="Calibri" panose="020F0502020204030204" pitchFamily="34" charset="0"/>
                <a:ea typeface="Calibri" panose="020F0502020204030204" pitchFamily="34" charset="0"/>
                <a:cs typeface="Times New Roman" panose="02020603050405020304" pitchFamily="18" charset="0"/>
              </a:rPr>
              <a:t>service</a:t>
            </a:r>
            <a:r>
              <a:rPr lang="de-DE"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kern="100" dirty="0" err="1">
                <a:effectLst/>
                <a:latin typeface="Calibri" panose="020F0502020204030204" pitchFamily="34" charset="0"/>
                <a:ea typeface="Calibri" panose="020F0502020204030204" pitchFamily="34" charset="0"/>
                <a:cs typeface="Times New Roman" panose="02020603050405020304" pitchFamily="18" charset="0"/>
              </a:rPr>
              <a:t>for</a:t>
            </a:r>
            <a:r>
              <a:rPr lang="de-DE" sz="1800" kern="100" dirty="0">
                <a:effectLst/>
                <a:latin typeface="Calibri" panose="020F0502020204030204" pitchFamily="34" charset="0"/>
                <a:ea typeface="Calibri" panose="020F0502020204030204" pitchFamily="34" charset="0"/>
                <a:cs typeface="Times New Roman" panose="02020603050405020304" pitchFamily="18" charset="0"/>
              </a:rPr>
              <a:t> German CITY CYCLING </a:t>
            </a:r>
            <a:r>
              <a:rPr lang="de-DE" sz="1800" kern="100" dirty="0" err="1">
                <a:effectLst/>
                <a:latin typeface="Calibri" panose="020F0502020204030204" pitchFamily="34" charset="0"/>
                <a:ea typeface="Calibri" panose="020F0502020204030204" pitchFamily="34" charset="0"/>
                <a:cs typeface="Times New Roman" panose="02020603050405020304" pitchFamily="18" charset="0"/>
              </a:rPr>
              <a:t>municipalities</a:t>
            </a:r>
            <a:r>
              <a:rPr lang="de-DE" sz="1800" kern="100" dirty="0">
                <a:effectLst/>
                <a:latin typeface="Calibri" panose="020F0502020204030204" pitchFamily="34" charset="0"/>
                <a:ea typeface="Calibri" panose="020F0502020204030204" pitchFamily="34" charset="0"/>
                <a:cs typeface="Times New Roman" panose="02020603050405020304" pitchFamily="18" charset="0"/>
              </a:rPr>
              <a:t> will </a:t>
            </a:r>
            <a:r>
              <a:rPr lang="de-DE" sz="1800" kern="100" dirty="0" err="1">
                <a:effectLst/>
                <a:latin typeface="Calibri" panose="020F0502020204030204" pitchFamily="34" charset="0"/>
                <a:ea typeface="Calibri" panose="020F0502020204030204" pitchFamily="34" charset="0"/>
                <a:cs typeface="Times New Roman" panose="02020603050405020304" pitchFamily="18" charset="0"/>
              </a:rPr>
              <a:t>allow</a:t>
            </a:r>
            <a:r>
              <a:rPr lang="de-DE"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kern="100" dirty="0" err="1">
                <a:effectLst/>
                <a:latin typeface="Calibri" panose="020F0502020204030204" pitchFamily="34" charset="0"/>
                <a:ea typeface="Calibri" panose="020F0502020204030204" pitchFamily="34" charset="0"/>
                <a:cs typeface="Times New Roman" panose="02020603050405020304" pitchFamily="18" charset="0"/>
              </a:rPr>
              <a:t>them</a:t>
            </a:r>
            <a:r>
              <a:rPr lang="de-DE"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kern="100" dirty="0" err="1">
                <a:effectLst/>
                <a:latin typeface="Calibri" panose="020F0502020204030204" pitchFamily="34" charset="0"/>
                <a:ea typeface="Calibri" panose="020F0502020204030204" pitchFamily="34" charset="0"/>
                <a:cs typeface="Times New Roman" panose="02020603050405020304" pitchFamily="18" charset="0"/>
              </a:rPr>
              <a:t>to</a:t>
            </a:r>
            <a:r>
              <a:rPr lang="de-DE"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kern="100" dirty="0" err="1">
                <a:effectLst/>
                <a:latin typeface="Calibri" panose="020F0502020204030204" pitchFamily="34" charset="0"/>
                <a:ea typeface="Calibri" panose="020F0502020204030204" pitchFamily="34" charset="0"/>
                <a:cs typeface="Times New Roman" panose="02020603050405020304" pitchFamily="18" charset="0"/>
              </a:rPr>
              <a:t>better</a:t>
            </a:r>
            <a:r>
              <a:rPr lang="de-DE" sz="1800" kern="100" dirty="0">
                <a:effectLst/>
                <a:latin typeface="Calibri" panose="020F0502020204030204" pitchFamily="34" charset="0"/>
                <a:ea typeface="Calibri" panose="020F0502020204030204" pitchFamily="34" charset="0"/>
                <a:cs typeface="Times New Roman" panose="02020603050405020304" pitchFamily="18" charset="0"/>
              </a:rPr>
              <a:t> plan </a:t>
            </a:r>
            <a:r>
              <a:rPr lang="de-DE" sz="1800" kern="100" dirty="0" err="1">
                <a:effectLst/>
                <a:latin typeface="Calibri" panose="020F0502020204030204" pitchFamily="34" charset="0"/>
                <a:ea typeface="Calibri" panose="020F0502020204030204" pitchFamily="34" charset="0"/>
                <a:cs typeface="Times New Roman" panose="02020603050405020304" pitchFamily="18" charset="0"/>
              </a:rPr>
              <a:t>bicycle</a:t>
            </a:r>
            <a:r>
              <a:rPr lang="de-DE"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kern="100" dirty="0" err="1">
                <a:effectLst/>
                <a:latin typeface="Calibri" panose="020F0502020204030204" pitchFamily="34" charset="0"/>
                <a:ea typeface="Calibri" panose="020F0502020204030204" pitchFamily="34" charset="0"/>
                <a:cs typeface="Times New Roman" panose="02020603050405020304" pitchFamily="18" charset="0"/>
              </a:rPr>
              <a:t>infrastructure</a:t>
            </a:r>
            <a:r>
              <a:rPr lang="de-DE"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kern="100" dirty="0" err="1">
                <a:effectLst/>
                <a:latin typeface="Calibri" panose="020F0502020204030204" pitchFamily="34" charset="0"/>
                <a:ea typeface="Calibri" panose="020F0502020204030204" pitchFamily="34" charset="0"/>
                <a:cs typeface="Times New Roman" panose="02020603050405020304" pitchFamily="18" charset="0"/>
              </a:rPr>
              <a:t>using</a:t>
            </a:r>
            <a:r>
              <a:rPr lang="de-DE"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kern="100" dirty="0" err="1">
                <a:effectLst/>
                <a:latin typeface="Calibri" panose="020F0502020204030204" pitchFamily="34" charset="0"/>
                <a:ea typeface="Calibri" panose="020F0502020204030204" pitchFamily="34" charset="0"/>
                <a:cs typeface="Times New Roman" panose="02020603050405020304" pitchFamily="18" charset="0"/>
              </a:rPr>
              <a:t>meaningful</a:t>
            </a:r>
            <a:r>
              <a:rPr lang="de-DE"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kern="100" dirty="0" err="1">
                <a:effectLst/>
                <a:latin typeface="Calibri" panose="020F0502020204030204" pitchFamily="34" charset="0"/>
                <a:ea typeface="Calibri" panose="020F0502020204030204" pitchFamily="34" charset="0"/>
                <a:cs typeface="Times New Roman" panose="02020603050405020304" pitchFamily="18" charset="0"/>
              </a:rPr>
              <a:t>cycling</a:t>
            </a:r>
            <a:r>
              <a:rPr lang="de-DE"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kern="100" dirty="0" err="1">
                <a:effectLst/>
                <a:latin typeface="Calibri" panose="020F0502020204030204" pitchFamily="34" charset="0"/>
                <a:ea typeface="Calibri" panose="020F0502020204030204" pitchFamily="34" charset="0"/>
                <a:cs typeface="Times New Roman" panose="02020603050405020304" pitchFamily="18" charset="0"/>
              </a:rPr>
              <a:t>traffic</a:t>
            </a:r>
            <a:r>
              <a:rPr lang="de-DE"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kern="100" dirty="0" err="1">
                <a:effectLst/>
                <a:latin typeface="Calibri" panose="020F0502020204030204" pitchFamily="34" charset="0"/>
                <a:ea typeface="Calibri" panose="020F0502020204030204" pitchFamily="34" charset="0"/>
                <a:cs typeface="Times New Roman" panose="02020603050405020304" pitchFamily="18" charset="0"/>
              </a:rPr>
              <a:t>data</a:t>
            </a:r>
            <a:r>
              <a:rPr lang="de-DE"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kern="100" dirty="0" err="1">
                <a:effectLst/>
                <a:latin typeface="Calibri" panose="020F0502020204030204" pitchFamily="34" charset="0"/>
                <a:ea typeface="Calibri" panose="020F0502020204030204" pitchFamily="34" charset="0"/>
                <a:cs typeface="Times New Roman" panose="02020603050405020304" pitchFamily="18" charset="0"/>
              </a:rPr>
              <a:t>see</a:t>
            </a:r>
            <a:r>
              <a:rPr lang="de-DE"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kern="100" dirty="0" err="1">
                <a:effectLst/>
                <a:latin typeface="Calibri" panose="020F0502020204030204" pitchFamily="34" charset="0"/>
                <a:ea typeface="Calibri" panose="020F0502020204030204" pitchFamily="34" charset="0"/>
                <a:cs typeface="Times New Roman" panose="02020603050405020304" pitchFamily="18" charset="0"/>
              </a:rPr>
              <a:t>presentation</a:t>
            </a:r>
            <a:r>
              <a:rPr lang="de-DE"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kern="100" dirty="0" err="1">
                <a:effectLst/>
                <a:latin typeface="Calibri" panose="020F0502020204030204" pitchFamily="34" charset="0"/>
                <a:ea typeface="Calibri" panose="020F0502020204030204" pitchFamily="34" charset="0"/>
                <a:cs typeface="Times New Roman" panose="02020603050405020304" pitchFamily="18" charset="0"/>
              </a:rPr>
              <a:t>from</a:t>
            </a:r>
            <a:r>
              <a:rPr lang="de-DE" sz="1800" kern="100" dirty="0">
                <a:effectLst/>
                <a:latin typeface="Calibri" panose="020F0502020204030204" pitchFamily="34" charset="0"/>
                <a:ea typeface="Calibri" panose="020F0502020204030204" pitchFamily="34" charset="0"/>
                <a:cs typeface="Times New Roman" panose="02020603050405020304" pitchFamily="18" charset="0"/>
              </a:rPr>
              <a:t> Slide 32 </a:t>
            </a:r>
            <a:r>
              <a:rPr lang="de-DE" sz="1800" kern="100" dirty="0" err="1">
                <a:effectLst/>
                <a:latin typeface="Calibri" panose="020F0502020204030204" pitchFamily="34" charset="0"/>
                <a:ea typeface="Calibri" panose="020F0502020204030204" pitchFamily="34" charset="0"/>
                <a:cs typeface="Times New Roman" panose="02020603050405020304" pitchFamily="18" charset="0"/>
              </a:rPr>
              <a:t>onwards</a:t>
            </a:r>
            <a:r>
              <a:rPr lang="de-DE" sz="1800" kern="100" dirty="0">
                <a:effectLst/>
                <a:latin typeface="Calibri" panose="020F0502020204030204" pitchFamily="34" charset="0"/>
                <a:ea typeface="Calibri" panose="020F0502020204030204" pitchFamily="34" charset="0"/>
                <a:cs typeface="Times New Roman" panose="02020603050405020304" pitchFamily="18" charset="0"/>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de-DE" baseline="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3</a:t>
            </a:fld>
            <a:endParaRPr lang="de-DE"/>
          </a:p>
        </p:txBody>
      </p:sp>
    </p:spTree>
    <p:extLst>
      <p:ext uri="{BB962C8B-B14F-4D97-AF65-F5344CB8AC3E}">
        <p14:creationId xmlns:p14="http://schemas.microsoft.com/office/powerpoint/2010/main" val="30723744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en-GB" cap="small" baseline="0" dirty="0">
                <a:latin typeface="Arial" panose="020B0604020202020204" pitchFamily="34" charset="0"/>
                <a:cs typeface="Arial" panose="020B0604020202020204" pitchFamily="34" charset="0"/>
              </a:rPr>
              <a:t>RADar!</a:t>
            </a:r>
            <a:r>
              <a:rPr lang="en-GB" dirty="0">
                <a:latin typeface="Arial" panose="020B0604020202020204" pitchFamily="34" charset="0"/>
                <a:cs typeface="Arial" panose="020B0604020202020204" pitchFamily="34" charset="0"/>
              </a:rPr>
              <a:t> offers all of the necessary settings,</a:t>
            </a:r>
            <a:r>
              <a:rPr lang="en-GB" baseline="0" dirty="0">
                <a:latin typeface="Arial" panose="020B0604020202020204" pitchFamily="34" charset="0"/>
                <a:cs typeface="Arial" panose="020B0604020202020204" pitchFamily="34" charset="0"/>
              </a:rPr>
              <a:t> comment functions, etc. t</a:t>
            </a:r>
            <a:r>
              <a:rPr lang="en-GB" dirty="0">
                <a:latin typeface="Arial" panose="020B0604020202020204" pitchFamily="34" charset="0"/>
                <a:cs typeface="Arial" panose="020B0604020202020204" pitchFamily="34" charset="0"/>
              </a:rPr>
              <a:t>o ensure that communication between the local administration and cyclists is as smooth as possible.</a:t>
            </a:r>
            <a:endParaRPr lang="en-GB" baseline="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30</a:t>
            </a:fld>
            <a:endParaRPr lang="de-DE"/>
          </a:p>
        </p:txBody>
      </p:sp>
    </p:spTree>
    <p:extLst>
      <p:ext uri="{BB962C8B-B14F-4D97-AF65-F5344CB8AC3E}">
        <p14:creationId xmlns:p14="http://schemas.microsoft.com/office/powerpoint/2010/main" val="29939880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r>
              <a:rPr lang="en-GB" dirty="0">
                <a:latin typeface="Arial" panose="020B0604020202020204" pitchFamily="34" charset="0"/>
                <a:cs typeface="Arial" panose="020B0604020202020204" pitchFamily="34" charset="0"/>
              </a:rPr>
              <a:t>For more information, see radar-online.net.</a:t>
            </a:r>
          </a:p>
        </p:txBody>
      </p:sp>
      <p:sp>
        <p:nvSpPr>
          <p:cNvPr id="4" name="Foliennummernplatzhalter 3"/>
          <p:cNvSpPr>
            <a:spLocks noGrp="1"/>
          </p:cNvSpPr>
          <p:nvPr>
            <p:ph type="sldNum" sz="quarter" idx="10"/>
          </p:nvPr>
        </p:nvSpPr>
        <p:spPr/>
        <p:txBody>
          <a:bodyPr/>
          <a:lstStyle/>
          <a:p>
            <a:fld id="{6EA5FD0C-7815-4C61-9F16-9E61E07823AE}" type="slidenum">
              <a:rPr lang="de-DE" smtClean="0"/>
              <a:t>31</a:t>
            </a:fld>
            <a:endParaRPr lang="de-DE"/>
          </a:p>
        </p:txBody>
      </p:sp>
    </p:spTree>
    <p:extLst>
      <p:ext uri="{BB962C8B-B14F-4D97-AF65-F5344CB8AC3E}">
        <p14:creationId xmlns:p14="http://schemas.microsoft.com/office/powerpoint/2010/main" val="42265890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r>
              <a:rPr lang="en-US" dirty="0"/>
              <a:t>The third campaign component is </a:t>
            </a:r>
            <a:r>
              <a:rPr lang="en-US" b="1" dirty="0"/>
              <a:t>BIKE MONITOR</a:t>
            </a:r>
            <a:r>
              <a:rPr lang="en-US" dirty="0"/>
              <a:t>, our cycling data portal for German CITY-CYCLING municipalities, which is being completely revamped and expanded for 2025.</a:t>
            </a:r>
            <a:endParaRPr lang="de-DE" baseline="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32</a:t>
            </a:fld>
            <a:endParaRPr lang="de-DE"/>
          </a:p>
        </p:txBody>
      </p:sp>
    </p:spTree>
    <p:extLst>
      <p:ext uri="{BB962C8B-B14F-4D97-AF65-F5344CB8AC3E}">
        <p14:creationId xmlns:p14="http://schemas.microsoft.com/office/powerpoint/2010/main" val="20754742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latin typeface="Arial" panose="020B0604020202020204" pitchFamily="34" charset="0"/>
                <a:cs typeface="Arial" panose="020B0604020202020204" pitchFamily="34" charset="0"/>
              </a:rPr>
              <a:t>Transport planners must </a:t>
            </a:r>
            <a:r>
              <a:rPr lang="en-GB" baseline="0">
                <a:latin typeface="Arial" panose="020B0604020202020204" pitchFamily="34" charset="0"/>
                <a:cs typeface="Arial" panose="020B0604020202020204" pitchFamily="34" charset="0"/>
              </a:rPr>
              <a:t>meet</a:t>
            </a:r>
            <a:r>
              <a:rPr lang="en-GB">
                <a:latin typeface="Arial" panose="020B0604020202020204" pitchFamily="34" charset="0"/>
                <a:cs typeface="Arial" panose="020B0604020202020204" pitchFamily="34" charset="0"/>
              </a:rPr>
              <a:t> countless</a:t>
            </a:r>
            <a:r>
              <a:rPr lang="en-GB" baseline="0">
                <a:latin typeface="Arial" panose="020B0604020202020204" pitchFamily="34" charset="0"/>
                <a:cs typeface="Arial" panose="020B0604020202020204" pitchFamily="34" charset="0"/>
              </a:rPr>
              <a:t> requirements</a:t>
            </a:r>
            <a:r>
              <a:rPr lang="en-GB">
                <a:latin typeface="Arial" panose="020B0604020202020204" pitchFamily="34" charset="0"/>
                <a:cs typeface="Arial" panose="020B0604020202020204"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a:latin typeface="Arial" panose="020B0604020202020204" pitchFamily="34" charset="0"/>
                <a:cs typeface="Arial" panose="020B0604020202020204" pitchFamily="34" charset="0"/>
              </a:rPr>
              <a:t>When only limited resources are available, they need data to be able to prioritise projects. Successes can then be reviewed and target achievement measured – data is also needed for this.</a:t>
            </a:r>
          </a:p>
        </p:txBody>
      </p:sp>
      <p:sp>
        <p:nvSpPr>
          <p:cNvPr id="4" name="Foliennummernplatzhalter 3"/>
          <p:cNvSpPr>
            <a:spLocks noGrp="1"/>
          </p:cNvSpPr>
          <p:nvPr>
            <p:ph type="sldNum" sz="quarter" idx="10"/>
          </p:nvPr>
        </p:nvSpPr>
        <p:spPr/>
        <p:txBody>
          <a:bodyPr/>
          <a:lstStyle/>
          <a:p>
            <a:fld id="{6EA5FD0C-7815-4C61-9F16-9E61E07823AE}" type="slidenum">
              <a:rPr lang="de-DE" smtClean="0"/>
              <a:t>33</a:t>
            </a:fld>
            <a:endParaRPr lang="de-DE"/>
          </a:p>
        </p:txBody>
      </p:sp>
    </p:spTree>
    <p:extLst>
      <p:ext uri="{BB962C8B-B14F-4D97-AF65-F5344CB8AC3E}">
        <p14:creationId xmlns:p14="http://schemas.microsoft.com/office/powerpoint/2010/main" val="38527458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latin typeface="Arial" panose="020B0604020202020204" pitchFamily="34" charset="0"/>
                <a:cs typeface="Arial" panose="020B0604020202020204" pitchFamily="34" charset="0"/>
              </a:rPr>
              <a:t>There is the added issue that  little</a:t>
            </a:r>
            <a:r>
              <a:rPr lang="en-GB" baseline="0">
                <a:latin typeface="Arial" panose="020B0604020202020204" pitchFamily="34" charset="0"/>
                <a:cs typeface="Arial" panose="020B0604020202020204" pitchFamily="34" charset="0"/>
              </a:rPr>
              <a:t> to </a:t>
            </a:r>
            <a:r>
              <a:rPr lang="en-GB">
                <a:latin typeface="Arial" panose="020B0604020202020204" pitchFamily="34" charset="0"/>
                <a:cs typeface="Arial" panose="020B0604020202020204" pitchFamily="34" charset="0"/>
              </a:rPr>
              <a:t>no data is usually available for cycling planning. Far more data is available for </a:t>
            </a:r>
            <a:r>
              <a:rPr lang="en-GB" baseline="0">
                <a:latin typeface="Arial" panose="020B0604020202020204" pitchFamily="34" charset="0"/>
                <a:cs typeface="Arial" panose="020B0604020202020204" pitchFamily="34" charset="0"/>
              </a:rPr>
              <a:t>motorised individual transport</a:t>
            </a:r>
            <a:r>
              <a:rPr lang="en-GB">
                <a:latin typeface="Arial" panose="020B0604020202020204" pitchFamily="34" charset="0"/>
                <a:cs typeface="Arial" panose="020B0604020202020204" pitchFamily="34" charset="0"/>
              </a:rPr>
              <a:t>.</a:t>
            </a:r>
            <a:r>
              <a:rPr lang="en-GB">
                <a:solidFill>
                  <a:srgbClr val="FF0000"/>
                </a:solidFill>
                <a:latin typeface="Arial" panose="020B0604020202020204" pitchFamily="34" charset="0"/>
                <a:cs typeface="Arial" panose="020B0604020202020204" pitchFamily="34" charset="0"/>
              </a:rPr>
              <a:t> Even the survey on mobility in Germany (mobilitaet-in-deutschland.de) does not provide</a:t>
            </a:r>
            <a:r>
              <a:rPr lang="en-GB" baseline="0">
                <a:solidFill>
                  <a:srgbClr val="FF0000"/>
                </a:solidFill>
                <a:latin typeface="Arial" panose="020B0604020202020204" pitchFamily="34" charset="0"/>
                <a:cs typeface="Arial" panose="020B0604020202020204" pitchFamily="34" charset="0"/>
              </a:rPr>
              <a:t> the data needed for cycling planning</a:t>
            </a:r>
            <a:r>
              <a:rPr lang="en-GB">
                <a:solidFill>
                  <a:srgbClr val="FF0000"/>
                </a:solidFill>
                <a:latin typeface="Arial" panose="020B0604020202020204" pitchFamily="34" charset="0"/>
                <a:cs typeface="Arial" panose="020B0604020202020204" pitchFamily="34" charset="0"/>
              </a:rPr>
              <a:t>.</a:t>
            </a:r>
          </a:p>
          <a:p>
            <a:r>
              <a:rPr lang="en-GB">
                <a:latin typeface="Arial" panose="020B0604020202020204" pitchFamily="34" charset="0"/>
                <a:cs typeface="Arial" panose="020B0604020202020204" pitchFamily="34" charset="0"/>
              </a:rPr>
              <a:t>If data </a:t>
            </a:r>
            <a:r>
              <a:rPr lang="en-GB" baseline="0">
                <a:latin typeface="Arial" panose="020B0604020202020204" pitchFamily="34" charset="0"/>
                <a:cs typeface="Arial" panose="020B0604020202020204" pitchFamily="34" charset="0"/>
              </a:rPr>
              <a:t>is available in a municipality</a:t>
            </a:r>
            <a:r>
              <a:rPr lang="en-GB">
                <a:latin typeface="Arial" panose="020B0604020202020204" pitchFamily="34" charset="0"/>
                <a:cs typeface="Arial" panose="020B0604020202020204" pitchFamily="34" charset="0"/>
              </a:rPr>
              <a:t>, then mostly not for all areas, but rather only for specific points where measurements are taken.</a:t>
            </a:r>
            <a:r>
              <a:rPr lang="en-GB" baseline="0">
                <a:latin typeface="Arial" panose="020B0604020202020204" pitchFamily="34" charset="0"/>
                <a:cs typeface="Arial" panose="020B0604020202020204" pitchFamily="34" charset="0"/>
              </a:rPr>
              <a:t> The map here shows the example of Dresden. The green dots are fixed measuring stations. Data collection is extremely patchy as a conquence as the ancillary network isn’t taken into account at all – so the cycling routes away from the main traffic routes or the routes provided by the city.</a:t>
            </a:r>
          </a:p>
          <a:p>
            <a:r>
              <a:rPr lang="en-GB" baseline="0">
                <a:latin typeface="Arial" panose="020B0604020202020204" pitchFamily="34" charset="0"/>
                <a:cs typeface="Arial" panose="020B0604020202020204" pitchFamily="34" charset="0"/>
              </a:rPr>
              <a:t>The (maintenance) costs for measuring stations are also high, as you need things like counting loops in the ground.</a:t>
            </a:r>
          </a:p>
        </p:txBody>
      </p:sp>
      <p:sp>
        <p:nvSpPr>
          <p:cNvPr id="4" name="Foliennummernplatzhalter 3"/>
          <p:cNvSpPr>
            <a:spLocks noGrp="1"/>
          </p:cNvSpPr>
          <p:nvPr>
            <p:ph type="sldNum" sz="quarter" idx="10"/>
          </p:nvPr>
        </p:nvSpPr>
        <p:spPr/>
        <p:txBody>
          <a:bodyPr/>
          <a:lstStyle/>
          <a:p>
            <a:fld id="{6EA5FD0C-7815-4C61-9F16-9E61E07823AE}" type="slidenum">
              <a:rPr lang="de-DE" smtClean="0"/>
              <a:t>34</a:t>
            </a:fld>
            <a:endParaRPr lang="de-DE"/>
          </a:p>
        </p:txBody>
      </p:sp>
    </p:spTree>
    <p:extLst>
      <p:ext uri="{BB962C8B-B14F-4D97-AF65-F5344CB8AC3E}">
        <p14:creationId xmlns:p14="http://schemas.microsoft.com/office/powerpoint/2010/main" val="30233531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baseline="0" dirty="0">
                <a:latin typeface="Arial" panose="020B0604020202020204" pitchFamily="34" charset="0"/>
                <a:cs typeface="Arial" panose="020B0604020202020204" pitchFamily="34" charset="0"/>
              </a:rPr>
              <a:t>Smartphones are a good option for obtaining more comprehensive data</a:t>
            </a:r>
            <a:r>
              <a:rPr lang="en-GB" dirty="0">
                <a:latin typeface="Arial" panose="020B0604020202020204" pitchFamily="34" charset="0"/>
                <a:cs typeface="Arial" panose="020B0604020202020204" pitchFamily="34" charset="0"/>
              </a:rPr>
              <a:t>.</a:t>
            </a:r>
            <a:r>
              <a:rPr lang="en-GB" baseline="0" dirty="0">
                <a:latin typeface="Arial" panose="020B0604020202020204" pitchFamily="34" charset="0"/>
                <a:cs typeface="Arial" panose="020B0604020202020204" pitchFamily="34" charset="0"/>
              </a:rPr>
              <a:t> The graph on the left shows the prevalence of smartphones in Germany between 2012 and 2021.</a:t>
            </a:r>
          </a:p>
          <a:p>
            <a:r>
              <a:rPr lang="en-GB" baseline="0" dirty="0">
                <a:latin typeface="Arial" panose="020B0604020202020204" pitchFamily="34" charset="0"/>
                <a:cs typeface="Arial" panose="020B0604020202020204" pitchFamily="34" charset="0"/>
              </a:rPr>
              <a:t>At the same time, the number of users needs to be as high as possible and the group of users as heterogeneous as possible (in terms of age, gender, social background). CITY CYCLING meets these requirements ideally with its more than 1 million cyclists in 2024.</a:t>
            </a:r>
          </a:p>
        </p:txBody>
      </p:sp>
      <p:sp>
        <p:nvSpPr>
          <p:cNvPr id="4" name="Foliennummernplatzhalter 3"/>
          <p:cNvSpPr>
            <a:spLocks noGrp="1"/>
          </p:cNvSpPr>
          <p:nvPr>
            <p:ph type="sldNum" sz="quarter" idx="10"/>
          </p:nvPr>
        </p:nvSpPr>
        <p:spPr/>
        <p:txBody>
          <a:bodyPr/>
          <a:lstStyle/>
          <a:p>
            <a:fld id="{6EA5FD0C-7815-4C61-9F16-9E61E07823AE}" type="slidenum">
              <a:rPr lang="de-DE" smtClean="0"/>
              <a:t>35</a:t>
            </a:fld>
            <a:endParaRPr lang="de-DE"/>
          </a:p>
        </p:txBody>
      </p:sp>
    </p:spTree>
    <p:extLst>
      <p:ext uri="{BB962C8B-B14F-4D97-AF65-F5344CB8AC3E}">
        <p14:creationId xmlns:p14="http://schemas.microsoft.com/office/powerpoint/2010/main" val="6487254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aseline="0" dirty="0">
                <a:latin typeface="Arial" panose="020B0604020202020204" pitchFamily="34" charset="0"/>
                <a:cs typeface="Arial" panose="020B0604020202020204" pitchFamily="34" charset="0"/>
              </a:rPr>
              <a:t>Most municipalities lack the traffic data they need for efficient and meaningful cycling planning:</a:t>
            </a:r>
          </a:p>
          <a:p>
            <a:pPr marL="180000" indent="-180000">
              <a:buFont typeface="Arial" panose="020B0604020202020204" pitchFamily="34" charset="0"/>
              <a:buChar char="•"/>
            </a:pPr>
            <a:r>
              <a:rPr lang="en-GB" dirty="0">
                <a:latin typeface="Arial" panose="020B0604020202020204" pitchFamily="34" charset="0"/>
                <a:cs typeface="Arial" panose="020B0604020202020204" pitchFamily="34" charset="0"/>
              </a:rPr>
              <a:t>Where and when do </a:t>
            </a:r>
            <a:r>
              <a:rPr lang="en-GB" baseline="0" dirty="0">
                <a:latin typeface="Arial" panose="020B0604020202020204" pitchFamily="34" charset="0"/>
                <a:cs typeface="Arial" panose="020B0604020202020204" pitchFamily="34" charset="0"/>
              </a:rPr>
              <a:t>people cycle?</a:t>
            </a:r>
          </a:p>
          <a:p>
            <a:pPr marL="180000" indent="-180000">
              <a:buFont typeface="Arial" panose="020B0604020202020204" pitchFamily="34" charset="0"/>
              <a:buChar char="•"/>
            </a:pPr>
            <a:r>
              <a:rPr lang="en-GB" baseline="0" dirty="0">
                <a:latin typeface="Arial" panose="020B0604020202020204" pitchFamily="34" charset="0"/>
                <a:cs typeface="Arial" panose="020B0604020202020204" pitchFamily="34" charset="0"/>
              </a:rPr>
              <a:t>Who cycles and how many people cycle?</a:t>
            </a:r>
          </a:p>
          <a:p>
            <a:pPr marL="180000" indent="-180000">
              <a:buFont typeface="Arial" panose="020B0604020202020204" pitchFamily="34" charset="0"/>
              <a:buChar char="•"/>
            </a:pPr>
            <a:r>
              <a:rPr lang="en-GB" baseline="0" dirty="0">
                <a:latin typeface="Arial" panose="020B0604020202020204" pitchFamily="34" charset="0"/>
                <a:cs typeface="Arial" panose="020B0604020202020204" pitchFamily="34" charset="0"/>
              </a:rPr>
              <a:t>Why do people cycle?</a:t>
            </a:r>
          </a:p>
          <a:p>
            <a:pPr marL="180000" indent="-180000">
              <a:buFont typeface="Arial" panose="020B0604020202020204" pitchFamily="34" charset="0"/>
              <a:buChar char="•"/>
            </a:pPr>
            <a:r>
              <a:rPr lang="en-GB" baseline="0" dirty="0">
                <a:latin typeface="Arial" panose="020B0604020202020204" pitchFamily="34" charset="0"/>
                <a:cs typeface="Arial" panose="020B0604020202020204" pitchFamily="34" charset="0"/>
              </a:rPr>
              <a:t>Where do people start/stop cycling?</a:t>
            </a:r>
          </a:p>
        </p:txBody>
      </p:sp>
      <p:sp>
        <p:nvSpPr>
          <p:cNvPr id="4" name="Foliennummernplatzhalter 3"/>
          <p:cNvSpPr>
            <a:spLocks noGrp="1"/>
          </p:cNvSpPr>
          <p:nvPr>
            <p:ph type="sldNum" sz="quarter" idx="10"/>
          </p:nvPr>
        </p:nvSpPr>
        <p:spPr/>
        <p:txBody>
          <a:bodyPr/>
          <a:lstStyle/>
          <a:p>
            <a:fld id="{6EA5FD0C-7815-4C61-9F16-9E61E07823AE}" type="slidenum">
              <a:rPr lang="de-DE" smtClean="0"/>
              <a:t>36</a:t>
            </a:fld>
            <a:endParaRPr lang="de-DE"/>
          </a:p>
        </p:txBody>
      </p:sp>
    </p:spTree>
    <p:extLst>
      <p:ext uri="{BB962C8B-B14F-4D97-AF65-F5344CB8AC3E}">
        <p14:creationId xmlns:p14="http://schemas.microsoft.com/office/powerpoint/2010/main" val="39905235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en-GB" baseline="0" noProof="0" dirty="0">
                <a:solidFill>
                  <a:schemeClr val="tx1"/>
                </a:solidFill>
                <a:latin typeface="Arial" panose="020B0604020202020204" pitchFamily="34" charset="0"/>
                <a:cs typeface="Arial" panose="020B0604020202020204" pitchFamily="34" charset="0"/>
              </a:rPr>
              <a:t>The CITY CYCLING team at Climate Alliance Services plans to provide answers to just these questions and much more from autumn 2025 with its brand-new BIKE MONITOR portal offering high-quality digital cycling data to municipalities in Germany.</a:t>
            </a:r>
            <a:endParaRPr lang="en-GB" noProof="0" dirty="0">
              <a:solidFill>
                <a:schemeClr val="tx1"/>
              </a:solidFill>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37</a:t>
            </a:fld>
            <a:endParaRPr lang="de-DE"/>
          </a:p>
        </p:txBody>
      </p:sp>
    </p:spTree>
    <p:extLst>
      <p:ext uri="{BB962C8B-B14F-4D97-AF65-F5344CB8AC3E}">
        <p14:creationId xmlns:p14="http://schemas.microsoft.com/office/powerpoint/2010/main" val="8512657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0000" indent="0">
              <a:buFont typeface="Wingdings"/>
              <a:buNone/>
            </a:pPr>
            <a:endParaRPr lang="de-DE" sz="1200" dirty="0">
              <a:latin typeface="Arial" panose="020B0604020202020204" pitchFamily="34" charset="0"/>
              <a:cs typeface="Arial" panose="020B0604020202020204" pitchFamily="34" charset="0"/>
              <a:sym typeface="Wingdings" panose="05000000000000000000" pitchFamily="2" charset="2"/>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38</a:t>
            </a:fld>
            <a:endParaRPr lang="de-DE"/>
          </a:p>
        </p:txBody>
      </p:sp>
    </p:spTree>
    <p:extLst>
      <p:ext uri="{BB962C8B-B14F-4D97-AF65-F5344CB8AC3E}">
        <p14:creationId xmlns:p14="http://schemas.microsoft.com/office/powerpoint/2010/main" val="19466763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0000" indent="0">
              <a:buFont typeface="Wingdings"/>
              <a:buNone/>
            </a:pPr>
            <a:endParaRPr lang="de-DE" sz="1200" dirty="0">
              <a:latin typeface="Arial" panose="020B0604020202020204" pitchFamily="34" charset="0"/>
              <a:cs typeface="Arial" panose="020B0604020202020204" pitchFamily="34" charset="0"/>
              <a:sym typeface="Wingdings" panose="05000000000000000000" pitchFamily="2" charset="2"/>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39</a:t>
            </a:fld>
            <a:endParaRPr lang="de-DE"/>
          </a:p>
        </p:txBody>
      </p:sp>
    </p:spTree>
    <p:extLst>
      <p:ext uri="{BB962C8B-B14F-4D97-AF65-F5344CB8AC3E}">
        <p14:creationId xmlns:p14="http://schemas.microsoft.com/office/powerpoint/2010/main" val="4080159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All three components have in common that they aim to help municipalities to successfully shape the mobility transition.</a:t>
            </a:r>
          </a:p>
        </p:txBody>
      </p:sp>
      <p:sp>
        <p:nvSpPr>
          <p:cNvPr id="4" name="Foliennummernplatzhalter 3"/>
          <p:cNvSpPr>
            <a:spLocks noGrp="1"/>
          </p:cNvSpPr>
          <p:nvPr>
            <p:ph type="sldNum" sz="quarter" idx="10"/>
          </p:nvPr>
        </p:nvSpPr>
        <p:spPr/>
        <p:txBody>
          <a:bodyPr/>
          <a:lstStyle/>
          <a:p>
            <a:fld id="{6EA5FD0C-7815-4C61-9F16-9E61E07823AE}" type="slidenum">
              <a:rPr lang="de-DE" smtClean="0"/>
              <a:t>4</a:t>
            </a:fld>
            <a:endParaRPr lang="de-DE"/>
          </a:p>
        </p:txBody>
      </p:sp>
    </p:spTree>
    <p:extLst>
      <p:ext uri="{BB962C8B-B14F-4D97-AF65-F5344CB8AC3E}">
        <p14:creationId xmlns:p14="http://schemas.microsoft.com/office/powerpoint/2010/main" val="22099514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t>It is crucial that people use the CITY CYCLING app regularly –only in this way can reliable data be obtained.</a:t>
            </a:r>
            <a:br>
              <a:rPr lang="en-US" b="0" dirty="0"/>
            </a:br>
            <a:r>
              <a:rPr lang="en-US" dirty="0"/>
              <a:t>Data collection and processing are carried out in compliance with the EU standards for data protection. The data collected is </a:t>
            </a:r>
            <a:r>
              <a:rPr lang="en-US" dirty="0" err="1"/>
              <a:t>anonymised</a:t>
            </a:r>
            <a:r>
              <a:rPr lang="en-US" dirty="0"/>
              <a:t> prior to scientific analysis and used in evaluations and results exclusively as non-personal, factual data.</a:t>
            </a:r>
            <a:endParaRPr lang="de-DE" dirty="0">
              <a:solidFill>
                <a:schemeClr val="tx1"/>
              </a:solidFill>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40</a:t>
            </a:fld>
            <a:endParaRPr lang="de-DE"/>
          </a:p>
        </p:txBody>
      </p:sp>
    </p:spTree>
    <p:extLst>
      <p:ext uri="{BB962C8B-B14F-4D97-AF65-F5344CB8AC3E}">
        <p14:creationId xmlns:p14="http://schemas.microsoft.com/office/powerpoint/2010/main" val="7365415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en-GB" dirty="0">
                <a:solidFill>
                  <a:schemeClr val="tx1"/>
                </a:solidFill>
                <a:latin typeface="Arial" panose="020B0604020202020204" pitchFamily="34" charset="0"/>
                <a:cs typeface="Arial" panose="020B0604020202020204" pitchFamily="34" charset="0"/>
              </a:rPr>
              <a:t>The municipalities are called upon </a:t>
            </a:r>
            <a:r>
              <a:rPr lang="en-GB" baseline="0" dirty="0">
                <a:solidFill>
                  <a:schemeClr val="tx1"/>
                </a:solidFill>
                <a:latin typeface="Arial" panose="020B0604020202020204" pitchFamily="34" charset="0"/>
                <a:cs typeface="Arial" panose="020B0604020202020204" pitchFamily="34" charset="0"/>
              </a:rPr>
              <a:t>to promote use of the CITY CYCLING app among participants in order to obtain as much data as possible and thus sufficient meaningful data for the BIKE MONITOR</a:t>
            </a:r>
            <a:r>
              <a:rPr lang="en-GB" dirty="0">
                <a:solidFill>
                  <a:schemeClr val="tx1"/>
                </a:solidFill>
                <a:latin typeface="Arial" panose="020B0604020202020204" pitchFamily="34" charset="0"/>
                <a:cs typeface="Arial" panose="020B0604020202020204" pitchFamily="34" charset="0"/>
              </a:rPr>
              <a:t>.</a:t>
            </a:r>
          </a:p>
          <a:p>
            <a:pPr marL="228600" lvl="0" indent="-228600">
              <a:buFont typeface="+mj-lt"/>
              <a:buAutoNum type="arabicPeriod"/>
            </a:pPr>
            <a:r>
              <a:rPr lang="en-GB" sz="1200" b="1" dirty="0">
                <a:solidFill>
                  <a:schemeClr val="tx1"/>
                </a:solidFill>
                <a:effectLst/>
                <a:latin typeface="Arial" panose="020B0604020202020204" pitchFamily="34" charset="0"/>
                <a:ea typeface="+mn-ea"/>
                <a:cs typeface="Arial" panose="020B0604020202020204" pitchFamily="34" charset="0"/>
              </a:rPr>
              <a:t>Good usability and simple tracking</a:t>
            </a:r>
            <a:br>
              <a:rPr lang="en-GB" sz="1200" b="1" dirty="0">
                <a:solidFill>
                  <a:schemeClr val="tx1"/>
                </a:solidFill>
                <a:effectLst/>
                <a:latin typeface="Arial" panose="020B0604020202020204" pitchFamily="34" charset="0"/>
                <a:ea typeface="+mn-ea"/>
                <a:cs typeface="Arial" panose="020B0604020202020204" pitchFamily="34" charset="0"/>
              </a:rPr>
            </a:br>
            <a:r>
              <a:rPr lang="en-GB" sz="1200" dirty="0">
                <a:solidFill>
                  <a:schemeClr val="tx1"/>
                </a:solidFill>
                <a:effectLst/>
                <a:latin typeface="Arial" panose="020B0604020202020204" pitchFamily="34" charset="0"/>
                <a:ea typeface="+mn-ea"/>
                <a:cs typeface="Arial" panose="020B0604020202020204" pitchFamily="34" charset="0"/>
              </a:rPr>
              <a:t>The app’s menu navigation is self-explanatory and easy to use.</a:t>
            </a:r>
            <a:br>
              <a:rPr lang="en-GB" sz="1200" dirty="0">
                <a:solidFill>
                  <a:schemeClr val="tx1"/>
                </a:solidFill>
                <a:effectLst/>
                <a:latin typeface="Arial" panose="020B0604020202020204" pitchFamily="34" charset="0"/>
                <a:ea typeface="+mn-ea"/>
                <a:cs typeface="Arial" panose="020B0604020202020204" pitchFamily="34" charset="0"/>
              </a:rPr>
            </a:br>
            <a:r>
              <a:rPr lang="en-GB" sz="1200" dirty="0">
                <a:solidFill>
                  <a:schemeClr val="tx1"/>
                </a:solidFill>
                <a:effectLst/>
                <a:latin typeface="Arial" panose="020B0604020202020204" pitchFamily="34" charset="0"/>
                <a:ea typeface="+mn-ea"/>
                <a:cs typeface="Arial" panose="020B0604020202020204" pitchFamily="34" charset="0"/>
              </a:rPr>
              <a:t>Cyclists simply need to click on the start icon in the map tab when they begin cycling and the stop icon when they reach their destination – the kilometres cycled are then recorded and credited to the team and municipality. This eliminates the need to enter data in the kilometre log or log sheet manually and means cyclists always have an overview of the distances they’ve covered at their fingertips.</a:t>
            </a:r>
          </a:p>
          <a:p>
            <a:pPr marL="228600" lvl="0" indent="-228600">
              <a:buFont typeface="+mj-lt"/>
              <a:buAutoNum type="arabicPeriod"/>
            </a:pPr>
            <a:r>
              <a:rPr lang="en-GB" sz="1200" b="1" dirty="0">
                <a:solidFill>
                  <a:schemeClr val="tx1"/>
                </a:solidFill>
                <a:effectLst/>
                <a:latin typeface="Arial" panose="020B0604020202020204" pitchFamily="34" charset="0"/>
                <a:ea typeface="+mn-ea"/>
                <a:cs typeface="Arial" panose="020B0604020202020204" pitchFamily="34" charset="0"/>
              </a:rPr>
              <a:t>Grow together as a team</a:t>
            </a:r>
            <a:br>
              <a:rPr lang="en-GB" sz="1200" b="1" dirty="0">
                <a:solidFill>
                  <a:schemeClr val="tx1"/>
                </a:solidFill>
                <a:effectLst/>
                <a:latin typeface="Arial" panose="020B0604020202020204" pitchFamily="34" charset="0"/>
                <a:ea typeface="+mn-ea"/>
                <a:cs typeface="Arial" panose="020B0604020202020204" pitchFamily="34" charset="0"/>
              </a:rPr>
            </a:br>
            <a:r>
              <a:rPr lang="en-GB" sz="1200" dirty="0">
                <a:solidFill>
                  <a:schemeClr val="tx1"/>
                </a:solidFill>
                <a:effectLst/>
                <a:latin typeface="Arial" panose="020B0604020202020204" pitchFamily="34" charset="0"/>
                <a:ea typeface="+mn-ea"/>
                <a:cs typeface="Arial" panose="020B0604020202020204" pitchFamily="34" charset="0"/>
              </a:rPr>
              <a:t>Cyclists can see in the app how many kilometres their team has cycled and where it places in the local ranking.</a:t>
            </a:r>
            <a:br>
              <a:rPr lang="en-GB" sz="1200" dirty="0">
                <a:solidFill>
                  <a:schemeClr val="tx1"/>
                </a:solidFill>
                <a:effectLst/>
                <a:latin typeface="Arial" panose="020B0604020202020204" pitchFamily="34" charset="0"/>
                <a:ea typeface="+mn-ea"/>
                <a:cs typeface="Arial" panose="020B0604020202020204" pitchFamily="34" charset="0"/>
              </a:rPr>
            </a:br>
            <a:r>
              <a:rPr lang="en-GB" sz="1200" dirty="0">
                <a:solidFill>
                  <a:schemeClr val="tx1"/>
                </a:solidFill>
                <a:effectLst/>
                <a:latin typeface="Arial" panose="020B0604020202020204" pitchFamily="34" charset="0"/>
                <a:ea typeface="+mn-ea"/>
                <a:cs typeface="Arial" panose="020B0604020202020204" pitchFamily="34" charset="0"/>
              </a:rPr>
              <a:t>The chat function included in the app allows cyclists to cheer their fellow cyclists on or to arrange tours.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1" dirty="0">
                <a:solidFill>
                  <a:schemeClr val="tx1"/>
                </a:solidFill>
                <a:effectLst/>
                <a:latin typeface="Arial" panose="020B0604020202020204" pitchFamily="34" charset="0"/>
                <a:ea typeface="+mn-ea"/>
                <a:cs typeface="Arial" panose="020B0604020202020204" pitchFamily="34" charset="0"/>
              </a:rPr>
              <a:t>Cycling data with added value</a:t>
            </a:r>
            <a:br>
              <a:rPr lang="en-GB" sz="1200" b="1" dirty="0">
                <a:solidFill>
                  <a:schemeClr val="tx1"/>
                </a:solidFill>
                <a:effectLst/>
                <a:latin typeface="Arial" panose="020B0604020202020204" pitchFamily="34" charset="0"/>
                <a:ea typeface="+mn-ea"/>
                <a:cs typeface="Arial" panose="020B0604020202020204" pitchFamily="34" charset="0"/>
              </a:rPr>
            </a:br>
            <a:r>
              <a:rPr lang="en-GB" sz="1200" dirty="0">
                <a:solidFill>
                  <a:schemeClr val="tx1"/>
                </a:solidFill>
                <a:effectLst/>
                <a:latin typeface="Arial" panose="020B0604020202020204" pitchFamily="34" charset="0"/>
                <a:ea typeface="+mn-ea"/>
                <a:cs typeface="Arial" panose="020B0604020202020204" pitchFamily="34" charset="0"/>
              </a:rPr>
              <a:t>The information from all of the routes recorded using the CITY CYCLING app flows directly into the </a:t>
            </a:r>
            <a:r>
              <a:rPr lang="en-GB" sz="1200" u="none" dirty="0">
                <a:solidFill>
                  <a:schemeClr val="tx1"/>
                </a:solidFill>
                <a:effectLst/>
                <a:latin typeface="Arial" panose="020B0604020202020204" pitchFamily="34" charset="0"/>
                <a:ea typeface="+mn-ea"/>
                <a:cs typeface="Arial" panose="020B0604020202020204" pitchFamily="34" charset="0"/>
              </a:rPr>
              <a:t>scientific evaluation of cycling in the local area</a:t>
            </a:r>
            <a:r>
              <a:rPr lang="en-GB" sz="1200" dirty="0">
                <a:solidFill>
                  <a:schemeClr val="tx1"/>
                </a:solidFill>
                <a:effectLst/>
                <a:latin typeface="Arial" panose="020B0604020202020204" pitchFamily="34" charset="0"/>
                <a:ea typeface="+mn-ea"/>
                <a:cs typeface="Arial" panose="020B0604020202020204" pitchFamily="34" charset="0"/>
              </a:rPr>
              <a:t>. This helps to create a clear picture of the local cycling infrastructure and allows municipalities to see on the BIKE MONITOR (</a:t>
            </a:r>
            <a:r>
              <a:rPr lang="de-DE" dirty="0">
                <a:solidFill>
                  <a:schemeClr val="bg1"/>
                </a:solidFill>
                <a:latin typeface="Arial Black" panose="020B0A04020102020204" pitchFamily="34" charset="0"/>
                <a:ea typeface="Roboto Black" panose="02000000000000000000" pitchFamily="2" charset="0"/>
                <a:cs typeface="Roboto Black" panose="02000000000000000000" pitchFamily="2" charset="0"/>
              </a:rPr>
              <a:t>bike-monitor.de</a:t>
            </a:r>
            <a:r>
              <a:rPr lang="en-GB" sz="1200" dirty="0">
                <a:solidFill>
                  <a:schemeClr val="tx1"/>
                </a:solidFill>
                <a:effectLst/>
                <a:latin typeface="Arial" panose="020B0604020202020204" pitchFamily="34" charset="0"/>
                <a:ea typeface="+mn-ea"/>
                <a:cs typeface="Arial" panose="020B0604020202020204" pitchFamily="34" charset="0"/>
              </a:rPr>
              <a:t>) exactly where specific improvements are needed. The more routes are recorded using the app, the more accurate the overall picture and the more a municipality can </a:t>
            </a:r>
            <a:r>
              <a:rPr lang="en-GB" sz="1200" u="none" dirty="0">
                <a:solidFill>
                  <a:schemeClr val="tx1"/>
                </a:solidFill>
                <a:effectLst/>
                <a:latin typeface="Arial" panose="020B0604020202020204" pitchFamily="34" charset="0"/>
                <a:ea typeface="+mn-ea"/>
                <a:cs typeface="Arial" panose="020B0604020202020204" pitchFamily="34" charset="0"/>
              </a:rPr>
              <a:t>improve its</a:t>
            </a:r>
            <a:r>
              <a:rPr lang="en-GB" sz="1200" dirty="0">
                <a:solidFill>
                  <a:schemeClr val="tx1"/>
                </a:solidFill>
                <a:effectLst/>
                <a:latin typeface="Arial" panose="020B0604020202020204" pitchFamily="34" charset="0"/>
                <a:ea typeface="+mn-ea"/>
                <a:cs typeface="Arial" panose="020B0604020202020204" pitchFamily="34" charset="0"/>
              </a:rPr>
              <a:t> </a:t>
            </a:r>
            <a:r>
              <a:rPr lang="en-GB" sz="1200" u="none" dirty="0">
                <a:solidFill>
                  <a:schemeClr val="tx1"/>
                </a:solidFill>
                <a:effectLst/>
                <a:latin typeface="Arial" panose="020B0604020202020204" pitchFamily="34" charset="0"/>
                <a:ea typeface="+mn-ea"/>
                <a:cs typeface="Arial" panose="020B0604020202020204" pitchFamily="34" charset="0"/>
              </a:rPr>
              <a:t>cycling infrastructure</a:t>
            </a:r>
            <a:r>
              <a:rPr lang="en-GB" sz="1200" dirty="0">
                <a:solidFill>
                  <a:schemeClr val="tx1"/>
                </a:solidFill>
                <a:effectLst/>
                <a:latin typeface="Arial" panose="020B0604020202020204" pitchFamily="34" charset="0"/>
                <a:ea typeface="+mn-ea"/>
                <a:cs typeface="Arial" panose="020B0604020202020204" pitchFamily="34" charset="0"/>
              </a:rPr>
              <a:t>.</a:t>
            </a:r>
          </a:p>
          <a:p>
            <a:pPr marL="228600" lvl="0" indent="-228600">
              <a:buFont typeface="+mj-lt"/>
              <a:buAutoNum type="arabicPeriod"/>
            </a:pPr>
            <a:r>
              <a:rPr lang="en-GB" sz="1200" b="1" dirty="0">
                <a:solidFill>
                  <a:schemeClr val="tx1"/>
                </a:solidFill>
                <a:effectLst/>
                <a:latin typeface="Arial" panose="020B0604020202020204" pitchFamily="34" charset="0"/>
                <a:ea typeface="+mn-ea"/>
                <a:cs typeface="Arial" panose="020B0604020202020204" pitchFamily="34" charset="0"/>
              </a:rPr>
              <a:t>Greatest possible data security</a:t>
            </a:r>
            <a:br>
              <a:rPr lang="en-GB" sz="1200" b="1" dirty="0">
                <a:solidFill>
                  <a:schemeClr val="tx1"/>
                </a:solidFill>
                <a:effectLst/>
                <a:latin typeface="Arial" panose="020B0604020202020204" pitchFamily="34" charset="0"/>
                <a:ea typeface="+mn-ea"/>
                <a:cs typeface="Arial" panose="020B0604020202020204" pitchFamily="34" charset="0"/>
              </a:rPr>
            </a:br>
            <a:r>
              <a:rPr lang="en-GB" sz="1200" dirty="0">
                <a:solidFill>
                  <a:schemeClr val="tx1"/>
                </a:solidFill>
                <a:effectLst/>
                <a:latin typeface="Arial" panose="020B0604020202020204" pitchFamily="34" charset="0"/>
                <a:ea typeface="+mn-ea"/>
                <a:cs typeface="Arial" panose="020B0604020202020204" pitchFamily="34" charset="0"/>
              </a:rPr>
              <a:t>The data is used exclusively for municipal cycling planning. Data is collected and processed in compliance with the stringent European General Data Protection Regulation (EU GDPR). All data is anonymised before the scientific evaluation and is only included in the results as factual data without any personal data. More information on data protection is available on city-cycling.org/privacy-policy.</a:t>
            </a:r>
          </a:p>
          <a:p>
            <a:pPr marL="228600" lvl="0" indent="-228600">
              <a:buFont typeface="+mj-lt"/>
              <a:buAutoNum type="arabicPeriod"/>
            </a:pPr>
            <a:r>
              <a:rPr lang="en-GB" sz="1200" b="1" dirty="0">
                <a:solidFill>
                  <a:schemeClr val="tx1"/>
                </a:solidFill>
                <a:effectLst/>
                <a:latin typeface="Arial" panose="020B0604020202020204" pitchFamily="34" charset="0"/>
                <a:ea typeface="+mn-ea"/>
                <a:cs typeface="Arial" panose="020B0604020202020204" pitchFamily="34" charset="0"/>
              </a:rPr>
              <a:t>Use </a:t>
            </a:r>
            <a:r>
              <a:rPr lang="en-GB" sz="1200" b="1" dirty="0" err="1">
                <a:solidFill>
                  <a:schemeClr val="tx1"/>
                </a:solidFill>
                <a:effectLst/>
                <a:latin typeface="Arial" panose="020B0604020202020204" pitchFamily="34" charset="0"/>
                <a:ea typeface="+mn-ea"/>
                <a:cs typeface="Arial" panose="020B0604020202020204" pitchFamily="34" charset="0"/>
              </a:rPr>
              <a:t>RADar</a:t>
            </a:r>
            <a:r>
              <a:rPr lang="en-GB" sz="1200" b="1" dirty="0">
                <a:solidFill>
                  <a:schemeClr val="tx1"/>
                </a:solidFill>
                <a:effectLst/>
                <a:latin typeface="Arial" panose="020B0604020202020204" pitchFamily="34" charset="0"/>
                <a:ea typeface="+mn-ea"/>
                <a:cs typeface="Arial" panose="020B0604020202020204" pitchFamily="34" charset="0"/>
              </a:rPr>
              <a:t>! to improve conditions locally</a:t>
            </a:r>
            <a:br>
              <a:rPr lang="en-GB" sz="1200" b="1" dirty="0">
                <a:solidFill>
                  <a:schemeClr val="tx1"/>
                </a:solidFill>
                <a:effectLst/>
                <a:latin typeface="Arial" panose="020B0604020202020204" pitchFamily="34" charset="0"/>
                <a:ea typeface="+mn-ea"/>
                <a:cs typeface="Arial" panose="020B0604020202020204" pitchFamily="34" charset="0"/>
              </a:rPr>
            </a:br>
            <a:r>
              <a:rPr lang="en-GB" sz="1200" dirty="0">
                <a:solidFill>
                  <a:schemeClr val="tx1"/>
                </a:solidFill>
                <a:effectLst/>
                <a:latin typeface="Arial" panose="020B0604020202020204" pitchFamily="34" charset="0"/>
                <a:ea typeface="+mn-ea"/>
                <a:cs typeface="Arial" panose="020B0604020202020204" pitchFamily="34" charset="0"/>
              </a:rPr>
              <a:t>In the </a:t>
            </a:r>
            <a:r>
              <a:rPr lang="en-GB" sz="1200" b="0" dirty="0">
                <a:solidFill>
                  <a:schemeClr val="tx1"/>
                </a:solidFill>
                <a:effectLst/>
                <a:latin typeface="Arial" panose="020B0604020202020204" pitchFamily="34" charset="0"/>
                <a:ea typeface="+mn-ea"/>
                <a:cs typeface="Arial" panose="020B0604020202020204" pitchFamily="34" charset="0"/>
              </a:rPr>
              <a:t>integrated </a:t>
            </a:r>
            <a:r>
              <a:rPr lang="en-GB" sz="1200" u="none" dirty="0" err="1">
                <a:solidFill>
                  <a:schemeClr val="tx1"/>
                </a:solidFill>
                <a:effectLst/>
                <a:latin typeface="Arial" panose="020B0604020202020204" pitchFamily="34" charset="0"/>
                <a:ea typeface="+mn-ea"/>
                <a:cs typeface="Arial" panose="020B0604020202020204" pitchFamily="34" charset="0"/>
              </a:rPr>
              <a:t>RADar</a:t>
            </a:r>
            <a:r>
              <a:rPr lang="en-GB" sz="1200" u="none" dirty="0">
                <a:solidFill>
                  <a:schemeClr val="tx1"/>
                </a:solidFill>
                <a:effectLst/>
                <a:latin typeface="Arial" panose="020B0604020202020204" pitchFamily="34" charset="0"/>
                <a:ea typeface="+mn-ea"/>
                <a:cs typeface="Arial" panose="020B0604020202020204" pitchFamily="34" charset="0"/>
              </a:rPr>
              <a:t>! </a:t>
            </a:r>
            <a:r>
              <a:rPr lang="en-GB" sz="1200" dirty="0">
                <a:solidFill>
                  <a:schemeClr val="tx1"/>
                </a:solidFill>
                <a:effectLst/>
                <a:latin typeface="Arial" panose="020B0604020202020204" pitchFamily="34" charset="0"/>
                <a:ea typeface="+mn-ea"/>
                <a:cs typeface="Arial" panose="020B0604020202020204" pitchFamily="34" charset="0"/>
              </a:rPr>
              <a:t>reporting platform, pins can automatically be dropped in exactly the right place on a digital street map using GPS. There’s also the option of taking a photo using a smartphone and attaching it to the report – </a:t>
            </a:r>
            <a:r>
              <a:rPr lang="en-GB" sz="1200" baseline="0" dirty="0">
                <a:solidFill>
                  <a:schemeClr val="tx1"/>
                </a:solidFill>
                <a:effectLst/>
                <a:latin typeface="Arial" panose="020B0604020202020204" pitchFamily="34" charset="0"/>
                <a:ea typeface="+mn-ea"/>
                <a:cs typeface="Arial" panose="020B0604020202020204" pitchFamily="34" charset="0"/>
              </a:rPr>
              <a:t>provided that the municipality has booked </a:t>
            </a:r>
            <a:r>
              <a:rPr lang="en-GB" sz="1200" baseline="0" dirty="0" err="1">
                <a:solidFill>
                  <a:schemeClr val="tx1"/>
                </a:solidFill>
                <a:effectLst/>
                <a:latin typeface="Arial" panose="020B0604020202020204" pitchFamily="34" charset="0"/>
                <a:ea typeface="+mn-ea"/>
                <a:cs typeface="Arial" panose="020B0604020202020204" pitchFamily="34" charset="0"/>
              </a:rPr>
              <a:t>RADar</a:t>
            </a:r>
            <a:r>
              <a:rPr lang="en-GB" sz="1200" baseline="0" dirty="0">
                <a:solidFill>
                  <a:schemeClr val="tx1"/>
                </a:solidFill>
                <a:effectLst/>
                <a:latin typeface="Arial" panose="020B0604020202020204" pitchFamily="34" charset="0"/>
                <a:ea typeface="+mn-ea"/>
                <a:cs typeface="Arial" panose="020B0604020202020204" pitchFamily="34" charset="0"/>
              </a:rPr>
              <a:t>! for the CITY CYCLING weeks or beyond, of course.</a:t>
            </a:r>
          </a:p>
          <a:p>
            <a:pPr marL="228600" lvl="0" indent="-228600">
              <a:buFont typeface="+mj-lt"/>
              <a:buAutoNum type="arabicPeriod"/>
            </a:pPr>
            <a:r>
              <a:rPr lang="en-GB" sz="1200" b="1" dirty="0">
                <a:solidFill>
                  <a:schemeClr val="tx1"/>
                </a:solidFill>
                <a:effectLst/>
                <a:latin typeface="Arial" panose="020B0604020202020204" pitchFamily="34" charset="0"/>
                <a:ea typeface="+mn-ea"/>
                <a:cs typeface="Arial" panose="020B0604020202020204" pitchFamily="34" charset="0"/>
              </a:rPr>
              <a:t>From cycling talent to cycling champion</a:t>
            </a:r>
            <a:br>
              <a:rPr lang="en-GB" sz="1200" b="1" dirty="0">
                <a:solidFill>
                  <a:schemeClr val="tx1"/>
                </a:solidFill>
                <a:effectLst/>
                <a:latin typeface="Arial" panose="020B0604020202020204" pitchFamily="34" charset="0"/>
                <a:ea typeface="+mn-ea"/>
                <a:cs typeface="Arial" panose="020B0604020202020204" pitchFamily="34" charset="0"/>
              </a:rPr>
            </a:br>
            <a:r>
              <a:rPr lang="en-GB" sz="1200" dirty="0">
                <a:solidFill>
                  <a:schemeClr val="tx1"/>
                </a:solidFill>
                <a:effectLst/>
                <a:latin typeface="Arial" panose="020B0604020202020204" pitchFamily="34" charset="0"/>
                <a:ea typeface="+mn-ea"/>
                <a:cs typeface="Arial" panose="020B0604020202020204" pitchFamily="34" charset="0"/>
              </a:rPr>
              <a:t>Cyclists can earn virtual awards in three categories with the new badge system (see</a:t>
            </a:r>
            <a:r>
              <a:rPr lang="en-GB" sz="1200" baseline="0" dirty="0">
                <a:solidFill>
                  <a:schemeClr val="tx1"/>
                </a:solidFill>
                <a:effectLst/>
                <a:latin typeface="Arial" panose="020B0604020202020204" pitchFamily="34" charset="0"/>
                <a:ea typeface="+mn-ea"/>
                <a:cs typeface="Arial" panose="020B0604020202020204" pitchFamily="34" charset="0"/>
              </a:rPr>
              <a:t> next slides)</a:t>
            </a:r>
            <a:r>
              <a:rPr lang="en-GB" sz="1200" dirty="0">
                <a:solidFill>
                  <a:schemeClr val="tx1"/>
                </a:solidFill>
                <a:effectLst/>
                <a:latin typeface="Arial" panose="020B0604020202020204" pitchFamily="34" charset="0"/>
                <a:ea typeface="+mn-ea"/>
                <a:cs typeface="Arial" panose="020B0604020202020204" pitchFamily="34" charset="0"/>
              </a:rPr>
              <a:t>. This should help encourage </a:t>
            </a:r>
            <a:r>
              <a:rPr lang="en-GB" sz="1200" baseline="0" dirty="0">
                <a:solidFill>
                  <a:schemeClr val="tx1"/>
                </a:solidFill>
                <a:effectLst/>
                <a:latin typeface="Arial" panose="020B0604020202020204" pitchFamily="34" charset="0"/>
                <a:ea typeface="+mn-ea"/>
                <a:cs typeface="Arial" panose="020B0604020202020204" pitchFamily="34" charset="0"/>
              </a:rPr>
              <a:t>use of the app in a fun way</a:t>
            </a:r>
            <a:r>
              <a:rPr lang="en-GB" sz="1200" dirty="0">
                <a:solidFill>
                  <a:schemeClr val="tx1"/>
                </a:solidFill>
                <a:effectLst/>
                <a:latin typeface="Arial" panose="020B0604020202020204" pitchFamily="34" charset="0"/>
                <a:ea typeface="+mn-ea"/>
                <a:cs typeface="Arial" panose="020B0604020202020204" pitchFamily="34" charset="0"/>
              </a:rPr>
              <a:t>.</a:t>
            </a:r>
          </a:p>
          <a:p>
            <a:pPr marL="228600" lvl="0" indent="-228600">
              <a:buFont typeface="+mj-lt"/>
              <a:buAutoNum type="arabicPeriod"/>
            </a:pPr>
            <a:r>
              <a:rPr lang="en-GB" sz="1200" b="1" dirty="0">
                <a:solidFill>
                  <a:schemeClr val="tx1"/>
                </a:solidFill>
                <a:effectLst/>
                <a:latin typeface="Arial" panose="020B0604020202020204" pitchFamily="34" charset="0"/>
                <a:ea typeface="+mn-ea"/>
                <a:cs typeface="Arial" panose="020B0604020202020204" pitchFamily="34" charset="0"/>
              </a:rPr>
              <a:t>Overview and FAQ on CITY CYCLING</a:t>
            </a:r>
            <a:br>
              <a:rPr lang="en-GB" sz="1200" b="1" dirty="0">
                <a:solidFill>
                  <a:schemeClr val="tx1"/>
                </a:solidFill>
                <a:effectLst/>
                <a:latin typeface="Arial" panose="020B0604020202020204" pitchFamily="34" charset="0"/>
                <a:ea typeface="+mn-ea"/>
                <a:cs typeface="Arial" panose="020B0604020202020204" pitchFamily="34" charset="0"/>
              </a:rPr>
            </a:br>
            <a:r>
              <a:rPr lang="en-GB" sz="1200" dirty="0">
                <a:solidFill>
                  <a:schemeClr val="tx1"/>
                </a:solidFill>
                <a:effectLst/>
                <a:latin typeface="Arial" panose="020B0604020202020204" pitchFamily="34" charset="0"/>
                <a:ea typeface="+mn-ea"/>
                <a:cs typeface="Arial" panose="020B0604020202020204" pitchFamily="34" charset="0"/>
              </a:rPr>
              <a:t>Information on what exactly CITY CYCLING is all about, what the rules of participation are and what cyclists need to know about </a:t>
            </a:r>
            <a:r>
              <a:rPr lang="en-GB" sz="1200" baseline="0" dirty="0">
                <a:solidFill>
                  <a:schemeClr val="tx1"/>
                </a:solidFill>
                <a:effectLst/>
                <a:latin typeface="Arial" panose="020B0604020202020204" pitchFamily="34" charset="0"/>
                <a:ea typeface="+mn-ea"/>
                <a:cs typeface="Arial" panose="020B0604020202020204" pitchFamily="34" charset="0"/>
              </a:rPr>
              <a:t>using the app is available under the “</a:t>
            </a:r>
            <a:r>
              <a:rPr lang="en-GB" sz="1200" u="none" dirty="0">
                <a:solidFill>
                  <a:schemeClr val="tx1"/>
                </a:solidFill>
                <a:effectLst/>
                <a:latin typeface="Arial" panose="020B0604020202020204" pitchFamily="34" charset="0"/>
                <a:ea typeface="+mn-ea"/>
                <a:cs typeface="Arial" panose="020B0604020202020204" pitchFamily="34" charset="0"/>
              </a:rPr>
              <a:t>Profile” tab</a:t>
            </a:r>
            <a:r>
              <a:rPr lang="en-GB" sz="1200" dirty="0">
                <a:solidFill>
                  <a:schemeClr val="tx1"/>
                </a:solidFill>
                <a:effectLst/>
                <a:latin typeface="Arial" panose="020B0604020202020204" pitchFamily="34" charset="0"/>
                <a:ea typeface="+mn-ea"/>
                <a:cs typeface="Arial" panose="020B0604020202020204" pitchFamily="34" charset="0"/>
              </a:rPr>
              <a:t>.</a:t>
            </a:r>
          </a:p>
          <a:p>
            <a:r>
              <a:rPr lang="en-GB" sz="1200" dirty="0">
                <a:solidFill>
                  <a:schemeClr val="tx1"/>
                </a:solidFill>
                <a:effectLst/>
                <a:latin typeface="Arial" panose="020B0604020202020204" pitchFamily="34" charset="0"/>
                <a:ea typeface="+mn-ea"/>
                <a:cs typeface="Arial" panose="020B0604020202020204" pitchFamily="34" charset="0"/>
              </a:rPr>
              <a:t> </a:t>
            </a:r>
          </a:p>
          <a:p>
            <a:r>
              <a:rPr lang="en-GB" sz="1200" b="1" dirty="0">
                <a:solidFill>
                  <a:schemeClr val="tx1"/>
                </a:solidFill>
                <a:effectLst/>
                <a:latin typeface="Arial" panose="020B0604020202020204" pitchFamily="34" charset="0"/>
                <a:ea typeface="+mn-ea"/>
                <a:cs typeface="Arial" panose="020B0604020202020204" pitchFamily="34" charset="0"/>
              </a:rPr>
              <a:t>More information:</a:t>
            </a:r>
          </a:p>
          <a:p>
            <a:r>
              <a:rPr lang="en-GB" sz="1200" dirty="0">
                <a:solidFill>
                  <a:schemeClr val="tx1"/>
                </a:solidFill>
                <a:effectLst/>
                <a:latin typeface="Arial" panose="020B0604020202020204" pitchFamily="34" charset="0"/>
                <a:ea typeface="+mn-ea"/>
                <a:cs typeface="Arial" panose="020B0604020202020204" pitchFamily="34" charset="0"/>
              </a:rPr>
              <a:t>city-cycling.org/app</a:t>
            </a:r>
            <a:br>
              <a:rPr lang="en-GB" sz="1200" dirty="0">
                <a:solidFill>
                  <a:schemeClr val="tx1"/>
                </a:solidFill>
                <a:effectLst/>
                <a:latin typeface="Arial" panose="020B0604020202020204" pitchFamily="34" charset="0"/>
                <a:ea typeface="+mn-ea"/>
                <a:cs typeface="Arial" panose="020B0604020202020204" pitchFamily="34" charset="0"/>
              </a:rPr>
            </a:br>
            <a:r>
              <a:rPr lang="en-GB" sz="1200" dirty="0">
                <a:solidFill>
                  <a:schemeClr val="tx1"/>
                </a:solidFill>
                <a:effectLst/>
                <a:latin typeface="Arial" panose="020B0604020202020204" pitchFamily="34" charset="0"/>
                <a:ea typeface="+mn-ea"/>
                <a:cs typeface="Arial" panose="020B0604020202020204" pitchFamily="34" charset="0"/>
              </a:rPr>
              <a:t>city-cycling.org/</a:t>
            </a:r>
            <a:r>
              <a:rPr lang="de-DE" dirty="0">
                <a:solidFill>
                  <a:schemeClr val="bg1"/>
                </a:solidFill>
                <a:latin typeface="Arial Black" panose="020B0A04020102020204" pitchFamily="34" charset="0"/>
                <a:ea typeface="Roboto Black" panose="02000000000000000000" pitchFamily="2" charset="0"/>
                <a:cs typeface="Roboto Black" panose="02000000000000000000" pitchFamily="2" charset="0"/>
              </a:rPr>
              <a:t>bike-monitor</a:t>
            </a:r>
          </a:p>
        </p:txBody>
      </p:sp>
      <p:sp>
        <p:nvSpPr>
          <p:cNvPr id="4" name="Foliennummernplatzhalter 3"/>
          <p:cNvSpPr>
            <a:spLocks noGrp="1"/>
          </p:cNvSpPr>
          <p:nvPr>
            <p:ph type="sldNum" sz="quarter" idx="10"/>
          </p:nvPr>
        </p:nvSpPr>
        <p:spPr/>
        <p:txBody>
          <a:bodyPr/>
          <a:lstStyle/>
          <a:p>
            <a:fld id="{6EA5FD0C-7815-4C61-9F16-9E61E07823AE}" type="slidenum">
              <a:rPr lang="de-DE" smtClean="0"/>
              <a:t>41</a:t>
            </a:fld>
            <a:endParaRPr lang="de-DE"/>
          </a:p>
        </p:txBody>
      </p:sp>
    </p:spTree>
    <p:extLst>
      <p:ext uri="{BB962C8B-B14F-4D97-AF65-F5344CB8AC3E}">
        <p14:creationId xmlns:p14="http://schemas.microsoft.com/office/powerpoint/2010/main" val="7365415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en-GB">
                <a:solidFill>
                  <a:schemeClr val="tx1"/>
                </a:solidFill>
                <a:latin typeface="Arial" panose="020B0604020202020204" pitchFamily="34" charset="0"/>
                <a:cs typeface="Arial" panose="020B0604020202020204" pitchFamily="34" charset="0"/>
              </a:rPr>
              <a:t>The CITY CYCLING app is continuously being developed further to encourage even more people to use it. An achievement system was recently added (see next slide).</a:t>
            </a:r>
          </a:p>
          <a:p>
            <a:pPr marL="0" indent="0">
              <a:buFont typeface="Arial" panose="020B0604020202020204" pitchFamily="34" charset="0"/>
              <a:buNone/>
            </a:pPr>
            <a:r>
              <a:rPr lang="en-GB">
                <a:solidFill>
                  <a:schemeClr val="tx1"/>
                </a:solidFill>
                <a:latin typeface="Arial" panose="020B0604020202020204" pitchFamily="34" charset="0"/>
                <a:cs typeface="Arial" panose="020B0604020202020204" pitchFamily="34" charset="0"/>
              </a:rPr>
              <a:t>One further enhancement: The kilometres tracked are no longer “lost” in other apps, but can be imported there using an export function.</a:t>
            </a:r>
          </a:p>
        </p:txBody>
      </p:sp>
      <p:sp>
        <p:nvSpPr>
          <p:cNvPr id="4" name="Foliennummernplatzhalter 3"/>
          <p:cNvSpPr>
            <a:spLocks noGrp="1"/>
          </p:cNvSpPr>
          <p:nvPr>
            <p:ph type="sldNum" sz="quarter" idx="10"/>
          </p:nvPr>
        </p:nvSpPr>
        <p:spPr/>
        <p:txBody>
          <a:bodyPr/>
          <a:lstStyle/>
          <a:p>
            <a:fld id="{6EA5FD0C-7815-4C61-9F16-9E61E07823AE}" type="slidenum">
              <a:rPr lang="de-DE" smtClean="0"/>
              <a:t>42</a:t>
            </a:fld>
            <a:endParaRPr lang="de-DE"/>
          </a:p>
        </p:txBody>
      </p:sp>
    </p:spTree>
    <p:extLst>
      <p:ext uri="{BB962C8B-B14F-4D97-AF65-F5344CB8AC3E}">
        <p14:creationId xmlns:p14="http://schemas.microsoft.com/office/powerpoint/2010/main" val="7365415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solidFill>
                  <a:schemeClr val="tx1"/>
                </a:solidFill>
                <a:latin typeface="Arial" panose="020B0604020202020204" pitchFamily="34" charset="0"/>
                <a:ea typeface="+mn-ea"/>
                <a:cs typeface="Arial" panose="020B0604020202020204" pitchFamily="34" charset="0"/>
              </a:rPr>
              <a:t>Cyclists can earn virtual awards in three categories thanks to the additional new</a:t>
            </a:r>
            <a:r>
              <a:rPr lang="en-GB" sz="1200" baseline="0" dirty="0">
                <a:solidFill>
                  <a:schemeClr val="tx1"/>
                </a:solidFill>
                <a:effectLst/>
                <a:latin typeface="Arial" panose="020B0604020202020204" pitchFamily="34" charset="0"/>
                <a:ea typeface="+mn-ea"/>
                <a:cs typeface="Arial" panose="020B0604020202020204" pitchFamily="34" charset="0"/>
              </a:rPr>
              <a:t> gamification feature</a:t>
            </a:r>
            <a:r>
              <a:rPr lang="en-GB" dirty="0">
                <a:solidFill>
                  <a:schemeClr val="tx1"/>
                </a:solidFill>
                <a:latin typeface="Arial" panose="020B0604020202020204" pitchFamily="34" charset="0"/>
                <a:ea typeface="+mn-ea"/>
                <a:cs typeface="Arial" panose="020B0604020202020204" pitchFamily="34" charset="0"/>
              </a:rPr>
              <a: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schemeClr val="tx1"/>
                </a:solidFill>
                <a:latin typeface="Arial" panose="020B0604020202020204" pitchFamily="34" charset="0"/>
                <a:cs typeface="Arial" panose="020B0604020202020204" pitchFamily="34" charset="0"/>
              </a:rPr>
              <a:t>kilometres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schemeClr val="tx1"/>
                </a:solidFill>
                <a:latin typeface="Arial" panose="020B0604020202020204" pitchFamily="34" charset="0"/>
                <a:cs typeface="Arial" panose="020B0604020202020204" pitchFamily="34" charset="0"/>
              </a:rPr>
              <a:t>journeys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schemeClr val="tx1"/>
                </a:solidFill>
                <a:latin typeface="Arial" panose="020B0604020202020204" pitchFamily="34" charset="0"/>
                <a:cs typeface="Arial" panose="020B0604020202020204" pitchFamily="34" charset="0"/>
              </a:rPr>
              <a:t>series</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solidFill>
                  <a:schemeClr val="tx1"/>
                </a:solidFill>
                <a:latin typeface="Arial" panose="020B0604020202020204" pitchFamily="34" charset="0"/>
                <a:cs typeface="Arial" panose="020B0604020202020204" pitchFamily="34" charset="0"/>
              </a:rPr>
              <a:t>Cyclists are awarded the “Cycling Talent” badge when they’ve covered 25 kilometres, for example, and the “Cycling Star” badge after 250 km. Similarly, they’re awarded the “Climate Hero” badge after completing 50 journeys. And</a:t>
            </a:r>
            <a:r>
              <a:rPr lang="en-GB" baseline="0" dirty="0">
                <a:solidFill>
                  <a:schemeClr val="tx1"/>
                </a:solidFill>
                <a:latin typeface="Arial" panose="020B0604020202020204" pitchFamily="34" charset="0"/>
                <a:cs typeface="Arial" panose="020B0604020202020204" pitchFamily="34" charset="0"/>
              </a:rPr>
              <a:t> whoever </a:t>
            </a:r>
            <a:r>
              <a:rPr lang="en-GB" dirty="0">
                <a:solidFill>
                  <a:schemeClr val="tx1"/>
                </a:solidFill>
                <a:latin typeface="Arial" panose="020B0604020202020204" pitchFamily="34" charset="0"/>
                <a:cs typeface="Arial" panose="020B0604020202020204" pitchFamily="34" charset="0"/>
              </a:rPr>
              <a:t>manages to cycle on all 21 days in a row receives the title of “Series Royalty”!</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solidFill>
                  <a:schemeClr val="tx1"/>
                </a:solidFill>
                <a:latin typeface="Arial" panose="020B0604020202020204" pitchFamily="34" charset="0"/>
                <a:cs typeface="Arial" panose="020B0604020202020204" pitchFamily="34" charset="0"/>
              </a:rPr>
              <a:t>These awards are intentionally only available to cyclists who use the CITY CYCLING app to track their kilometres </a:t>
            </a:r>
            <a:r>
              <a:rPr lang="en-GB" baseline="0" dirty="0">
                <a:solidFill>
                  <a:schemeClr val="tx1"/>
                </a:solidFill>
                <a:latin typeface="Arial" panose="020B0604020202020204" pitchFamily="34" charset="0"/>
                <a:cs typeface="Arial" panose="020B0604020202020204" pitchFamily="34" charset="0"/>
              </a:rPr>
              <a:t>so that they “donate” even more (increasingly heterogeneous) data to their municipality</a:t>
            </a:r>
            <a:r>
              <a:rPr lang="en-GB" dirty="0">
                <a:solidFill>
                  <a:schemeClr val="tx1"/>
                </a:solidFill>
                <a:latin typeface="Arial" panose="020B0604020202020204" pitchFamily="34" charset="0"/>
                <a:cs typeface="Arial" panose="020B0604020202020204" pitchFamily="34" charset="0"/>
              </a:rPr>
              <a:t>.</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a:solidFill>
                <a:schemeClr val="tx1"/>
              </a:solidFill>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aseline="0" dirty="0">
                <a:solidFill>
                  <a:schemeClr val="tx1"/>
                </a:solidFill>
                <a:latin typeface="Arial" panose="020B0604020202020204" pitchFamily="34" charset="0"/>
                <a:cs typeface="Arial" panose="020B0604020202020204" pitchFamily="34" charset="0"/>
              </a:rPr>
              <a:t>The use cases developed from this data form the basis for the cycling data offered to municipalities to enable them to better plan their local cycling infrastructure from their computers.</a:t>
            </a:r>
          </a:p>
        </p:txBody>
      </p:sp>
      <p:sp>
        <p:nvSpPr>
          <p:cNvPr id="4" name="Foliennummernplatzhalter 3"/>
          <p:cNvSpPr>
            <a:spLocks noGrp="1"/>
          </p:cNvSpPr>
          <p:nvPr>
            <p:ph type="sldNum" sz="quarter" idx="10"/>
          </p:nvPr>
        </p:nvSpPr>
        <p:spPr/>
        <p:txBody>
          <a:bodyPr/>
          <a:lstStyle/>
          <a:p>
            <a:fld id="{6EA5FD0C-7815-4C61-9F16-9E61E07823AE}" type="slidenum">
              <a:rPr lang="de-DE" smtClean="0"/>
              <a:t>43</a:t>
            </a:fld>
            <a:endParaRPr lang="de-DE"/>
          </a:p>
        </p:txBody>
      </p:sp>
    </p:spTree>
    <p:extLst>
      <p:ext uri="{BB962C8B-B14F-4D97-AF65-F5344CB8AC3E}">
        <p14:creationId xmlns:p14="http://schemas.microsoft.com/office/powerpoint/2010/main" val="39923828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Where do people cycle in your municipality?</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GPS points of journeys covered by bike are projected onto a map. The more GPS points are concentrated on one place, the brighter the points appear. This provides a preliminary overview of the distribution of bicycle traffic in urban areas. The heat map also shows all journeys away from the most popular routes and therefore serves as an important additional tool for interpreting the other analyses.</a:t>
            </a:r>
            <a:endParaRPr lang="de-DE" baseline="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de-DE"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How many cyclists use which routes?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The traffic volume map shows all journeys completed by bike during the CITY CYCLING campaign. The GPS trajectories of the individual journeys are projected onto the local road network. A total number of journeys per segment is then aggregated for the number of times a route segment is crossed.</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44</a:t>
            </a:fld>
            <a:endParaRPr lang="de-DE"/>
          </a:p>
        </p:txBody>
      </p:sp>
    </p:spTree>
    <p:extLst>
      <p:ext uri="{BB962C8B-B14F-4D97-AF65-F5344CB8AC3E}">
        <p14:creationId xmlns:p14="http://schemas.microsoft.com/office/powerpoint/2010/main" val="39923828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How can you use synergies with other statistics?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The data on the average daily bicycle traffic is decisive to bicycle traffic planning. By comparing the bicycle traffic volumes with reference data (e.g. from permanent counting points), the volumes can be scaled up to the average daily bicycle traffic. The average daily bicycle traffic on the entire network and also specific routes can then be determined and used for planning.</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de-DE" baseline="0" dirty="0">
              <a:latin typeface="Arial" panose="020B0604020202020204" pitchFamily="34" charset="0"/>
              <a:cs typeface="Arial" panose="020B0604020202020204" pitchFamily="34" charset="0"/>
            </a:endParaRPr>
          </a:p>
          <a:p>
            <a:pPr>
              <a:lnSpc>
                <a:spcPct val="107000"/>
              </a:lnSpc>
              <a:spcAft>
                <a:spcPts val="800"/>
              </a:spcAft>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How fast are cyclists travelling?</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speeds cyclists travel play an important role in determining the quality of journeys completed by bike. The map layer showing the average speeds on individual routes can help to identify sections where cyclists are travelling slower. This can be an indication of a poor road surface or other restrictions that hinder their progress.</a:t>
            </a:r>
            <a:endParaRPr lang="de-DE" baseline="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45</a:t>
            </a:fld>
            <a:endParaRPr lang="de-DE"/>
          </a:p>
        </p:txBody>
      </p:sp>
    </p:spTree>
    <p:extLst>
      <p:ext uri="{BB962C8B-B14F-4D97-AF65-F5344CB8AC3E}">
        <p14:creationId xmlns:p14="http://schemas.microsoft.com/office/powerpoint/2010/main" val="6643747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Where do cyclists have to wait a long time and where do things run (more) smoothly?</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Waiting times play an important role in determining the quality of journeys completed by bike. The map layer showing the waiting times at crossroads can therefore help to pinpoint where cyclists have to wait particularly long. This can provide an indication of where the waiting times should be evaluated and reduced in order to speed up bicycle traffic and thus improve traffic quality.</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de-DE" baseline="0" dirty="0">
              <a:latin typeface="Arial" panose="020B0604020202020204" pitchFamily="34" charset="0"/>
              <a:cs typeface="Arial" panose="020B0604020202020204" pitchFamily="34" charset="0"/>
            </a:endParaRPr>
          </a:p>
          <a:p>
            <a:pPr>
              <a:lnSpc>
                <a:spcPct val="107000"/>
              </a:lnSpc>
              <a:spcAft>
                <a:spcPts val="800"/>
              </a:spcAft>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From/to where are cyclists travelling and which routes are they using?</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The CITY CYCLING data can be used to show the distribution of bicycle traffic in an area. Understanding the origins and destinations of bicycle traffic and the routes used between these can help in the planning of parking facilities or provide a fundamental understanding of cyclists’ behaviour or the most important cycling routes.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46</a:t>
            </a:fld>
            <a:endParaRPr lang="de-DE"/>
          </a:p>
        </p:txBody>
      </p:sp>
    </p:spTree>
    <p:extLst>
      <p:ext uri="{BB962C8B-B14F-4D97-AF65-F5344CB8AC3E}">
        <p14:creationId xmlns:p14="http://schemas.microsoft.com/office/powerpoint/2010/main" val="41753299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How do the RADar! reports influence cycling behaviour?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If a municipality uses the RADar! reporting platform (see slide 24), all RADar! reports including the reasons for these can be viewed. Allowing planners to compare these with the reports linked to other data (such as cycling speeds or traffic volumes) and determine whether any correlation exists, for example.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de-DE" baseline="0" dirty="0">
              <a:latin typeface="Arial" panose="020B0604020202020204" pitchFamily="34" charset="0"/>
              <a:cs typeface="Arial" panose="020B0604020202020204" pitchFamily="34" charset="0"/>
            </a:endParaRPr>
          </a:p>
          <a:p>
            <a:pPr>
              <a:lnSpc>
                <a:spcPct val="107000"/>
              </a:lnSpc>
              <a:spcAft>
                <a:spcPts val="800"/>
              </a:spcAft>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What does the data tell us?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To be able to interpret the data properly and draw the correct conclusions, we need more information about the data collected. The statistics section provides additional anonymised information, clarifying the scope and quality of the underlying data, allowing the findings to be taken into account accordingly.</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47</a:t>
            </a:fld>
            <a:endParaRPr lang="de-DE"/>
          </a:p>
        </p:txBody>
      </p:sp>
    </p:spTree>
    <p:extLst>
      <p:ext uri="{BB962C8B-B14F-4D97-AF65-F5344CB8AC3E}">
        <p14:creationId xmlns:p14="http://schemas.microsoft.com/office/powerpoint/2010/main" val="32606878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Advantages compared to other providers:</a:t>
            </a:r>
            <a:endParaRPr lang="de-DE" sz="12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marL="180000" marR="0" lvl="1"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Participants in CITY CYCLING provide an excellent basis for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representative</a:t>
            </a:r>
            <a:r>
              <a:rPr lang="en-GB" sz="1800" dirty="0">
                <a:effectLst/>
                <a:latin typeface="Calibri" panose="020F0502020204030204" pitchFamily="34" charset="0"/>
                <a:ea typeface="Calibri" panose="020F0502020204030204" pitchFamily="34" charset="0"/>
                <a:cs typeface="Times New Roman" panose="02020603050405020304" pitchFamily="18" charset="0"/>
              </a:rPr>
              <a:t> and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valid data</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endParaRPr lang="de-DE" sz="1200" b="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marL="360000" marR="0" lvl="1" indent="-180000" algn="l" defTabSz="914400" rtl="0" eaLnBrk="1" fontAlgn="auto" latinLnBrk="0" hangingPunct="1">
              <a:lnSpc>
                <a:spcPct val="100000"/>
              </a:lnSpc>
              <a:spcBef>
                <a:spcPts val="0"/>
              </a:spcBef>
              <a:spcAft>
                <a:spcPts val="0"/>
              </a:spcAft>
              <a:buClrTx/>
              <a:buSzTx/>
              <a:buFont typeface="Wingdings"/>
              <a:buChar char="à"/>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Heterogeneous CITY CYCLING user groups: people of all ages, genders and social backgrounds.</a:t>
            </a:r>
            <a:endParaRPr lang="de-DE" sz="12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In contrast, mainly (around 80%) males aged between 25 and 40 years old use “sport apps”.</a:t>
            </a:r>
            <a:endParaRPr lang="de-DE" sz="1200" dirty="0">
              <a:latin typeface="Arial" panose="020B0604020202020204" pitchFamily="34" charset="0"/>
              <a:cs typeface="Arial" panose="020B0604020202020204" pitchFamily="34" charset="0"/>
            </a:endParaRPr>
          </a:p>
          <a:p>
            <a:pPr marL="180000" marR="0" lvl="1"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Improved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analysis algorithms</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data processing</a:t>
            </a:r>
            <a:endParaRPr lang="de-DE" sz="12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marL="360000" indent="-180000">
              <a:buFont typeface="Wingdings"/>
              <a:buChar char="à"/>
            </a:pPr>
            <a:r>
              <a:rPr lang="en-GB" sz="1800" dirty="0">
                <a:effectLst/>
                <a:latin typeface="Calibri" panose="020F0502020204030204" pitchFamily="34" charset="0"/>
                <a:ea typeface="Calibri" panose="020F0502020204030204" pitchFamily="34" charset="0"/>
                <a:cs typeface="Times New Roman" panose="02020603050405020304" pitchFamily="18" charset="0"/>
              </a:rPr>
              <a:t>Data from many other providers is a “black box”: municipalities often don’t know the conditions under which the data was collected and processed.</a:t>
            </a:r>
            <a:endParaRPr lang="de-DE" sz="1200" dirty="0">
              <a:latin typeface="Arial" panose="020B0604020202020204" pitchFamily="34" charset="0"/>
              <a:cs typeface="Arial" panose="020B0604020202020204" pitchFamily="34" charset="0"/>
              <a:sym typeface="Wingdings" panose="05000000000000000000" pitchFamily="2" charset="2"/>
            </a:endParaRPr>
          </a:p>
          <a:p>
            <a:pPr marL="360000" indent="-180000">
              <a:buFont typeface="Wingdings"/>
              <a:buChar char="à"/>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data obtained is of a low quality as a consequence and often unsuitable for bicycle traffic planning.</a:t>
            </a:r>
            <a:endParaRPr lang="de-DE" sz="1200" dirty="0">
              <a:latin typeface="Arial" panose="020B0604020202020204" pitchFamily="34" charset="0"/>
              <a:cs typeface="Arial" panose="020B0604020202020204" pitchFamily="34" charset="0"/>
              <a:sym typeface="Wingdings" panose="05000000000000000000" pitchFamily="2" charset="2"/>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48</a:t>
            </a:fld>
            <a:endParaRPr lang="de-DE"/>
          </a:p>
        </p:txBody>
      </p:sp>
    </p:spTree>
    <p:extLst>
      <p:ext uri="{BB962C8B-B14F-4D97-AF65-F5344CB8AC3E}">
        <p14:creationId xmlns:p14="http://schemas.microsoft.com/office/powerpoint/2010/main" val="10984431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dirty="0">
                <a:solidFill>
                  <a:schemeClr val="tx1"/>
                </a:solidFill>
                <a:effectLst/>
                <a:latin typeface="+mn-lt"/>
                <a:ea typeface="+mn-ea"/>
                <a:cs typeface="+mn-cs"/>
              </a:rPr>
              <a:t>Bearing in mind that about one quarter of all participants also enter the kilometres cycled by other people (e.g. a school class or family members), then these statistics and usage rates are very good.</a:t>
            </a:r>
          </a:p>
        </p:txBody>
      </p:sp>
      <p:sp>
        <p:nvSpPr>
          <p:cNvPr id="4" name="Foliennummernplatzhalter 3"/>
          <p:cNvSpPr>
            <a:spLocks noGrp="1"/>
          </p:cNvSpPr>
          <p:nvPr>
            <p:ph type="sldNum" sz="quarter" idx="10"/>
          </p:nvPr>
        </p:nvSpPr>
        <p:spPr/>
        <p:txBody>
          <a:bodyPr/>
          <a:lstStyle/>
          <a:p>
            <a:fld id="{6EA5FD0C-7815-4C61-9F16-9E61E07823AE}" type="slidenum">
              <a:rPr lang="de-DE" smtClean="0"/>
              <a:t>49</a:t>
            </a:fld>
            <a:endParaRPr lang="de-DE"/>
          </a:p>
        </p:txBody>
      </p:sp>
    </p:spTree>
    <p:extLst>
      <p:ext uri="{BB962C8B-B14F-4D97-AF65-F5344CB8AC3E}">
        <p14:creationId xmlns:p14="http://schemas.microsoft.com/office/powerpoint/2010/main" val="1223720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baseline="0" dirty="0">
                <a:latin typeface="Arial" panose="020B0604020202020204" pitchFamily="34" charset="0"/>
              </a:rPr>
              <a:t>About CITY CYCLING ...</a:t>
            </a:r>
          </a:p>
        </p:txBody>
      </p:sp>
      <p:sp>
        <p:nvSpPr>
          <p:cNvPr id="4" name="Foliennummernplatzhalter 3"/>
          <p:cNvSpPr>
            <a:spLocks noGrp="1"/>
          </p:cNvSpPr>
          <p:nvPr>
            <p:ph type="sldNum" sz="quarter" idx="10"/>
          </p:nvPr>
        </p:nvSpPr>
        <p:spPr/>
        <p:txBody>
          <a:bodyPr/>
          <a:lstStyle/>
          <a:p>
            <a:fld id="{6EA5FD0C-7815-4C61-9F16-9E61E07823AE}" type="slidenum">
              <a:rPr lang="de-DE" smtClean="0"/>
              <a:t>5</a:t>
            </a:fld>
            <a:endParaRPr lang="de-DE"/>
          </a:p>
        </p:txBody>
      </p:sp>
    </p:spTree>
    <p:extLst>
      <p:ext uri="{BB962C8B-B14F-4D97-AF65-F5344CB8AC3E}">
        <p14:creationId xmlns:p14="http://schemas.microsoft.com/office/powerpoint/2010/main" val="4281318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Take the example of Leipzig: significantly more people participated in CITY CYCLING in 2020 than they did in the survey on urban mobility in Germany.</a:t>
            </a:r>
            <a:endParaRPr lang="de-DE" baseline="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50</a:t>
            </a:fld>
            <a:endParaRPr lang="de-DE"/>
          </a:p>
        </p:txBody>
      </p:sp>
    </p:spTree>
    <p:extLst>
      <p:ext uri="{BB962C8B-B14F-4D97-AF65-F5344CB8AC3E}">
        <p14:creationId xmlns:p14="http://schemas.microsoft.com/office/powerpoint/2010/main" val="37644253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a:latin typeface="Arial" panose="020B0604020202020204" pitchFamily="34" charset="0"/>
                <a:cs typeface="Arial" panose="020B0604020202020204" pitchFamily="34" charset="0"/>
              </a:rPr>
              <a:t>Households in German were surveyed on urban mobility.</a:t>
            </a:r>
          </a:p>
          <a:p>
            <a:endParaRPr lang="de-DE" dirty="0">
              <a:latin typeface="Arial" panose="020B0604020202020204" pitchFamily="34" charset="0"/>
              <a:cs typeface="Arial" panose="020B0604020202020204" pitchFamily="34" charset="0"/>
            </a:endParaRPr>
          </a:p>
          <a:p>
            <a:r>
              <a:rPr lang="en-GB">
                <a:latin typeface="Arial" panose="020B0604020202020204" pitchFamily="34" charset="0"/>
                <a:cs typeface="Arial" panose="020B0604020202020204" pitchFamily="34" charset="0"/>
              </a:rPr>
              <a:t>Gender distribution + travel distance distribution for Leipzig, also for 2020.</a:t>
            </a:r>
          </a:p>
          <a:p>
            <a:r>
              <a:rPr lang="en-GB">
                <a:latin typeface="Arial" panose="020B0604020202020204" pitchFamily="34" charset="0"/>
                <a:cs typeface="Arial" panose="020B0604020202020204" pitchFamily="34" charset="0"/>
              </a:rPr>
              <a:t>The gender distribution is balanced and also better than it is in other apps where the</a:t>
            </a:r>
            <a:r>
              <a:rPr lang="en-GB" baseline="0">
                <a:latin typeface="Arial" panose="020B0604020202020204" pitchFamily="34" charset="0"/>
                <a:cs typeface="Arial" panose="020B0604020202020204" pitchFamily="34" charset="0"/>
              </a:rPr>
              <a:t> gender ratio is often around 80% men, 20% women</a:t>
            </a:r>
            <a:r>
              <a:rPr lang="en-GB">
                <a:latin typeface="Arial" panose="020B0604020202020204" pitchFamily="34" charset="0"/>
                <a:cs typeface="Arial" panose="020B0604020202020204" pitchFamily="34" charset="0"/>
              </a:rPr>
              <a:t>.</a:t>
            </a:r>
          </a:p>
          <a:p>
            <a:r>
              <a:rPr lang="en-GB">
                <a:latin typeface="Arial" panose="020B0604020202020204" pitchFamily="34" charset="0"/>
                <a:cs typeface="Arial" panose="020B0604020202020204" pitchFamily="34" charset="0"/>
              </a:rPr>
              <a:t>The distances travelled are</a:t>
            </a:r>
            <a:r>
              <a:rPr lang="en-GB" baseline="0">
                <a:latin typeface="Arial" panose="020B0604020202020204" pitchFamily="34" charset="0"/>
                <a:cs typeface="Arial" panose="020B0604020202020204" pitchFamily="34" charset="0"/>
              </a:rPr>
              <a:t> based on those used in the urban mobility surveys</a:t>
            </a:r>
            <a:r>
              <a:rPr lang="en-GB">
                <a:latin typeface="Arial" panose="020B0604020202020204" pitchFamily="34" charset="0"/>
                <a:cs typeface="Arial" panose="020B0604020202020204" pitchFamily="34" charset="0"/>
              </a:rPr>
              <a:t>.</a:t>
            </a:r>
          </a:p>
          <a:p>
            <a:r>
              <a:rPr lang="en-GB" baseline="0">
                <a:latin typeface="Arial" panose="020B0604020202020204" pitchFamily="34" charset="0"/>
                <a:cs typeface="Arial" panose="020B0604020202020204" pitchFamily="34" charset="0"/>
              </a:rPr>
              <a:t>This shows that data preparation works!</a:t>
            </a:r>
          </a:p>
        </p:txBody>
      </p:sp>
      <p:sp>
        <p:nvSpPr>
          <p:cNvPr id="4" name="Foliennummernplatzhalter 3"/>
          <p:cNvSpPr>
            <a:spLocks noGrp="1"/>
          </p:cNvSpPr>
          <p:nvPr>
            <p:ph type="sldNum" sz="quarter" idx="10"/>
          </p:nvPr>
        </p:nvSpPr>
        <p:spPr/>
        <p:txBody>
          <a:bodyPr/>
          <a:lstStyle/>
          <a:p>
            <a:fld id="{6EA5FD0C-7815-4C61-9F16-9E61E07823AE}" type="slidenum">
              <a:rPr lang="de-DE" smtClean="0"/>
              <a:t>51</a:t>
            </a:fld>
            <a:endParaRPr lang="de-DE"/>
          </a:p>
        </p:txBody>
      </p:sp>
    </p:spTree>
    <p:extLst>
      <p:ext uri="{BB962C8B-B14F-4D97-AF65-F5344CB8AC3E}">
        <p14:creationId xmlns:p14="http://schemas.microsoft.com/office/powerpoint/2010/main" val="37644253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latin typeface="Arial" panose="020B0604020202020204" pitchFamily="34" charset="0"/>
                <a:cs typeface="Arial" panose="020B0604020202020204" pitchFamily="34" charset="0"/>
              </a:rPr>
              <a:t>Travel start time and</a:t>
            </a:r>
            <a:r>
              <a:rPr lang="en-GB" baseline="0">
                <a:latin typeface="Arial" panose="020B0604020202020204" pitchFamily="34" charset="0"/>
                <a:cs typeface="Arial" panose="020B0604020202020204" pitchFamily="34" charset="0"/>
              </a:rPr>
              <a:t> distribution of the mean speeds for all journeys in Leipzig in 2020.</a:t>
            </a:r>
          </a:p>
          <a:p>
            <a:r>
              <a:rPr lang="en-GB" baseline="0">
                <a:latin typeface="Arial" panose="020B0604020202020204" pitchFamily="34" charset="0"/>
                <a:cs typeface="Arial" panose="020B0604020202020204" pitchFamily="34" charset="0"/>
              </a:rPr>
              <a:t>Here too, the data is similar to the data from the mobility surveys of households.</a:t>
            </a:r>
          </a:p>
        </p:txBody>
      </p:sp>
      <p:sp>
        <p:nvSpPr>
          <p:cNvPr id="4" name="Foliennummernplatzhalter 3"/>
          <p:cNvSpPr>
            <a:spLocks noGrp="1"/>
          </p:cNvSpPr>
          <p:nvPr>
            <p:ph type="sldNum" sz="quarter" idx="10"/>
          </p:nvPr>
        </p:nvSpPr>
        <p:spPr/>
        <p:txBody>
          <a:bodyPr/>
          <a:lstStyle/>
          <a:p>
            <a:fld id="{6EA5FD0C-7815-4C61-9F16-9E61E07823AE}" type="slidenum">
              <a:rPr lang="de-DE" smtClean="0"/>
              <a:t>52</a:t>
            </a:fld>
            <a:endParaRPr lang="de-DE"/>
          </a:p>
        </p:txBody>
      </p:sp>
    </p:spTree>
    <p:extLst>
      <p:ext uri="{BB962C8B-B14F-4D97-AF65-F5344CB8AC3E}">
        <p14:creationId xmlns:p14="http://schemas.microsoft.com/office/powerpoint/2010/main" val="37644253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third component of the campaign is the BIKE MONITOR cycling data portal, which is being entirely revamped and expanded for 2025.</a:t>
            </a:r>
            <a:endParaRPr lang="de-DE" baseline="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53</a:t>
            </a:fld>
            <a:endParaRPr lang="de-DE"/>
          </a:p>
        </p:txBody>
      </p:sp>
    </p:spTree>
    <p:extLst>
      <p:ext uri="{BB962C8B-B14F-4D97-AF65-F5344CB8AC3E}">
        <p14:creationId xmlns:p14="http://schemas.microsoft.com/office/powerpoint/2010/main" val="20754742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b="0" dirty="0">
                <a:latin typeface="Arial" panose="020B0604020202020204" pitchFamily="34" charset="0"/>
                <a:cs typeface="Arial" panose="020B0604020202020204" pitchFamily="34" charset="0"/>
              </a:rPr>
              <a:t>With its</a:t>
            </a:r>
            <a:r>
              <a:rPr lang="en-GB" b="0" baseline="0" dirty="0">
                <a:latin typeface="Arial" panose="020B0604020202020204" pitchFamily="34" charset="0"/>
                <a:cs typeface="Arial" panose="020B0604020202020204" pitchFamily="34" charset="0"/>
              </a:rPr>
              <a:t> integrated </a:t>
            </a:r>
            <a:r>
              <a:rPr lang="en-GB" b="0" cap="small" baseline="0" dirty="0" err="1">
                <a:latin typeface="Arial" panose="020B0604020202020204" pitchFamily="34" charset="0"/>
                <a:cs typeface="Arial" panose="020B0604020202020204" pitchFamily="34" charset="0"/>
              </a:rPr>
              <a:t>RADar</a:t>
            </a:r>
            <a:r>
              <a:rPr lang="en-GB" b="0" cap="small" baseline="0" dirty="0">
                <a:latin typeface="Arial" panose="020B0604020202020204" pitchFamily="34" charset="0"/>
                <a:cs typeface="Arial" panose="020B0604020202020204" pitchFamily="34" charset="0"/>
              </a:rPr>
              <a:t>!</a:t>
            </a:r>
            <a:r>
              <a:rPr lang="en-GB" b="0" baseline="0" dirty="0">
                <a:latin typeface="Arial" panose="020B0604020202020204" pitchFamily="34" charset="0"/>
                <a:cs typeface="Arial" panose="020B0604020202020204" pitchFamily="34" charset="0"/>
              </a:rPr>
              <a:t> reporting platform and BIKE MONITOR, CITY CYCLING offers a unique all-in-one package!</a:t>
            </a:r>
          </a:p>
        </p:txBody>
      </p:sp>
      <p:sp>
        <p:nvSpPr>
          <p:cNvPr id="4" name="Foliennummernplatzhalter 3"/>
          <p:cNvSpPr>
            <a:spLocks noGrp="1"/>
          </p:cNvSpPr>
          <p:nvPr>
            <p:ph type="sldNum" sz="quarter" idx="10"/>
          </p:nvPr>
        </p:nvSpPr>
        <p:spPr/>
        <p:txBody>
          <a:bodyPr/>
          <a:lstStyle/>
          <a:p>
            <a:fld id="{6EA5FD0C-7815-4C61-9F16-9E61E07823AE}" type="slidenum">
              <a:rPr lang="de-DE" smtClean="0"/>
              <a:t>54</a:t>
            </a:fld>
            <a:endParaRPr lang="de-DE"/>
          </a:p>
        </p:txBody>
      </p:sp>
    </p:spTree>
    <p:extLst>
      <p:ext uri="{BB962C8B-B14F-4D97-AF65-F5344CB8AC3E}">
        <p14:creationId xmlns:p14="http://schemas.microsoft.com/office/powerpoint/2010/main" val="14085440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r>
              <a:rPr lang="en-GB" b="1" i="1" baseline="0" dirty="0">
                <a:latin typeface="Arial" panose="020B0604020202020204" pitchFamily="34" charset="0"/>
                <a:cs typeface="Arial" panose="020B0604020202020204" pitchFamily="34" charset="0"/>
              </a:rPr>
              <a:t>Please add your contact details to this slide!</a:t>
            </a:r>
          </a:p>
        </p:txBody>
      </p:sp>
      <p:sp>
        <p:nvSpPr>
          <p:cNvPr id="4" name="Foliennummernplatzhalter 3"/>
          <p:cNvSpPr>
            <a:spLocks noGrp="1"/>
          </p:cNvSpPr>
          <p:nvPr>
            <p:ph type="sldNum" sz="quarter" idx="10"/>
          </p:nvPr>
        </p:nvSpPr>
        <p:spPr/>
        <p:txBody>
          <a:bodyPr/>
          <a:lstStyle/>
          <a:p>
            <a:fld id="{6EA5FD0C-7815-4C61-9F16-9E61E07823AE}" type="slidenum">
              <a:rPr lang="de-DE" smtClean="0"/>
              <a:t>55</a:t>
            </a:fld>
            <a:endParaRPr lang="de-DE"/>
          </a:p>
        </p:txBody>
      </p:sp>
    </p:spTree>
    <p:extLst>
      <p:ext uri="{BB962C8B-B14F-4D97-AF65-F5344CB8AC3E}">
        <p14:creationId xmlns:p14="http://schemas.microsoft.com/office/powerpoint/2010/main" val="35667005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latin typeface="Arial" panose="020B0604020202020204" pitchFamily="34" charset="0"/>
                <a:cs typeface="Arial" panose="020B0604020202020204" pitchFamily="34" charset="0"/>
              </a:rPr>
              <a:t>Some information on Climate Alliance </a:t>
            </a:r>
            <a:r>
              <a:rPr lang="en-GB" baseline="0">
                <a:latin typeface="Arial" panose="020B0604020202020204" pitchFamily="34" charset="0"/>
                <a:cs typeface="Arial" panose="020B0604020202020204" pitchFamily="34" charset="0"/>
              </a:rPr>
              <a:t>to finish up – as general background to the whole project.</a:t>
            </a:r>
          </a:p>
        </p:txBody>
      </p:sp>
      <p:sp>
        <p:nvSpPr>
          <p:cNvPr id="4" name="Foliennummernplatzhalter 3"/>
          <p:cNvSpPr>
            <a:spLocks noGrp="1"/>
          </p:cNvSpPr>
          <p:nvPr>
            <p:ph type="sldNum" sz="quarter" idx="10"/>
          </p:nvPr>
        </p:nvSpPr>
        <p:spPr/>
        <p:txBody>
          <a:bodyPr/>
          <a:lstStyle/>
          <a:p>
            <a:fld id="{6EA5FD0C-7815-4C61-9F16-9E61E07823AE}" type="slidenum">
              <a:rPr lang="de-DE" smtClean="0"/>
              <a:t>56</a:t>
            </a:fld>
            <a:endParaRPr lang="de-DE"/>
          </a:p>
        </p:txBody>
      </p:sp>
    </p:spTree>
    <p:extLst>
      <p:ext uri="{BB962C8B-B14F-4D97-AF65-F5344CB8AC3E}">
        <p14:creationId xmlns:p14="http://schemas.microsoft.com/office/powerpoint/2010/main" val="22249070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57</a:t>
            </a:fld>
            <a:endParaRPr lang="de-DE"/>
          </a:p>
        </p:txBody>
      </p:sp>
    </p:spTree>
    <p:extLst>
      <p:ext uri="{BB962C8B-B14F-4D97-AF65-F5344CB8AC3E}">
        <p14:creationId xmlns:p14="http://schemas.microsoft.com/office/powerpoint/2010/main" val="39565240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58</a:t>
            </a:fld>
            <a:endParaRPr lang="de-DE"/>
          </a:p>
        </p:txBody>
      </p:sp>
    </p:spTree>
    <p:extLst>
      <p:ext uri="{BB962C8B-B14F-4D97-AF65-F5344CB8AC3E}">
        <p14:creationId xmlns:p14="http://schemas.microsoft.com/office/powerpoint/2010/main" val="1223720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0000" marR="0" indent="-180000" algn="l" defTabSz="914400" rtl="0" eaLnBrk="1" fontAlgn="auto" latinLnBrk="0" hangingPunct="1">
              <a:lnSpc>
                <a:spcPct val="100000"/>
              </a:lnSpc>
              <a:spcBef>
                <a:spcPts val="0"/>
              </a:spcBef>
              <a:spcAft>
                <a:spcPts val="1800"/>
              </a:spcAft>
              <a:buClr>
                <a:schemeClr val="bg1">
                  <a:lumMod val="50000"/>
                </a:schemeClr>
              </a:buClr>
              <a:buSzTx/>
              <a:buFont typeface="Arial" panose="020B0604020202020204" pitchFamily="34" charset="0"/>
              <a:buChar char="•"/>
              <a:tabLst/>
              <a:defRPr/>
            </a:pPr>
            <a:r>
              <a:rPr lang="en-GB" sz="1200" b="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CITY CYCLING is a competition to promote cycling, help mitigate climate change and enhance the quality of life in municipalities.</a:t>
            </a:r>
          </a:p>
          <a:p>
            <a:pPr marL="180000" marR="0" indent="-180000" algn="l" defTabSz="914400" rtl="0" eaLnBrk="1" fontAlgn="auto" latinLnBrk="0" hangingPunct="1">
              <a:lnSpc>
                <a:spcPct val="100000"/>
              </a:lnSpc>
              <a:spcBef>
                <a:spcPts val="0"/>
              </a:spcBef>
              <a:spcAft>
                <a:spcPts val="1800"/>
              </a:spcAft>
              <a:buClr>
                <a:schemeClr val="bg1">
                  <a:lumMod val="50000"/>
                </a:schemeClr>
              </a:buClr>
              <a:buSzTx/>
              <a:buFont typeface="Arial" panose="020B0604020202020204" pitchFamily="34" charset="0"/>
              <a:buChar char="•"/>
              <a:tabLst/>
              <a:defRPr/>
            </a:pPr>
            <a:r>
              <a:rPr lang="en-GB" sz="1200" b="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All municipalities are invited to participate – whether a town, city, municipality or rural district/region.</a:t>
            </a:r>
          </a:p>
          <a:p>
            <a:pPr marL="180000" marR="0" indent="-180000" algn="l" defTabSz="914400" rtl="0" eaLnBrk="1" fontAlgn="auto" latinLnBrk="0" hangingPunct="1">
              <a:lnSpc>
                <a:spcPct val="100000"/>
              </a:lnSpc>
              <a:spcBef>
                <a:spcPts val="0"/>
              </a:spcBef>
              <a:spcAft>
                <a:spcPts val="1800"/>
              </a:spcAft>
              <a:buClr>
                <a:schemeClr val="bg1">
                  <a:lumMod val="50000"/>
                </a:schemeClr>
              </a:buClr>
              <a:buSzTx/>
              <a:buFont typeface="Arial" panose="020B0604020202020204" pitchFamily="34" charset="0"/>
              <a:buChar char="•"/>
              <a:tabLst/>
              <a:defRPr/>
            </a:pPr>
            <a:r>
              <a:rPr lang="en-GB" sz="12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CLICK:</a:t>
            </a:r>
            <a:r>
              <a:rPr lang="en-GB" sz="1200" b="1"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en-GB" sz="1200" b="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Ultimately, the aim is </a:t>
            </a:r>
            <a:r>
              <a:rPr lang="en-GB" sz="12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to offer a fun approach to help municipalities motivate more people to cycle more.</a:t>
            </a:r>
          </a:p>
          <a:p>
            <a:pPr marL="180000" marR="0" indent="-180000" algn="l" defTabSz="914400" rtl="0" eaLnBrk="1" fontAlgn="auto" latinLnBrk="0" hangingPunct="1">
              <a:lnSpc>
                <a:spcPct val="100000"/>
              </a:lnSpc>
              <a:spcBef>
                <a:spcPts val="0"/>
              </a:spcBef>
              <a:spcAft>
                <a:spcPts val="1800"/>
              </a:spcAft>
              <a:buClr>
                <a:schemeClr val="bg1">
                  <a:lumMod val="50000"/>
                </a:schemeClr>
              </a:buClr>
              <a:buSzTx/>
              <a:buFont typeface="Arial" panose="020B0604020202020204" pitchFamily="34" charset="0"/>
              <a:buChar char="•"/>
              <a:tabLst/>
              <a:defRPr/>
            </a:pPr>
            <a:endParaRPr lang="de-DE" altLang="de-DE" sz="12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marL="0" marR="0" indent="0" algn="l" defTabSz="914400" rtl="0" eaLnBrk="1" fontAlgn="auto" latinLnBrk="0" hangingPunct="1">
              <a:lnSpc>
                <a:spcPct val="100000"/>
              </a:lnSpc>
              <a:spcBef>
                <a:spcPts val="0"/>
              </a:spcBef>
              <a:spcAft>
                <a:spcPts val="1800"/>
              </a:spcAft>
              <a:buClr>
                <a:schemeClr val="bg1">
                  <a:lumMod val="50000"/>
                </a:schemeClr>
              </a:buClr>
              <a:buSzTx/>
              <a:buFont typeface="Arial" panose="020B0604020202020204" pitchFamily="34" charset="0"/>
              <a:buNone/>
              <a:tabLst/>
              <a:defRPr/>
            </a:pPr>
            <a:r>
              <a:rPr lang="en-GB" sz="12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N.B.: </a:t>
            </a:r>
            <a:r>
              <a:rPr lang="en-GB" sz="120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Further texts are concealed behind the green field that will only be visible when the presentation mode is launched!</a:t>
            </a:r>
          </a:p>
        </p:txBody>
      </p:sp>
      <p:sp>
        <p:nvSpPr>
          <p:cNvPr id="4" name="Foliennummernplatzhalter 3"/>
          <p:cNvSpPr>
            <a:spLocks noGrp="1"/>
          </p:cNvSpPr>
          <p:nvPr>
            <p:ph type="sldNum" sz="quarter" idx="10"/>
          </p:nvPr>
        </p:nvSpPr>
        <p:spPr/>
        <p:txBody>
          <a:bodyPr/>
          <a:lstStyle/>
          <a:p>
            <a:fld id="{6EA5FD0C-7815-4C61-9F16-9E61E07823AE}" type="slidenum">
              <a:rPr lang="de-DE" smtClean="0"/>
              <a:t>6</a:t>
            </a:fld>
            <a:endParaRPr lang="de-DE"/>
          </a:p>
        </p:txBody>
      </p:sp>
    </p:spTree>
    <p:extLst>
      <p:ext uri="{BB962C8B-B14F-4D97-AF65-F5344CB8AC3E}">
        <p14:creationId xmlns:p14="http://schemas.microsoft.com/office/powerpoint/2010/main" val="3881647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0000" indent="-180000">
              <a:lnSpc>
                <a:spcPct val="100000"/>
              </a:lnSpc>
              <a:spcBef>
                <a:spcPts val="0"/>
              </a:spcBef>
              <a:spcAft>
                <a:spcPts val="1200"/>
              </a:spcAft>
              <a:buClr>
                <a:schemeClr val="bg1">
                  <a:lumMod val="50000"/>
                </a:schemeClr>
              </a:buClr>
              <a:buFont typeface="Arial" panose="020B0604020202020204" pitchFamily="34" charset="0"/>
              <a:buChar char="•"/>
            </a:pPr>
            <a:r>
              <a:rPr lang="en-GB" sz="1200" b="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During the CITY CYCLING campaign,</a:t>
            </a:r>
            <a:r>
              <a:rPr lang="en-GB" sz="1200" b="0" baseline="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people should cycle as many kilometres as possible – whether for business or </a:t>
            </a:r>
            <a:r>
              <a:rPr lang="en-GB" sz="1200" b="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leisure.</a:t>
            </a:r>
            <a:r>
              <a:rPr lang="en-GB" sz="1200" b="0" baseline="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a:t>
            </a:r>
          </a:p>
          <a:p>
            <a:pPr marL="180000" indent="-180000">
              <a:lnSpc>
                <a:spcPct val="100000"/>
              </a:lnSpc>
              <a:spcBef>
                <a:spcPts val="0"/>
              </a:spcBef>
              <a:spcAft>
                <a:spcPts val="1200"/>
              </a:spcAft>
              <a:buClr>
                <a:schemeClr val="bg1">
                  <a:lumMod val="50000"/>
                </a:schemeClr>
              </a:buClr>
              <a:buFont typeface="Arial" panose="020B0604020202020204" pitchFamily="34" charset="0"/>
              <a:buChar char="•"/>
            </a:pPr>
            <a:r>
              <a:rPr lang="en-GB" sz="1200" b="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ANYONE can participate and </a:t>
            </a:r>
            <a:r>
              <a:rPr lang="en-GB" sz="1200" b="0" u="none">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form a team</a:t>
            </a:r>
            <a:r>
              <a:rPr lang="en-GB" sz="1200" b="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whether young or old, a student or employee, daily or occasional cyclist ...</a:t>
            </a:r>
          </a:p>
          <a:p>
            <a:pPr marL="180000" indent="-180000">
              <a:lnSpc>
                <a:spcPct val="100000"/>
              </a:lnSpc>
              <a:spcBef>
                <a:spcPts val="0"/>
              </a:spcBef>
              <a:spcAft>
                <a:spcPts val="1200"/>
              </a:spcAft>
              <a:buClr>
                <a:schemeClr val="bg1">
                  <a:lumMod val="50000"/>
                </a:schemeClr>
              </a:buClr>
              <a:buFont typeface="Arial" panose="020B0604020202020204" pitchFamily="34" charset="0"/>
              <a:buChar char="•"/>
            </a:pPr>
            <a:r>
              <a:rPr lang="en-GB" sz="1200" b="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The only requirement is that they must live</a:t>
            </a:r>
            <a:r>
              <a:rPr lang="en-GB" sz="1200" b="0" baseline="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or</a:t>
            </a:r>
            <a:r>
              <a:rPr lang="en-GB" sz="1200" b="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work, belong to an association or club,</a:t>
            </a:r>
            <a:r>
              <a:rPr lang="en-GB" sz="1200" b="0" baseline="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a:t>
            </a:r>
            <a:r>
              <a:rPr lang="en-GB" sz="1200" b="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or attend</a:t>
            </a:r>
            <a:r>
              <a:rPr lang="en-GB" sz="1200" b="0" baseline="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a </a:t>
            </a:r>
            <a:r>
              <a:rPr lang="en-GB" sz="1200" b="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school or university in the</a:t>
            </a:r>
            <a:r>
              <a:rPr lang="en-GB" sz="1200" b="0" baseline="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participating municipality</a:t>
            </a:r>
            <a:r>
              <a:rPr lang="en-GB" sz="1200" b="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a:t>
            </a:r>
          </a:p>
        </p:txBody>
      </p:sp>
      <p:sp>
        <p:nvSpPr>
          <p:cNvPr id="4" name="Foliennummernplatzhalter 3"/>
          <p:cNvSpPr>
            <a:spLocks noGrp="1"/>
          </p:cNvSpPr>
          <p:nvPr>
            <p:ph type="sldNum" sz="quarter" idx="10"/>
          </p:nvPr>
        </p:nvSpPr>
        <p:spPr/>
        <p:txBody>
          <a:bodyPr/>
          <a:lstStyle/>
          <a:p>
            <a:fld id="{6EA5FD0C-7815-4C61-9F16-9E61E07823AE}" type="slidenum">
              <a:rPr lang="de-DE" smtClean="0"/>
              <a:t>7</a:t>
            </a:fld>
            <a:endParaRPr lang="de-DE"/>
          </a:p>
        </p:txBody>
      </p:sp>
    </p:spTree>
    <p:extLst>
      <p:ext uri="{BB962C8B-B14F-4D97-AF65-F5344CB8AC3E}">
        <p14:creationId xmlns:p14="http://schemas.microsoft.com/office/powerpoint/2010/main" val="2542228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0000" indent="-180000">
              <a:spcAft>
                <a:spcPts val="1800"/>
              </a:spcAft>
              <a:buFont typeface="Arial" panose="020B0604020202020204" pitchFamily="34" charset="0"/>
              <a:buChar char="•"/>
              <a:tabLst>
                <a:tab pos="2420938" algn="l"/>
              </a:tabLst>
            </a:pPr>
            <a:r>
              <a:rPr lang="en-GB" sz="1200" b="0" i="0" u="non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Municipalities are free to decide for themselves when the 21-day local campaign should take place during the annual campaign season that runs from 1 May until 30 September.</a:t>
            </a:r>
          </a:p>
          <a:p>
            <a:pPr marL="180000" indent="-180000">
              <a:spcAft>
                <a:spcPts val="1800"/>
              </a:spcAft>
              <a:buFont typeface="Arial" panose="020B0604020202020204" pitchFamily="34" charset="0"/>
              <a:buChar char="•"/>
              <a:tabLst>
                <a:tab pos="2420938" algn="l"/>
              </a:tabLst>
            </a:pPr>
            <a:r>
              <a:rPr lang="en-GB" sz="1200" b="0" i="0" u="non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The kilometres cycled can be entered on the CITY CYCLING website</a:t>
            </a:r>
            <a:r>
              <a:rPr lang="en-GB" sz="1200" b="0" i="0" u="none"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or tracked directly using the CITY CYCLING app.</a:t>
            </a:r>
          </a:p>
        </p:txBody>
      </p:sp>
      <p:sp>
        <p:nvSpPr>
          <p:cNvPr id="4" name="Foliennummernplatzhalter 3"/>
          <p:cNvSpPr>
            <a:spLocks noGrp="1"/>
          </p:cNvSpPr>
          <p:nvPr>
            <p:ph type="sldNum" sz="quarter" idx="10"/>
          </p:nvPr>
        </p:nvSpPr>
        <p:spPr/>
        <p:txBody>
          <a:bodyPr/>
          <a:lstStyle/>
          <a:p>
            <a:fld id="{6EA5FD0C-7815-4C61-9F16-9E61E07823AE}" type="slidenum">
              <a:rPr lang="de-DE" smtClean="0"/>
              <a:t>8</a:t>
            </a:fld>
            <a:endParaRPr lang="de-DE"/>
          </a:p>
        </p:txBody>
      </p:sp>
    </p:spTree>
    <p:extLst>
      <p:ext uri="{BB962C8B-B14F-4D97-AF65-F5344CB8AC3E}">
        <p14:creationId xmlns:p14="http://schemas.microsoft.com/office/powerpoint/2010/main" val="2542228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0000" marR="0" indent="-180000" algn="l" defTabSz="914400" rtl="0" eaLnBrk="1" fontAlgn="auto" latinLnBrk="0" hangingPunct="1">
              <a:lnSpc>
                <a:spcPct val="100000"/>
              </a:lnSpc>
              <a:spcBef>
                <a:spcPts val="0"/>
              </a:spcBef>
              <a:spcAft>
                <a:spcPts val="1800"/>
              </a:spcAft>
              <a:buClr>
                <a:schemeClr val="tx1">
                  <a:lumMod val="65000"/>
                  <a:lumOff val="35000"/>
                </a:schemeClr>
              </a:buClr>
              <a:buSzTx/>
              <a:buFont typeface="Arial" panose="020B0604020202020204" pitchFamily="34" charset="0"/>
              <a:buChar char="•"/>
              <a:tabLst/>
              <a:defRPr/>
            </a:pPr>
            <a:r>
              <a:rPr lang="en-GB" sz="1200" b="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One unique feature of the </a:t>
            </a:r>
            <a:r>
              <a:rPr lang="en-GB" sz="1200" b="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campaign is that the local decision-makers, as the ones responsible for the local cycling infrastructure, are invited to actively participate in CITY CYCLING</a:t>
            </a:r>
            <a:r>
              <a:rPr lang="en-GB" sz="1200" b="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a:r>
            <a:r>
              <a:rPr lang="en-GB" sz="1200" b="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The aim is for them to experience cycling in their local area, gain first-hand experience and learn where improvements are needed.</a:t>
            </a:r>
            <a:br>
              <a:rPr lang="en-GB" sz="1200" b="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sz="1200" b="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the same time, they should consciously serve as role models (also see the next slide on CYCLE STARS) and encourage their fellow citizens to use sustainable, future-proof mobility.</a:t>
            </a:r>
          </a:p>
          <a:p>
            <a:pPr marL="180000" marR="0" indent="-180000" algn="l" defTabSz="914400" rtl="0" eaLnBrk="1" fontAlgn="auto" latinLnBrk="0" hangingPunct="1">
              <a:lnSpc>
                <a:spcPct val="100000"/>
              </a:lnSpc>
              <a:spcBef>
                <a:spcPts val="0"/>
              </a:spcBef>
              <a:spcAft>
                <a:spcPts val="1800"/>
              </a:spcAft>
              <a:buClr>
                <a:schemeClr val="tx1">
                  <a:lumMod val="65000"/>
                  <a:lumOff val="35000"/>
                </a:schemeClr>
              </a:buClr>
              <a:buSzTx/>
              <a:buFont typeface="Arial" panose="020B0604020202020204" pitchFamily="34" charset="0"/>
              <a:buChar char="•"/>
              <a:tabLst/>
              <a:defRPr/>
            </a:pPr>
            <a:r>
              <a:rPr lang="en-GB" sz="1200" b="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For their part, citizens should send a clear message to politicians with their participation and every kilometre they cycle that cycling should be promoted more.</a:t>
            </a:r>
          </a:p>
          <a:p>
            <a:pPr marL="180000" marR="0" indent="-180000" algn="l" defTabSz="914400" rtl="0" eaLnBrk="1" fontAlgn="auto" latinLnBrk="0" hangingPunct="1">
              <a:lnSpc>
                <a:spcPct val="100000"/>
              </a:lnSpc>
              <a:spcBef>
                <a:spcPts val="0"/>
              </a:spcBef>
              <a:spcAft>
                <a:spcPts val="1800"/>
              </a:spcAft>
              <a:buClr>
                <a:schemeClr val="tx1">
                  <a:lumMod val="65000"/>
                  <a:lumOff val="35000"/>
                </a:schemeClr>
              </a:buClr>
              <a:buSzTx/>
              <a:buFont typeface="Arial" panose="020B0604020202020204" pitchFamily="34" charset="0"/>
              <a:buChar char="•"/>
              <a:tabLst/>
              <a:defRPr/>
            </a:pPr>
            <a:r>
              <a:rPr lang="en-GB" sz="12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CLICK:</a:t>
            </a:r>
            <a:r>
              <a:rPr lang="en-GB" sz="1200" b="1"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en-GB" sz="1200" b="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The aim:</a:t>
            </a:r>
            <a:r>
              <a:rPr lang="en-GB" sz="1200" b="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To raise awareness among political decision-makers of the need to improve the cycling infrastructure.</a:t>
            </a:r>
          </a:p>
          <a:p>
            <a:pPr marL="180000" marR="0" indent="-180000" algn="l" defTabSz="914400" rtl="0" eaLnBrk="1" fontAlgn="auto" latinLnBrk="0" hangingPunct="1">
              <a:lnSpc>
                <a:spcPct val="100000"/>
              </a:lnSpc>
              <a:spcBef>
                <a:spcPts val="0"/>
              </a:spcBef>
              <a:spcAft>
                <a:spcPts val="1800"/>
              </a:spcAft>
              <a:buClr>
                <a:schemeClr val="tx1">
                  <a:lumMod val="65000"/>
                  <a:lumOff val="35000"/>
                </a:schemeClr>
              </a:buClr>
              <a:buSzTx/>
              <a:buFont typeface="Arial" panose="020B0604020202020204" pitchFamily="34" charset="0"/>
              <a:buChar char="•"/>
              <a:tabLst/>
              <a:defRPr/>
            </a:pPr>
            <a:endParaRPr lang="de-DE" altLang="de-DE" sz="1200" b="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marL="0" marR="0" indent="0" algn="l" defTabSz="914400" rtl="0" eaLnBrk="1" fontAlgn="auto" latinLnBrk="0" hangingPunct="1">
              <a:lnSpc>
                <a:spcPct val="100000"/>
              </a:lnSpc>
              <a:spcBef>
                <a:spcPts val="0"/>
              </a:spcBef>
              <a:spcAft>
                <a:spcPts val="1800"/>
              </a:spcAft>
              <a:buClr>
                <a:schemeClr val="tx1">
                  <a:lumMod val="65000"/>
                  <a:lumOff val="35000"/>
                </a:schemeClr>
              </a:buClr>
              <a:buSzTx/>
              <a:buFont typeface="Arial" panose="020B0604020202020204" pitchFamily="34" charset="0"/>
              <a:buNone/>
              <a:tabLst/>
              <a:defRPr/>
            </a:pPr>
            <a:r>
              <a:rPr lang="en-GB" sz="12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N.B.: </a:t>
            </a:r>
            <a:r>
              <a:rPr lang="en-GB" sz="120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Further texts are concealed behind the green field that will only be visible when the presentation mode is launched!</a:t>
            </a:r>
          </a:p>
        </p:txBody>
      </p:sp>
      <p:sp>
        <p:nvSpPr>
          <p:cNvPr id="4" name="Foliennummernplatzhalter 3"/>
          <p:cNvSpPr>
            <a:spLocks noGrp="1"/>
          </p:cNvSpPr>
          <p:nvPr>
            <p:ph type="sldNum" sz="quarter" idx="10"/>
          </p:nvPr>
        </p:nvSpPr>
        <p:spPr/>
        <p:txBody>
          <a:bodyPr/>
          <a:lstStyle/>
          <a:p>
            <a:fld id="{6EA5FD0C-7815-4C61-9F16-9E61E07823AE}" type="slidenum">
              <a:rPr lang="de-DE" smtClean="0"/>
              <a:t>9</a:t>
            </a:fld>
            <a:endParaRPr lang="de-DE"/>
          </a:p>
        </p:txBody>
      </p:sp>
    </p:spTree>
    <p:extLst>
      <p:ext uri="{BB962C8B-B14F-4D97-AF65-F5344CB8AC3E}">
        <p14:creationId xmlns:p14="http://schemas.microsoft.com/office/powerpoint/2010/main" val="8959029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97819"/>
            <a:ext cx="7772400" cy="1102519"/>
          </a:xfrm>
        </p:spPr>
        <p:txBody>
          <a:bodyPr/>
          <a:lstStyle/>
          <a:p>
            <a:r>
              <a:rPr lang="de-DE"/>
              <a:t>Titelmasterformat durch Klicken bearbeiten</a:t>
            </a:r>
          </a:p>
        </p:txBody>
      </p:sp>
      <p:sp>
        <p:nvSpPr>
          <p:cNvPr id="3" name="Unterti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5EFD61A2-F67D-4445-875B-3FCE001E6512}" type="datetimeFigureOut">
              <a:rPr lang="de-DE" smtClean="0"/>
              <a:t>06.06.2025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2DFF5DD-2512-4874-8415-B98AD53897B7}" type="slidenum">
              <a:rPr lang="de-DE" smtClean="0"/>
              <a:t>‹Nr.›</a:t>
            </a:fld>
            <a:endParaRPr lang="de-DE"/>
          </a:p>
        </p:txBody>
      </p:sp>
    </p:spTree>
    <p:extLst>
      <p:ext uri="{BB962C8B-B14F-4D97-AF65-F5344CB8AC3E}">
        <p14:creationId xmlns:p14="http://schemas.microsoft.com/office/powerpoint/2010/main" val="363375724"/>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5EFD61A2-F67D-4445-875B-3FCE001E6512}" type="datetimeFigureOut">
              <a:rPr lang="de-DE" smtClean="0"/>
              <a:t>06.06.2025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2DFF5DD-2512-4874-8415-B98AD53897B7}" type="slidenum">
              <a:rPr lang="de-DE" smtClean="0"/>
              <a:t>‹Nr.›</a:t>
            </a:fld>
            <a:endParaRPr lang="de-DE"/>
          </a:p>
        </p:txBody>
      </p:sp>
    </p:spTree>
    <p:extLst>
      <p:ext uri="{BB962C8B-B14F-4D97-AF65-F5344CB8AC3E}">
        <p14:creationId xmlns:p14="http://schemas.microsoft.com/office/powerpoint/2010/main" val="2830228285"/>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05979"/>
            <a:ext cx="2057400" cy="4388644"/>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05979"/>
            <a:ext cx="6019800" cy="4388644"/>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5EFD61A2-F67D-4445-875B-3FCE001E6512}" type="datetimeFigureOut">
              <a:rPr lang="de-DE" smtClean="0"/>
              <a:t>06.06.2025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2DFF5DD-2512-4874-8415-B98AD53897B7}" type="slidenum">
              <a:rPr lang="de-DE" smtClean="0"/>
              <a:t>‹Nr.›</a:t>
            </a:fld>
            <a:endParaRPr lang="de-DE"/>
          </a:p>
        </p:txBody>
      </p:sp>
    </p:spTree>
    <p:extLst>
      <p:ext uri="{BB962C8B-B14F-4D97-AF65-F5344CB8AC3E}">
        <p14:creationId xmlns:p14="http://schemas.microsoft.com/office/powerpoint/2010/main" val="3077805839"/>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5EFD61A2-F67D-4445-875B-3FCE001E6512}" type="datetimeFigureOut">
              <a:rPr lang="de-DE" smtClean="0"/>
              <a:t>06.06.2025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2DFF5DD-2512-4874-8415-B98AD53897B7}" type="slidenum">
              <a:rPr lang="de-DE" smtClean="0"/>
              <a:t>‹Nr.›</a:t>
            </a:fld>
            <a:endParaRPr lang="de-DE"/>
          </a:p>
        </p:txBody>
      </p:sp>
    </p:spTree>
    <p:extLst>
      <p:ext uri="{BB962C8B-B14F-4D97-AF65-F5344CB8AC3E}">
        <p14:creationId xmlns:p14="http://schemas.microsoft.com/office/powerpoint/2010/main" val="2185325800"/>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3305176"/>
            <a:ext cx="7772400" cy="1021556"/>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5EFD61A2-F67D-4445-875B-3FCE001E6512}" type="datetimeFigureOut">
              <a:rPr lang="de-DE" smtClean="0"/>
              <a:t>06.06.2025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2DFF5DD-2512-4874-8415-B98AD53897B7}" type="slidenum">
              <a:rPr lang="de-DE" smtClean="0"/>
              <a:t>‹Nr.›</a:t>
            </a:fld>
            <a:endParaRPr lang="de-DE"/>
          </a:p>
        </p:txBody>
      </p:sp>
    </p:spTree>
    <p:extLst>
      <p:ext uri="{BB962C8B-B14F-4D97-AF65-F5344CB8AC3E}">
        <p14:creationId xmlns:p14="http://schemas.microsoft.com/office/powerpoint/2010/main" val="747383272"/>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5EFD61A2-F67D-4445-875B-3FCE001E6512}" type="datetimeFigureOut">
              <a:rPr lang="de-DE" smtClean="0"/>
              <a:t>06.06.2025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2DFF5DD-2512-4874-8415-B98AD53897B7}" type="slidenum">
              <a:rPr lang="de-DE" smtClean="0"/>
              <a:t>‹Nr.›</a:t>
            </a:fld>
            <a:endParaRPr lang="de-DE"/>
          </a:p>
        </p:txBody>
      </p:sp>
    </p:spTree>
    <p:extLst>
      <p:ext uri="{BB962C8B-B14F-4D97-AF65-F5344CB8AC3E}">
        <p14:creationId xmlns:p14="http://schemas.microsoft.com/office/powerpoint/2010/main" val="3777494191"/>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5EFD61A2-F67D-4445-875B-3FCE001E6512}" type="datetimeFigureOut">
              <a:rPr lang="de-DE" smtClean="0"/>
              <a:t>06.06.2025</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52DFF5DD-2512-4874-8415-B98AD53897B7}" type="slidenum">
              <a:rPr lang="de-DE" smtClean="0"/>
              <a:t>‹Nr.›</a:t>
            </a:fld>
            <a:endParaRPr lang="de-DE"/>
          </a:p>
        </p:txBody>
      </p:sp>
    </p:spTree>
    <p:extLst>
      <p:ext uri="{BB962C8B-B14F-4D97-AF65-F5344CB8AC3E}">
        <p14:creationId xmlns:p14="http://schemas.microsoft.com/office/powerpoint/2010/main" val="2402069138"/>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5EFD61A2-F67D-4445-875B-3FCE001E6512}" type="datetimeFigureOut">
              <a:rPr lang="de-DE" smtClean="0"/>
              <a:t>06.06.2025</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52DFF5DD-2512-4874-8415-B98AD53897B7}" type="slidenum">
              <a:rPr lang="de-DE" smtClean="0"/>
              <a:t>‹Nr.›</a:t>
            </a:fld>
            <a:endParaRPr lang="de-DE"/>
          </a:p>
        </p:txBody>
      </p:sp>
    </p:spTree>
    <p:extLst>
      <p:ext uri="{BB962C8B-B14F-4D97-AF65-F5344CB8AC3E}">
        <p14:creationId xmlns:p14="http://schemas.microsoft.com/office/powerpoint/2010/main" val="1912462449"/>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5EFD61A2-F67D-4445-875B-3FCE001E6512}" type="datetimeFigureOut">
              <a:rPr lang="de-DE" smtClean="0"/>
              <a:t>06.06.2025</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52DFF5DD-2512-4874-8415-B98AD53897B7}" type="slidenum">
              <a:rPr lang="de-DE" smtClean="0"/>
              <a:t>‹Nr.›</a:t>
            </a:fld>
            <a:endParaRPr lang="de-DE"/>
          </a:p>
        </p:txBody>
      </p:sp>
    </p:spTree>
    <p:extLst>
      <p:ext uri="{BB962C8B-B14F-4D97-AF65-F5344CB8AC3E}">
        <p14:creationId xmlns:p14="http://schemas.microsoft.com/office/powerpoint/2010/main" val="3641084948"/>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1" y="204787"/>
            <a:ext cx="3008313" cy="871538"/>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5EFD61A2-F67D-4445-875B-3FCE001E6512}" type="datetimeFigureOut">
              <a:rPr lang="de-DE" smtClean="0"/>
              <a:t>06.06.2025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2DFF5DD-2512-4874-8415-B98AD53897B7}" type="slidenum">
              <a:rPr lang="de-DE" smtClean="0"/>
              <a:t>‹Nr.›</a:t>
            </a:fld>
            <a:endParaRPr lang="de-DE"/>
          </a:p>
        </p:txBody>
      </p:sp>
    </p:spTree>
    <p:extLst>
      <p:ext uri="{BB962C8B-B14F-4D97-AF65-F5344CB8AC3E}">
        <p14:creationId xmlns:p14="http://schemas.microsoft.com/office/powerpoint/2010/main" val="2569992129"/>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0"/>
            <a:ext cx="5486400" cy="425054"/>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5EFD61A2-F67D-4445-875B-3FCE001E6512}" type="datetimeFigureOut">
              <a:rPr lang="de-DE" smtClean="0"/>
              <a:t>06.06.2025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2DFF5DD-2512-4874-8415-B98AD53897B7}" type="slidenum">
              <a:rPr lang="de-DE" smtClean="0"/>
              <a:t>‹Nr.›</a:t>
            </a:fld>
            <a:endParaRPr lang="de-DE"/>
          </a:p>
        </p:txBody>
      </p:sp>
    </p:spTree>
    <p:extLst>
      <p:ext uri="{BB962C8B-B14F-4D97-AF65-F5344CB8AC3E}">
        <p14:creationId xmlns:p14="http://schemas.microsoft.com/office/powerpoint/2010/main" val="2514999277"/>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de-DE" dirty="0"/>
              <a:t>Titelmasterformat durch Klicken bearbeiten</a:t>
            </a:r>
          </a:p>
        </p:txBody>
      </p:sp>
      <p:sp>
        <p:nvSpPr>
          <p:cNvPr id="3" name="Textplatzhalt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EFD61A2-F67D-4445-875B-3FCE001E6512}" type="datetimeFigureOut">
              <a:rPr lang="de-DE" smtClean="0"/>
              <a:t>06.06.2025</a:t>
            </a:fld>
            <a:endParaRPr lang="de-DE"/>
          </a:p>
        </p:txBody>
      </p:sp>
      <p:sp>
        <p:nvSpPr>
          <p:cNvPr id="5" name="Fußzeilenplatzhalt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2DFF5DD-2512-4874-8415-B98AD53897B7}" type="slidenum">
              <a:rPr lang="de-DE" smtClean="0"/>
              <a:t>‹Nr.›</a:t>
            </a:fld>
            <a:endParaRPr lang="de-DE"/>
          </a:p>
        </p:txBody>
      </p:sp>
    </p:spTree>
    <p:extLst>
      <p:ext uri="{BB962C8B-B14F-4D97-AF65-F5344CB8AC3E}">
        <p14:creationId xmlns:p14="http://schemas.microsoft.com/office/powerpoint/2010/main" val="334800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1.jpeg"/><Relationship Id="rId11" Type="http://schemas.openxmlformats.org/officeDocument/2006/relationships/image" Target="../media/image36.png"/><Relationship Id="rId5" Type="http://schemas.openxmlformats.org/officeDocument/2006/relationships/image" Target="../media/image30.jpeg"/><Relationship Id="rId10" Type="http://schemas.openxmlformats.org/officeDocument/2006/relationships/image" Target="../media/image35.png"/><Relationship Id="rId4" Type="http://schemas.openxmlformats.org/officeDocument/2006/relationships/image" Target="../media/image29.jpeg"/><Relationship Id="rId9"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62.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40.jpeg"/><Relationship Id="rId7" Type="http://schemas.openxmlformats.org/officeDocument/2006/relationships/image" Target="../media/image62.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64.jpeg"/></Relationships>
</file>

<file path=ppt/slides/_rels/slide4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40.jpeg"/><Relationship Id="rId7" Type="http://schemas.openxmlformats.org/officeDocument/2006/relationships/image" Target="../media/image62.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jpeg"/></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5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screen">
            <a:extLst>
              <a:ext uri="{28A0092B-C50C-407E-A947-70E740481C1C}">
                <a14:useLocalDpi xmlns:a14="http://schemas.microsoft.com/office/drawing/2010/main" val="0"/>
              </a:ext>
            </a:extLst>
          </a:blip>
          <a:stretch>
            <a:fillRect/>
          </a:stretch>
        </p:blipFill>
        <p:spPr bwMode="auto">
          <a:xfrm>
            <a:off x="7706853" y="4366470"/>
            <a:ext cx="1109812" cy="6564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935" y="-28178"/>
            <a:ext cx="9148936" cy="4297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6"/>
          <p:cNvSpPr txBox="1"/>
          <p:nvPr/>
        </p:nvSpPr>
        <p:spPr>
          <a:xfrm>
            <a:off x="6046480" y="4089884"/>
            <a:ext cx="3096344" cy="200055"/>
          </a:xfrm>
          <a:prstGeom prst="rect">
            <a:avLst/>
          </a:prstGeom>
          <a:noFill/>
        </p:spPr>
        <p:txBody>
          <a:bodyPr wrap="square" rtlCol="0">
            <a:spAutoFit/>
          </a:bodyPr>
          <a:lstStyle/>
          <a:p>
            <a:pPr algn="r"/>
            <a:r>
              <a:rPr lang="en-GB" sz="700" i="1" dirty="0">
                <a:solidFill>
                  <a:srgbClr val="F4F9FA"/>
                </a:solidFill>
                <a:latin typeface="Arial" panose="020B0604020202020204" pitchFamily="34" charset="0"/>
                <a:cs typeface="Arial" panose="020B0604020202020204" pitchFamily="34" charset="0"/>
              </a:rPr>
              <a:t>Photo: Climate Alliance Services </a:t>
            </a:r>
          </a:p>
        </p:txBody>
      </p:sp>
      <p:pic>
        <p:nvPicPr>
          <p:cNvPr id="3" name="Grafik 2"/>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67544" y="4454737"/>
            <a:ext cx="2105806" cy="479878"/>
          </a:xfrm>
          <a:prstGeom prst="rect">
            <a:avLst/>
          </a:prstGeom>
        </p:spPr>
      </p:pic>
    </p:spTree>
    <p:extLst>
      <p:ext uri="{BB962C8B-B14F-4D97-AF65-F5344CB8AC3E}">
        <p14:creationId xmlns:p14="http://schemas.microsoft.com/office/powerpoint/2010/main" val="3575245521"/>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324694" y="1779662"/>
            <a:ext cx="4463330" cy="2708434"/>
          </a:xfrm>
          <a:prstGeom prst="rect">
            <a:avLst/>
          </a:prstGeom>
        </p:spPr>
        <p:txBody>
          <a:bodyPr wrap="square">
            <a:spAutoFit/>
          </a:bodyPr>
          <a:lstStyle/>
          <a:p>
            <a:pPr>
              <a:spcAft>
                <a:spcPts val="1800"/>
              </a:spcAft>
              <a:buClr>
                <a:schemeClr val="bg1">
                  <a:lumMod val="50000"/>
                </a:schemeClr>
              </a:buClr>
            </a:pP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21 days</a:t>
            </a: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only by </a:t>
            </a: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bike</a:t>
            </a:r>
            <a:b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absolutely </a:t>
            </a: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no travel by car</a:t>
            </a: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a:r>
          </a:p>
          <a:p>
            <a:pPr>
              <a:spcAft>
                <a:spcPts val="1800"/>
              </a:spcAft>
              <a:buClr>
                <a:schemeClr val="bg1">
                  <a:lumMod val="50000"/>
                </a:schemeClr>
              </a:buClr>
            </a:pP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If possible, a </a:t>
            </a: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“local celebrity”</a:t>
            </a: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and </a:t>
            </a: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media coverage</a:t>
            </a:r>
          </a:p>
          <a:p>
            <a:pPr>
              <a:spcAft>
                <a:spcPts val="1800"/>
              </a:spcAft>
              <a:buClr>
                <a:schemeClr val="bg1">
                  <a:lumMod val="50000"/>
                </a:schemeClr>
              </a:buClr>
            </a:pP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Regular </a:t>
            </a: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experience reports</a:t>
            </a: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in a CITY CYCLING blog</a:t>
            </a:r>
          </a:p>
        </p:txBody>
      </p:sp>
      <p:sp>
        <p:nvSpPr>
          <p:cNvPr id="6" name="Rechteck 5"/>
          <p:cNvSpPr/>
          <p:nvPr/>
        </p:nvSpPr>
        <p:spPr>
          <a:xfrm>
            <a:off x="324694" y="261104"/>
            <a:ext cx="4463330" cy="954107"/>
          </a:xfrm>
          <a:prstGeom prst="rect">
            <a:avLst/>
          </a:prstGeom>
        </p:spPr>
        <p:txBody>
          <a:bodyPr wrap="square">
            <a:spAutoFit/>
          </a:bodyPr>
          <a:lstStyle/>
          <a:p>
            <a:pPr fontAlgn="auto">
              <a:lnSpc>
                <a:spcPct val="100000"/>
              </a:lnSpc>
              <a:spcAft>
                <a:spcPts val="0"/>
              </a:spcAft>
              <a:buClrTx/>
              <a:buSzTx/>
              <a:buFontTx/>
            </a:pPr>
            <a:r>
              <a:rPr lang="en-GB" sz="36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CYCLE STARS</a:t>
            </a:r>
          </a:p>
          <a:p>
            <a:pPr marL="87313" fontAlgn="auto">
              <a:lnSpc>
                <a:spcPct val="100000"/>
              </a:lnSpc>
              <a:spcAft>
                <a:spcPts val="0"/>
              </a:spcAft>
              <a:buClrTx/>
              <a:buSzTx/>
              <a:buFontTx/>
            </a:pPr>
            <a:r>
              <a:rPr lang="en-GB" cap="all">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Leading by example</a:t>
            </a:r>
          </a:p>
        </p:txBody>
      </p:sp>
      <p:pic>
        <p:nvPicPr>
          <p:cNvPr id="5"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934091" y="-13940"/>
            <a:ext cx="4246421" cy="5157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6"/>
          <p:cNvSpPr txBox="1"/>
          <p:nvPr/>
        </p:nvSpPr>
        <p:spPr>
          <a:xfrm>
            <a:off x="6068651" y="4963983"/>
            <a:ext cx="3096344" cy="200055"/>
          </a:xfrm>
          <a:prstGeom prst="rect">
            <a:avLst/>
          </a:prstGeom>
          <a:noFill/>
        </p:spPr>
        <p:txBody>
          <a:bodyPr wrap="square" rtlCol="0">
            <a:spAutoFit/>
          </a:bodyPr>
          <a:lstStyle/>
          <a:p>
            <a:pPr algn="r"/>
            <a:r>
              <a:rPr lang="en-GB" sz="700" i="1" dirty="0">
                <a:latin typeface="Arial" panose="020B0604020202020204" pitchFamily="34" charset="0"/>
                <a:cs typeface="Arial" panose="020B0604020202020204" pitchFamily="34" charset="0"/>
              </a:rPr>
              <a:t>Photo: Climate Alliance Services / Felix </a:t>
            </a:r>
            <a:r>
              <a:rPr lang="en-GB" sz="700" i="1" dirty="0" err="1">
                <a:latin typeface="Arial" panose="020B0604020202020204" pitchFamily="34" charset="0"/>
                <a:cs typeface="Arial" panose="020B0604020202020204" pitchFamily="34" charset="0"/>
              </a:rPr>
              <a:t>Krammer</a:t>
            </a:r>
            <a:endParaRPr lang="en-GB" sz="7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5184679"/>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t="476" r="1673"/>
          <a:stretch/>
        </p:blipFill>
        <p:spPr bwMode="auto">
          <a:xfrm>
            <a:off x="5784231" y="0"/>
            <a:ext cx="3359770" cy="4293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hteck 5"/>
          <p:cNvSpPr/>
          <p:nvPr/>
        </p:nvSpPr>
        <p:spPr>
          <a:xfrm>
            <a:off x="324694" y="261104"/>
            <a:ext cx="5687466" cy="923330"/>
          </a:xfrm>
          <a:prstGeom prst="rect">
            <a:avLst/>
          </a:prstGeom>
        </p:spPr>
        <p:txBody>
          <a:bodyPr wrap="square">
            <a:spAutoFit/>
          </a:bodyPr>
          <a:lstStyle/>
          <a:p>
            <a:pPr fontAlgn="auto">
              <a:lnSpc>
                <a:spcPct val="100000"/>
              </a:lnSpc>
              <a:spcAft>
                <a:spcPts val="0"/>
              </a:spcAft>
              <a:buClrTx/>
              <a:buSzTx/>
              <a:buFontTx/>
            </a:pPr>
            <a:r>
              <a:rPr lang="en-GB" sz="3600" b="1" cap="all" dirty="0" err="1">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Schulradeln</a:t>
            </a:r>
            <a:endParaRPr lang="en-GB" sz="3600" b="1"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endParaRPr>
          </a:p>
          <a:p>
            <a:pPr fontAlgn="auto">
              <a:lnSpc>
                <a:spcPct val="100000"/>
              </a:lnSpc>
              <a:spcAft>
                <a:spcPts val="0"/>
              </a:spcAft>
              <a:buClrTx/>
              <a:buSzTx/>
              <a:buFontTx/>
            </a:pPr>
            <a:r>
              <a:rPr lang="en-GB"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The competition within the competition</a:t>
            </a:r>
          </a:p>
        </p:txBody>
      </p:sp>
      <p:sp>
        <p:nvSpPr>
          <p:cNvPr id="8" name="Rectangle 8"/>
          <p:cNvSpPr>
            <a:spLocks noChangeArrowheads="1"/>
          </p:cNvSpPr>
          <p:nvPr/>
        </p:nvSpPr>
        <p:spPr bwMode="auto">
          <a:xfrm rot="21087381">
            <a:off x="5283558" y="2004981"/>
            <a:ext cx="4179214" cy="695923"/>
          </a:xfrm>
          <a:prstGeom prst="rect">
            <a:avLst/>
          </a:prstGeom>
          <a:solidFill>
            <a:srgbClr val="92C71F"/>
          </a:solidFill>
          <a:ln>
            <a:noFill/>
          </a:ln>
          <a:effectLst/>
        </p:spPr>
        <p:txBody>
          <a:bodyPr lIns="90000" tIns="46800" rIns="90000" bIns="46800" anchor="ctr"/>
          <a:lstStyle>
            <a:lvl1pPr>
              <a:defRPr sz="2800">
                <a:solidFill>
                  <a:schemeClr val="tx1"/>
                </a:solidFill>
                <a:latin typeface="Arial" charset="0"/>
                <a:cs typeface="Arial" charset="0"/>
              </a:defRPr>
            </a:lvl1pPr>
            <a:lvl2pPr marL="742950" indent="-285750">
              <a:defRPr sz="2800">
                <a:solidFill>
                  <a:schemeClr val="tx1"/>
                </a:solidFill>
                <a:latin typeface="Arial" charset="0"/>
                <a:cs typeface="Arial" charset="0"/>
              </a:defRPr>
            </a:lvl2pPr>
            <a:lvl3pPr marL="1143000" indent="-228600">
              <a:defRPr sz="2800">
                <a:solidFill>
                  <a:schemeClr val="tx1"/>
                </a:solidFill>
                <a:latin typeface="Arial" charset="0"/>
                <a:cs typeface="Arial" charset="0"/>
              </a:defRPr>
            </a:lvl3pPr>
            <a:lvl4pPr marL="1600200" indent="-228600">
              <a:defRPr sz="2800">
                <a:solidFill>
                  <a:schemeClr val="tx1"/>
                </a:solidFill>
                <a:latin typeface="Arial" charset="0"/>
                <a:cs typeface="Arial" charset="0"/>
              </a:defRPr>
            </a:lvl4pPr>
            <a:lvl5pPr marL="2057400" indent="-228600">
              <a:defRPr sz="2800">
                <a:solidFill>
                  <a:schemeClr val="tx1"/>
                </a:solidFill>
                <a:latin typeface="Arial" charset="0"/>
                <a:cs typeface="Arial" charset="0"/>
              </a:defRPr>
            </a:lvl5pPr>
            <a:lvl6pPr marL="25146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6pPr>
            <a:lvl7pPr marL="29718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7pPr>
            <a:lvl8pPr marL="34290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8pPr>
            <a:lvl9pPr marL="38862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9pPr>
          </a:lstStyle>
          <a:p>
            <a:pPr algn="ctr">
              <a:lnSpc>
                <a:spcPct val="99000"/>
              </a:lnSpc>
              <a:buClr>
                <a:srgbClr val="31639C"/>
              </a:buClr>
              <a:buFont typeface="Arial Narrow" pitchFamily="34" charset="0"/>
              <a:buNone/>
            </a:pPr>
            <a:r>
              <a:rPr lang="en-GB" sz="2000" b="1">
                <a:solidFill>
                  <a:schemeClr val="bg1"/>
                </a:solidFill>
                <a:latin typeface="Arial" panose="020B0604020202020204" pitchFamily="34" charset="0"/>
                <a:ea typeface="Roboto" panose="02000000000000000000" pitchFamily="2" charset="0"/>
                <a:cs typeface="Arial" panose="020B0604020202020204" pitchFamily="34" charset="0"/>
              </a:rPr>
              <a:t>Growing popularity</a:t>
            </a:r>
          </a:p>
          <a:p>
            <a:pPr algn="ctr">
              <a:lnSpc>
                <a:spcPct val="99000"/>
              </a:lnSpc>
              <a:buClr>
                <a:srgbClr val="31639C"/>
              </a:buClr>
              <a:buFont typeface="Arial Narrow" pitchFamily="34" charset="0"/>
              <a:buNone/>
            </a:pPr>
            <a:r>
              <a:rPr lang="en-GB" sz="2000" b="1">
                <a:solidFill>
                  <a:schemeClr val="bg1"/>
                </a:solidFill>
                <a:latin typeface="Arial" panose="020B0604020202020204" pitchFamily="34" charset="0"/>
                <a:ea typeface="Roboto" panose="02000000000000000000" pitchFamily="2" charset="0"/>
                <a:cs typeface="Arial" panose="020B0604020202020204" pitchFamily="34" charset="0"/>
              </a:rPr>
              <a:t>– increasingly important!</a:t>
            </a:r>
          </a:p>
        </p:txBody>
      </p:sp>
      <p:pic>
        <p:nvPicPr>
          <p:cNvPr id="2050" name="Picture 2" descr="P:\KB-Projekte\STADTRADELN\Schulradeln\Niedersachsen\Grafik\Logos\Schulradeln\01 Schulradeln Logo - Längs\Mit Claim\Bunt\schulradeln_Logo_Bunt.pn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284961" y="4401287"/>
            <a:ext cx="2448271" cy="581537"/>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p:cNvSpPr txBox="1"/>
          <p:nvPr/>
        </p:nvSpPr>
        <p:spPr>
          <a:xfrm>
            <a:off x="324694" y="1269448"/>
            <a:ext cx="5039394" cy="3698448"/>
          </a:xfrm>
          <a:prstGeom prst="rect">
            <a:avLst/>
          </a:prstGeom>
          <a:noFill/>
        </p:spPr>
        <p:txBody>
          <a:bodyPr wrap="square" rtlCol="0">
            <a:spAutoFit/>
          </a:bodyPr>
          <a:lstStyle/>
          <a:p>
            <a:pPr>
              <a:buClr>
                <a:schemeClr val="tx1">
                  <a:lumMod val="75000"/>
                  <a:lumOff val="25000"/>
                </a:schemeClr>
              </a:buClr>
            </a:pPr>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Special competition</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within CITY CYCLING for schoolchildren in Germany. So far offered in:</a:t>
            </a:r>
          </a:p>
          <a:p>
            <a:pPr marL="0" lvl="1">
              <a:buClr>
                <a:schemeClr val="tx1">
                  <a:lumMod val="75000"/>
                  <a:lumOff val="25000"/>
                </a:schemeClr>
              </a:buClr>
              <a:tabLst>
                <a:tab pos="2686050" algn="l"/>
              </a:tabLst>
            </a:pPr>
            <a:r>
              <a:rPr lang="en-GB" sz="1600" dirty="0">
                <a:solidFill>
                  <a:schemeClr val="tx1">
                    <a:lumMod val="75000"/>
                    <a:lumOff val="25000"/>
                  </a:schemeClr>
                </a:solidFill>
                <a:latin typeface="Segoe UI Emoji"/>
                <a:ea typeface="Roboto" panose="02000000000000000000" pitchFamily="2" charset="0"/>
                <a:cs typeface="Arial" panose="020B0604020202020204" pitchFamily="34" charset="0"/>
              </a:rPr>
              <a:t>▪</a:t>
            </a: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Baden-Württemberg	</a:t>
            </a:r>
            <a:r>
              <a:rPr lang="en-GB" sz="1600" dirty="0">
                <a:solidFill>
                  <a:schemeClr val="tx1">
                    <a:lumMod val="75000"/>
                    <a:lumOff val="25000"/>
                  </a:schemeClr>
                </a:solidFill>
                <a:latin typeface="Segoe UI Emoji"/>
                <a:ea typeface="Roboto" panose="02000000000000000000" pitchFamily="2" charset="0"/>
                <a:cs typeface="Arial" panose="020B0604020202020204" pitchFamily="34" charset="0"/>
              </a:rPr>
              <a:t>▪</a:t>
            </a: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Bavaria</a:t>
            </a:r>
          </a:p>
          <a:p>
            <a:pPr marL="0" lvl="1">
              <a:buClr>
                <a:schemeClr val="tx1">
                  <a:lumMod val="75000"/>
                  <a:lumOff val="25000"/>
                </a:schemeClr>
              </a:buClr>
              <a:tabLst>
                <a:tab pos="2686050" algn="l"/>
              </a:tabLst>
            </a:pPr>
            <a:r>
              <a:rPr lang="en-GB" sz="1600" dirty="0">
                <a:solidFill>
                  <a:schemeClr val="tx1">
                    <a:lumMod val="75000"/>
                    <a:lumOff val="25000"/>
                  </a:schemeClr>
                </a:solidFill>
                <a:latin typeface="Segoe UI Emoji"/>
                <a:ea typeface="Roboto" panose="02000000000000000000" pitchFamily="2" charset="0"/>
                <a:cs typeface="Arial" panose="020B0604020202020204" pitchFamily="34" charset="0"/>
              </a:rPr>
              <a:t>▪</a:t>
            </a: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Hesse	</a:t>
            </a:r>
            <a:r>
              <a:rPr lang="en-GB" sz="1600" dirty="0">
                <a:solidFill>
                  <a:schemeClr val="tx1">
                    <a:lumMod val="75000"/>
                    <a:lumOff val="25000"/>
                  </a:schemeClr>
                </a:solidFill>
                <a:latin typeface="Segoe UI Emoji"/>
                <a:ea typeface="Roboto" panose="02000000000000000000" pitchFamily="2" charset="0"/>
                <a:cs typeface="Arial" panose="020B0604020202020204" pitchFamily="34" charset="0"/>
              </a:rPr>
              <a:t>▪</a:t>
            </a: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Lower Saxony</a:t>
            </a:r>
          </a:p>
          <a:p>
            <a:pPr marL="0" lvl="1">
              <a:buClr>
                <a:schemeClr val="tx1">
                  <a:lumMod val="75000"/>
                  <a:lumOff val="25000"/>
                </a:schemeClr>
              </a:buClr>
              <a:tabLst>
                <a:tab pos="2686050" algn="l"/>
              </a:tabLst>
            </a:pPr>
            <a:r>
              <a:rPr lang="en-GB" sz="1600" dirty="0">
                <a:solidFill>
                  <a:schemeClr val="tx1">
                    <a:lumMod val="75000"/>
                    <a:lumOff val="25000"/>
                  </a:schemeClr>
                </a:solidFill>
                <a:latin typeface="Segoe UI Emoji"/>
                <a:ea typeface="Roboto" panose="02000000000000000000" pitchFamily="2" charset="0"/>
                <a:cs typeface="Arial" panose="020B0604020202020204" pitchFamily="34" charset="0"/>
              </a:rPr>
              <a:t>▪</a:t>
            </a: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North Rhine-Westphalia	</a:t>
            </a:r>
            <a:r>
              <a:rPr lang="en-GB" sz="1600" dirty="0">
                <a:solidFill>
                  <a:schemeClr val="tx1">
                    <a:lumMod val="75000"/>
                    <a:lumOff val="25000"/>
                  </a:schemeClr>
                </a:solidFill>
                <a:latin typeface="Segoe UI Emoji"/>
                <a:ea typeface="Roboto" panose="02000000000000000000" pitchFamily="2" charset="0"/>
                <a:cs typeface="Arial" panose="020B0604020202020204" pitchFamily="34" charset="0"/>
              </a:rPr>
              <a:t>▪</a:t>
            </a: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Rhineland-Palatinate</a:t>
            </a:r>
            <a:b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sz="1600" dirty="0">
                <a:solidFill>
                  <a:schemeClr val="tx1">
                    <a:lumMod val="75000"/>
                    <a:lumOff val="25000"/>
                  </a:schemeClr>
                </a:solidFill>
                <a:latin typeface="Segoe UI Emoji"/>
                <a:ea typeface="Roboto" panose="02000000000000000000" pitchFamily="2" charset="0"/>
                <a:cs typeface="Arial" panose="020B0604020202020204" pitchFamily="34" charset="0"/>
              </a:rPr>
              <a:t>▪</a:t>
            </a: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Saarland	</a:t>
            </a:r>
            <a:r>
              <a:rPr lang="en-GB" sz="1600" dirty="0">
                <a:solidFill>
                  <a:schemeClr val="tx1">
                    <a:lumMod val="75000"/>
                    <a:lumOff val="25000"/>
                  </a:schemeClr>
                </a:solidFill>
                <a:latin typeface="Segoe UI Emoji"/>
                <a:ea typeface="Roboto" panose="02000000000000000000" pitchFamily="2" charset="0"/>
                <a:cs typeface="Arial" panose="020B0604020202020204" pitchFamily="34" charset="0"/>
              </a:rPr>
              <a:t>▪</a:t>
            </a: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Thuringia</a:t>
            </a:r>
          </a:p>
          <a:p>
            <a:pPr marL="0" lvl="1">
              <a:spcBef>
                <a:spcPts val="600"/>
              </a:spcBef>
              <a:spcAft>
                <a:spcPts val="800"/>
              </a:spcAft>
              <a:buClr>
                <a:schemeClr val="tx1">
                  <a:lumMod val="75000"/>
                  <a:lumOff val="25000"/>
                </a:schemeClr>
              </a:buClr>
            </a:pP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Special focus on:</a:t>
            </a:r>
            <a:b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schoolchildren, parents and teachers</a:t>
            </a:r>
            <a:b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from primary schools to vocational colleges</a:t>
            </a:r>
          </a:p>
          <a:p>
            <a:pPr marL="0" lvl="1">
              <a:spcBef>
                <a:spcPts val="600"/>
              </a:spcBef>
              <a:spcAft>
                <a:spcPts val="800"/>
              </a:spcAft>
              <a:buClr>
                <a:schemeClr val="tx1">
                  <a:lumMod val="75000"/>
                  <a:lumOff val="25000"/>
                </a:schemeClr>
              </a:buClr>
            </a:pPr>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Creative competitions</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possible</a:t>
            </a:r>
          </a:p>
          <a:p>
            <a:pPr marL="0" lvl="1">
              <a:spcBef>
                <a:spcPts val="600"/>
              </a:spcBef>
              <a:spcAft>
                <a:spcPts val="600"/>
              </a:spcAft>
              <a:buClr>
                <a:schemeClr val="tx1">
                  <a:lumMod val="75000"/>
                  <a:lumOff val="25000"/>
                </a:schemeClr>
              </a:buClr>
            </a:pPr>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Awards within the federal states</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in part by (state) ministers</a:t>
            </a:r>
          </a:p>
        </p:txBody>
      </p:sp>
      <p:sp>
        <p:nvSpPr>
          <p:cNvPr id="11" name="Textfeld 10"/>
          <p:cNvSpPr txBox="1"/>
          <p:nvPr/>
        </p:nvSpPr>
        <p:spPr>
          <a:xfrm>
            <a:off x="6068651" y="4099887"/>
            <a:ext cx="3096344" cy="200055"/>
          </a:xfrm>
          <a:prstGeom prst="rect">
            <a:avLst/>
          </a:prstGeom>
          <a:noFill/>
        </p:spPr>
        <p:txBody>
          <a:bodyPr wrap="square" rtlCol="0">
            <a:spAutoFit/>
          </a:bodyPr>
          <a:lstStyle/>
          <a:p>
            <a:pPr algn="r"/>
            <a:r>
              <a:rPr lang="en-GB" sz="700" i="1" dirty="0">
                <a:latin typeface="Arial" panose="020B0604020202020204" pitchFamily="34" charset="0"/>
                <a:cs typeface="Arial" panose="020B0604020202020204" pitchFamily="34" charset="0"/>
              </a:rPr>
              <a:t>Photo: Climate Alliance Services / Felix </a:t>
            </a:r>
            <a:r>
              <a:rPr lang="en-GB" sz="700" i="1" dirty="0" err="1">
                <a:latin typeface="Arial" panose="020B0604020202020204" pitchFamily="34" charset="0"/>
                <a:cs typeface="Arial" panose="020B0604020202020204" pitchFamily="34" charset="0"/>
              </a:rPr>
              <a:t>Krammer</a:t>
            </a:r>
            <a:endParaRPr lang="en-GB" sz="7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846168"/>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324694" y="1423972"/>
            <a:ext cx="4967386" cy="3200876"/>
          </a:xfrm>
          <a:prstGeom prst="rect">
            <a:avLst/>
          </a:prstGeom>
          <a:noFill/>
        </p:spPr>
        <p:txBody>
          <a:bodyPr wrap="square" rtlCol="0">
            <a:spAutoFit/>
          </a:bodyPr>
          <a:lstStyle/>
          <a:p>
            <a:pPr marL="0" lvl="1">
              <a:spcAft>
                <a:spcPts val="1200"/>
              </a:spcAft>
              <a:buClr>
                <a:schemeClr val="tx1">
                  <a:lumMod val="75000"/>
                  <a:lumOff val="25000"/>
                </a:schemeClr>
              </a:buClr>
            </a:pP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Takes place </a:t>
            </a:r>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during the local CITY CYCLING campaign</a:t>
            </a:r>
          </a:p>
          <a:p>
            <a:pPr marL="0" lvl="1">
              <a:spcAft>
                <a:spcPts val="1200"/>
              </a:spcAft>
              <a:buClr>
                <a:schemeClr val="tx1">
                  <a:lumMod val="75000"/>
                  <a:lumOff val="25000"/>
                </a:schemeClr>
              </a:buClr>
            </a:pPr>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Link to </a:t>
            </a:r>
            <a:r>
              <a:rPr lang="en-GB" b="1" dirty="0" err="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Schulradeln</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while registering for CITY CYCLING</a:t>
            </a:r>
          </a:p>
          <a:p>
            <a:pPr marL="0" lvl="1">
              <a:spcAft>
                <a:spcPts val="1200"/>
              </a:spcAft>
              <a:buClr>
                <a:schemeClr val="tx1">
                  <a:lumMod val="75000"/>
                  <a:lumOff val="25000"/>
                </a:schemeClr>
              </a:buClr>
            </a:pPr>
            <a:r>
              <a:rPr lang="en-GB" b="1" dirty="0" err="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Subteams</a:t>
            </a:r>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for individual classes</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within a school for added motivation</a:t>
            </a:r>
          </a:p>
          <a:p>
            <a:pPr marL="0" lvl="1">
              <a:spcAft>
                <a:spcPts val="1200"/>
              </a:spcAft>
              <a:buClr>
                <a:schemeClr val="tx1">
                  <a:lumMod val="75000"/>
                  <a:lumOff val="25000"/>
                </a:schemeClr>
              </a:buClr>
            </a:pPr>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Federal states</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responsible (annual licence)</a:t>
            </a:r>
          </a:p>
          <a:p>
            <a:pPr marL="0" lvl="1">
              <a:spcAft>
                <a:spcPts val="1200"/>
              </a:spcAft>
              <a:buClr>
                <a:schemeClr val="tx1">
                  <a:lumMod val="75000"/>
                  <a:lumOff val="25000"/>
                </a:schemeClr>
              </a:buClr>
            </a:pPr>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State coordinators</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responsible for overall coordination</a:t>
            </a:r>
          </a:p>
        </p:txBody>
      </p:sp>
      <p:sp>
        <p:nvSpPr>
          <p:cNvPr id="6" name="Rechteck 5"/>
          <p:cNvSpPr/>
          <p:nvPr/>
        </p:nvSpPr>
        <p:spPr>
          <a:xfrm>
            <a:off x="324694" y="261104"/>
            <a:ext cx="5183410" cy="923330"/>
          </a:xfrm>
          <a:prstGeom prst="rect">
            <a:avLst/>
          </a:prstGeom>
        </p:spPr>
        <p:txBody>
          <a:bodyPr wrap="square">
            <a:spAutoFit/>
          </a:bodyPr>
          <a:lstStyle/>
          <a:p>
            <a:pPr fontAlgn="auto">
              <a:lnSpc>
                <a:spcPct val="100000"/>
              </a:lnSpc>
              <a:spcAft>
                <a:spcPts val="0"/>
              </a:spcAft>
              <a:buClrTx/>
              <a:buSzTx/>
              <a:buFontTx/>
            </a:pPr>
            <a:r>
              <a:rPr lang="en-GB" sz="3600" b="1" cap="all" dirty="0" err="1">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Schulradeln</a:t>
            </a:r>
            <a:endParaRPr lang="en-GB" sz="3600" b="1"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endParaRPr>
          </a:p>
          <a:p>
            <a:pPr marL="87313" fontAlgn="auto">
              <a:lnSpc>
                <a:spcPct val="100000"/>
              </a:lnSpc>
              <a:spcAft>
                <a:spcPts val="0"/>
              </a:spcAft>
              <a:buClrTx/>
              <a:buSzTx/>
              <a:buFontTx/>
            </a:pPr>
            <a:r>
              <a:rPr lang="en-GB"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How does it work?</a:t>
            </a:r>
          </a:p>
        </p:txBody>
      </p:sp>
      <p:sp>
        <p:nvSpPr>
          <p:cNvPr id="2" name="Rechteck 1"/>
          <p:cNvSpPr/>
          <p:nvPr/>
        </p:nvSpPr>
        <p:spPr>
          <a:xfrm>
            <a:off x="6111118" y="4507640"/>
            <a:ext cx="2795958" cy="338554"/>
          </a:xfrm>
          <a:prstGeom prst="rect">
            <a:avLst/>
          </a:prstGeom>
        </p:spPr>
        <p:txBody>
          <a:bodyPr wrap="none">
            <a:spAutoFit/>
          </a:bodyPr>
          <a:lstStyle/>
          <a:p>
            <a:r>
              <a:rPr lang="en-GB" sz="1600" b="1" dirty="0">
                <a:solidFill>
                  <a:srgbClr val="0070C0"/>
                </a:solidFill>
                <a:latin typeface="Arial" panose="020B0604020202020204" pitchFamily="34" charset="0"/>
                <a:cs typeface="Arial" panose="020B0604020202020204" pitchFamily="34" charset="0"/>
              </a:rPr>
              <a:t>stadtradeln.de/</a:t>
            </a:r>
            <a:r>
              <a:rPr lang="en-GB" sz="1600" b="1" dirty="0" err="1">
                <a:solidFill>
                  <a:srgbClr val="0070C0"/>
                </a:solidFill>
                <a:latin typeface="Arial" panose="020B0604020202020204" pitchFamily="34" charset="0"/>
                <a:cs typeface="Arial" panose="020B0604020202020204" pitchFamily="34" charset="0"/>
              </a:rPr>
              <a:t>schulradeln</a:t>
            </a:r>
            <a:endParaRPr lang="en-GB" sz="1600" b="1" dirty="0">
              <a:solidFill>
                <a:srgbClr val="0070C0"/>
              </a:solidFill>
              <a:latin typeface="Arial" panose="020B0604020202020204" pitchFamily="34" charset="0"/>
              <a:cs typeface="Arial" panose="020B0604020202020204" pitchFamily="34" charset="0"/>
            </a:endParaRPr>
          </a:p>
        </p:txBody>
      </p:sp>
      <p:pic>
        <p:nvPicPr>
          <p:cNvPr id="7" name="Picture 2"/>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1" r="1090"/>
          <a:stretch/>
        </p:blipFill>
        <p:spPr bwMode="auto">
          <a:xfrm>
            <a:off x="5832711" y="2"/>
            <a:ext cx="3311289" cy="4429170"/>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p:cNvSpPr txBox="1"/>
          <p:nvPr/>
        </p:nvSpPr>
        <p:spPr>
          <a:xfrm>
            <a:off x="6031105" y="4229118"/>
            <a:ext cx="3096344" cy="200055"/>
          </a:xfrm>
          <a:prstGeom prst="rect">
            <a:avLst/>
          </a:prstGeom>
          <a:noFill/>
        </p:spPr>
        <p:txBody>
          <a:bodyPr wrap="square" rtlCol="0">
            <a:spAutoFit/>
          </a:bodyPr>
          <a:lstStyle/>
          <a:p>
            <a:pPr algn="r"/>
            <a:r>
              <a:rPr lang="en-GB" sz="700" i="1" dirty="0">
                <a:solidFill>
                  <a:schemeClr val="bg1"/>
                </a:solidFill>
                <a:latin typeface="Arial" panose="020B0604020202020204" pitchFamily="34" charset="0"/>
                <a:cs typeface="Arial" panose="020B0604020202020204" pitchFamily="34" charset="0"/>
              </a:rPr>
              <a:t>Photo: Climate Alliance Services </a:t>
            </a:r>
          </a:p>
        </p:txBody>
      </p:sp>
    </p:spTree>
    <p:extLst>
      <p:ext uri="{BB962C8B-B14F-4D97-AF65-F5344CB8AC3E}">
        <p14:creationId xmlns:p14="http://schemas.microsoft.com/office/powerpoint/2010/main" val="111992860"/>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2819545" y="1876638"/>
            <a:ext cx="5352855" cy="1246495"/>
          </a:xfrm>
          <a:prstGeom prst="rect">
            <a:avLst/>
          </a:prstGeom>
        </p:spPr>
        <p:txBody>
          <a:bodyPr wrap="square">
            <a:spAutoFit/>
          </a:bodyPr>
          <a:lstStyle/>
          <a:p>
            <a:pPr>
              <a:spcAft>
                <a:spcPts val="1800"/>
              </a:spcAft>
              <a:tabLst>
                <a:tab pos="2420938" algn="l"/>
              </a:tabLst>
            </a:pP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Global participation </a:t>
            </a: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possible</a:t>
            </a:r>
          </a:p>
          <a:p>
            <a:pPr>
              <a:spcAft>
                <a:spcPts val="1800"/>
              </a:spcAft>
              <a:tabLst>
                <a:tab pos="2420938" algn="l"/>
              </a:tabLst>
            </a:pP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Strengthen friendly ties with </a:t>
            </a: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partner towns/cities</a:t>
            </a:r>
          </a:p>
        </p:txBody>
      </p:sp>
      <p:sp>
        <p:nvSpPr>
          <p:cNvPr id="6" name="Rechteck 5"/>
          <p:cNvSpPr/>
          <p:nvPr/>
        </p:nvSpPr>
        <p:spPr>
          <a:xfrm>
            <a:off x="2843808" y="288803"/>
            <a:ext cx="6300192" cy="1200329"/>
          </a:xfrm>
          <a:prstGeom prst="rect">
            <a:avLst/>
          </a:prstGeom>
        </p:spPr>
        <p:txBody>
          <a:bodyPr wrap="square">
            <a:spAutoFit/>
          </a:bodyPr>
          <a:lstStyle/>
          <a:p>
            <a:r>
              <a:rPr lang="en-GB" sz="36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CITY CYCLING goes international</a:t>
            </a:r>
          </a:p>
        </p:txBody>
      </p:sp>
      <p:pic>
        <p:nvPicPr>
          <p:cNvPr id="14" name="Picture 2" descr="C:\Users\amuno\Desktop\STADTRADELN\CITY CYCLING\Grafik\CC - Logo\01 CC Logo - Square format\CC Logo - Square format\CC_Logo_square_RGB_72dpi.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4315" r="3823"/>
          <a:stretch/>
        </p:blipFill>
        <p:spPr bwMode="auto">
          <a:xfrm>
            <a:off x="4822528" y="4421319"/>
            <a:ext cx="877193" cy="52544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C:\Users\amuno\Desktop\STADTRADELN\BICIUDAD\Grafik\BC Logo\BC Logo - Quadratisch\BC_Logo_quadratisch_RGB_72dpi.jpg"/>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l="13221" t="5857" r="12808" b="6212"/>
          <a:stretch/>
        </p:blipFill>
        <p:spPr bwMode="auto">
          <a:xfrm>
            <a:off x="2699792" y="4420435"/>
            <a:ext cx="758407" cy="52757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C:\Users\amuno\Desktop\STADTRADELN\PEDALACIDADE\Grafik\PD Logo - Quadratisch\PD_Logo_quadratisch_RGB_300dpi.jpg"/>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l="11215" t="12601" r="9970" b="12298"/>
          <a:stretch/>
        </p:blipFill>
        <p:spPr bwMode="auto">
          <a:xfrm>
            <a:off x="5798297" y="4420436"/>
            <a:ext cx="968567" cy="52757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Users\amuno\Desktop\STADTRADELN\VILLE EN SELLE\Grafik\VES - Logo\VES Logo - Quadratisch\VES_quadratisch_RGB_72dpi.jpg"/>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l="4555" t="6365" r="4707" b="6718"/>
          <a:stretch/>
        </p:blipFill>
        <p:spPr bwMode="auto">
          <a:xfrm>
            <a:off x="7976548" y="4420435"/>
            <a:ext cx="941155" cy="52757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C:\Users\amuno\Desktop\STADTRADELN\TOUR DU DUERF\Grafik\Logos\Logo TdD\TDD - Logo - Quadratisch\TDD_Logo_quadratisch_RGB_72dpi.jpg"/>
          <p:cNvPicPr>
            <a:picLocks noChangeAspect="1" noChangeArrowheads="1"/>
          </p:cNvPicPr>
          <p:nvPr/>
        </p:nvPicPr>
        <p:blipFill rotWithShape="1">
          <a:blip r:embed="rId7" cstate="screen">
            <a:extLst>
              <a:ext uri="{28A0092B-C50C-407E-A947-70E740481C1C}">
                <a14:useLocalDpi xmlns:a14="http://schemas.microsoft.com/office/drawing/2010/main" val="0"/>
              </a:ext>
            </a:extLst>
          </a:blip>
          <a:srcRect l="7660" t="12299" r="9221" b="12299"/>
          <a:stretch/>
        </p:blipFill>
        <p:spPr bwMode="auto">
          <a:xfrm>
            <a:off x="6865440" y="4421319"/>
            <a:ext cx="1012532" cy="52544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KB-Projekte\STADTRADELN\CICLISM IN ORAS\CICLISM IN ORAS - Logos\CIO_Logo\CIO_Logo_square\CIO_Logo_square_original.pn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3556775" y="4420787"/>
            <a:ext cx="1167177" cy="52672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0" y="0"/>
            <a:ext cx="2555776" cy="5146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feld 11"/>
          <p:cNvSpPr txBox="1"/>
          <p:nvPr/>
        </p:nvSpPr>
        <p:spPr>
          <a:xfrm>
            <a:off x="35496" y="4963983"/>
            <a:ext cx="3096344" cy="200055"/>
          </a:xfrm>
          <a:prstGeom prst="rect">
            <a:avLst/>
          </a:prstGeom>
          <a:noFill/>
        </p:spPr>
        <p:txBody>
          <a:bodyPr wrap="square" rtlCol="0">
            <a:spAutoFit/>
          </a:bodyPr>
          <a:lstStyle/>
          <a:p>
            <a:r>
              <a:rPr lang="en-GB" sz="700" i="1" dirty="0">
                <a:latin typeface="Arial" panose="020B0604020202020204" pitchFamily="34" charset="0"/>
                <a:cs typeface="Arial" panose="020B0604020202020204" pitchFamily="34" charset="0"/>
              </a:rPr>
              <a:t>Photo: Climate Alliance Services / Felix </a:t>
            </a:r>
            <a:r>
              <a:rPr lang="en-GB" sz="700" i="1" dirty="0" err="1">
                <a:latin typeface="Arial" panose="020B0604020202020204" pitchFamily="34" charset="0"/>
                <a:cs typeface="Arial" panose="020B0604020202020204" pitchFamily="34" charset="0"/>
              </a:rPr>
              <a:t>Krammer</a:t>
            </a:r>
            <a:endParaRPr lang="en-GB" sz="7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4312921"/>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107504" y="3435846"/>
            <a:ext cx="4262480" cy="923330"/>
          </a:xfrm>
          <a:prstGeom prst="rect">
            <a:avLst/>
          </a:prstGeom>
        </p:spPr>
        <p:txBody>
          <a:bodyPr wrap="square">
            <a:spAutoFit/>
          </a:bodyPr>
          <a:lstStyle/>
          <a:p>
            <a:pPr fontAlgn="auto">
              <a:lnSpc>
                <a:spcPct val="100000"/>
              </a:lnSpc>
              <a:spcAft>
                <a:spcPts val="0"/>
              </a:spcAft>
              <a:buClrTx/>
              <a:buSzTx/>
              <a:buFontTx/>
            </a:pPr>
            <a:r>
              <a:rPr lang="en-GB" sz="3600" b="1"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The winners</a:t>
            </a:r>
          </a:p>
          <a:p>
            <a:pPr fontAlgn="auto">
              <a:lnSpc>
                <a:spcPct val="100000"/>
              </a:lnSpc>
              <a:spcAft>
                <a:spcPts val="0"/>
              </a:spcAft>
              <a:buClrTx/>
              <a:buSzTx/>
              <a:buFontTx/>
            </a:pPr>
            <a:r>
              <a:rPr lang="en-GB"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Who is acknowledged how?</a:t>
            </a:r>
          </a:p>
        </p:txBody>
      </p:sp>
      <p:sp>
        <p:nvSpPr>
          <p:cNvPr id="5" name="Rectangle 3"/>
          <p:cNvSpPr txBox="1">
            <a:spLocks noChangeArrowheads="1"/>
          </p:cNvSpPr>
          <p:nvPr/>
        </p:nvSpPr>
        <p:spPr>
          <a:xfrm>
            <a:off x="4283968" y="3564825"/>
            <a:ext cx="4608512" cy="1277273"/>
          </a:xfrm>
          <a:prstGeom prst="rect">
            <a:avLst/>
          </a:prstGeom>
        </p:spPr>
        <p:txBody>
          <a:bodyPr wrap="square" lIns="0" tIns="0" rIns="0" bIns="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85725" indent="0">
              <a:lnSpc>
                <a:spcPct val="100000"/>
              </a:lnSpc>
              <a:spcBef>
                <a:spcPts val="0"/>
              </a:spcBef>
              <a:spcAft>
                <a:spcPts val="1800"/>
              </a:spcAft>
              <a:buClr>
                <a:schemeClr val="tx1">
                  <a:lumMod val="65000"/>
                  <a:lumOff val="35000"/>
                </a:schemeClr>
              </a:buClr>
              <a:buNone/>
            </a:pPr>
            <a:r>
              <a:rPr lang="en-GB" sz="17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Locally by the municipalities</a:t>
            </a:r>
            <a:br>
              <a:rPr lang="en-GB" sz="17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sz="17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Teams and/or individuals</a:t>
            </a:r>
          </a:p>
          <a:p>
            <a:pPr marL="85725" indent="0">
              <a:lnSpc>
                <a:spcPct val="100000"/>
              </a:lnSpc>
              <a:spcBef>
                <a:spcPts val="0"/>
              </a:spcBef>
              <a:spcAft>
                <a:spcPts val="1800"/>
              </a:spcAft>
              <a:buClr>
                <a:schemeClr val="tx1">
                  <a:lumMod val="65000"/>
                  <a:lumOff val="35000"/>
                </a:schemeClr>
              </a:buClr>
              <a:buNone/>
            </a:pPr>
            <a:r>
              <a:rPr lang="en-GB" sz="17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Internationally by Climate Alliance Services</a:t>
            </a:r>
            <a:br>
              <a:rPr lang="en-GB" sz="17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sz="17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Most successful municipalities</a:t>
            </a:r>
          </a:p>
        </p:txBody>
      </p:sp>
      <p:sp>
        <p:nvSpPr>
          <p:cNvPr id="7" name="Textfeld 6"/>
          <p:cNvSpPr txBox="1"/>
          <p:nvPr/>
        </p:nvSpPr>
        <p:spPr>
          <a:xfrm>
            <a:off x="6047656" y="3136165"/>
            <a:ext cx="3096344" cy="200055"/>
          </a:xfrm>
          <a:prstGeom prst="rect">
            <a:avLst/>
          </a:prstGeom>
          <a:noFill/>
        </p:spPr>
        <p:txBody>
          <a:bodyPr wrap="square" rtlCol="0">
            <a:spAutoFit/>
          </a:bodyPr>
          <a:lstStyle/>
          <a:p>
            <a:pPr algn="r"/>
            <a:r>
              <a:rPr lang="en-GB" sz="700" i="1" dirty="0">
                <a:solidFill>
                  <a:schemeClr val="bg1"/>
                </a:solidFill>
                <a:latin typeface="Arial" panose="020B0604020202020204" pitchFamily="34" charset="0"/>
                <a:cs typeface="Arial" panose="020B0604020202020204" pitchFamily="34" charset="0"/>
              </a:rPr>
              <a:t>Photo: Climate Alliance Services / </a:t>
            </a:r>
            <a:r>
              <a:rPr lang="en-GB" sz="700" i="1" dirty="0" err="1">
                <a:solidFill>
                  <a:schemeClr val="bg1"/>
                </a:solidFill>
                <a:latin typeface="Arial" panose="020B0604020202020204" pitchFamily="34" charset="0"/>
                <a:cs typeface="Arial" panose="020B0604020202020204" pitchFamily="34" charset="0"/>
              </a:rPr>
              <a:t>Smilla</a:t>
            </a:r>
            <a:r>
              <a:rPr lang="en-GB" sz="700" i="1" dirty="0">
                <a:solidFill>
                  <a:schemeClr val="bg1"/>
                </a:solidFill>
                <a:latin typeface="Arial" panose="020B0604020202020204" pitchFamily="34" charset="0"/>
                <a:cs typeface="Arial" panose="020B0604020202020204" pitchFamily="34" charset="0"/>
              </a:rPr>
              <a:t> </a:t>
            </a:r>
            <a:r>
              <a:rPr lang="en-GB" sz="700" i="1" dirty="0" err="1">
                <a:solidFill>
                  <a:schemeClr val="bg1"/>
                </a:solidFill>
                <a:latin typeface="Arial" panose="020B0604020202020204" pitchFamily="34" charset="0"/>
                <a:cs typeface="Arial" panose="020B0604020202020204" pitchFamily="34" charset="0"/>
              </a:rPr>
              <a:t>Dankert</a:t>
            </a:r>
            <a:endParaRPr lang="en-GB" sz="700" i="1" dirty="0">
              <a:solidFill>
                <a:schemeClr val="bg1"/>
              </a:solidFill>
              <a:latin typeface="Arial" panose="020B0604020202020204" pitchFamily="34" charset="0"/>
              <a:cs typeface="Arial" panose="020B0604020202020204" pitchFamily="34" charset="0"/>
            </a:endParaRPr>
          </a:p>
        </p:txBody>
      </p:sp>
      <p:pic>
        <p:nvPicPr>
          <p:cNvPr id="8" name="Grafik 7">
            <a:extLst>
              <a:ext uri="{FF2B5EF4-FFF2-40B4-BE49-F238E27FC236}">
                <a16:creationId xmlns:a16="http://schemas.microsoft.com/office/drawing/2014/main" id="{223440C5-2531-4BC4-80D9-0408D523407F}"/>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t="19712" b="26462"/>
          <a:stretch/>
        </p:blipFill>
        <p:spPr>
          <a:xfrm>
            <a:off x="1" y="0"/>
            <a:ext cx="9143999" cy="3281226"/>
          </a:xfrm>
          <a:prstGeom prst="rect">
            <a:avLst/>
          </a:prstGeom>
        </p:spPr>
      </p:pic>
      <p:sp>
        <p:nvSpPr>
          <p:cNvPr id="9" name="Textfeld 8"/>
          <p:cNvSpPr txBox="1"/>
          <p:nvPr/>
        </p:nvSpPr>
        <p:spPr>
          <a:xfrm>
            <a:off x="6047656" y="3073115"/>
            <a:ext cx="3096344" cy="200055"/>
          </a:xfrm>
          <a:prstGeom prst="rect">
            <a:avLst/>
          </a:prstGeom>
          <a:noFill/>
        </p:spPr>
        <p:txBody>
          <a:bodyPr wrap="square" rtlCol="0">
            <a:spAutoFit/>
          </a:bodyPr>
          <a:lstStyle/>
          <a:p>
            <a:pPr algn="r"/>
            <a:r>
              <a:rPr lang="de-DE" sz="700" i="1" dirty="0" err="1">
                <a:solidFill>
                  <a:schemeClr val="bg1"/>
                </a:solidFill>
                <a:latin typeface="Arial" panose="020B0604020202020204" pitchFamily="34" charset="0"/>
                <a:cs typeface="Arial" panose="020B0604020202020204" pitchFamily="34" charset="0"/>
              </a:rPr>
              <a:t>Photo</a:t>
            </a:r>
            <a:r>
              <a:rPr lang="de-DE" sz="700" i="1" dirty="0">
                <a:solidFill>
                  <a:schemeClr val="bg1"/>
                </a:solidFill>
                <a:latin typeface="Arial" panose="020B0604020202020204" pitchFamily="34" charset="0"/>
                <a:cs typeface="Arial" panose="020B0604020202020204" pitchFamily="34" charset="0"/>
              </a:rPr>
              <a:t>: Michael Nagy / Presseamt München</a:t>
            </a:r>
            <a:endParaRPr lang="de-DE" sz="7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0847085"/>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323529" y="275073"/>
            <a:ext cx="5400599" cy="923330"/>
          </a:xfrm>
          <a:prstGeom prst="rect">
            <a:avLst/>
          </a:prstGeom>
        </p:spPr>
        <p:txBody>
          <a:bodyPr wrap="square">
            <a:spAutoFit/>
          </a:bodyPr>
          <a:lstStyle/>
          <a:p>
            <a:pPr fontAlgn="auto">
              <a:lnSpc>
                <a:spcPct val="100000"/>
              </a:lnSpc>
              <a:spcAft>
                <a:spcPts val="0"/>
              </a:spcAft>
              <a:buClrTx/>
              <a:buSzTx/>
              <a:buFontTx/>
            </a:pPr>
            <a:r>
              <a:rPr lang="en-GB" sz="36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The winners</a:t>
            </a:r>
          </a:p>
          <a:p>
            <a:pPr fontAlgn="auto">
              <a:lnSpc>
                <a:spcPct val="100000"/>
              </a:lnSpc>
              <a:spcAft>
                <a:spcPts val="0"/>
              </a:spcAft>
              <a:buClrTx/>
              <a:buSzTx/>
              <a:buFontTx/>
            </a:pPr>
            <a:r>
              <a:rPr lang="en-GB" cap="all">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on the international level</a:t>
            </a:r>
          </a:p>
        </p:txBody>
      </p:sp>
      <p:sp>
        <p:nvSpPr>
          <p:cNvPr id="5" name="Rectangle 3"/>
          <p:cNvSpPr txBox="1">
            <a:spLocks noChangeArrowheads="1"/>
          </p:cNvSpPr>
          <p:nvPr/>
        </p:nvSpPr>
        <p:spPr>
          <a:xfrm>
            <a:off x="539552" y="1953001"/>
            <a:ext cx="4536504" cy="2970044"/>
          </a:xfrm>
          <a:prstGeom prst="rect">
            <a:avLst/>
          </a:prstGeom>
        </p:spPr>
        <p:txBody>
          <a:bodyPr wrap="square" lIns="0" tIns="0" rIns="0" bIns="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Bef>
                <a:spcPts val="0"/>
              </a:spcBef>
              <a:spcAft>
                <a:spcPts val="1800"/>
              </a:spcAft>
              <a:buClr>
                <a:schemeClr val="bg1">
                  <a:lumMod val="50000"/>
                </a:schemeClr>
              </a:buClr>
              <a:buNone/>
            </a:pPr>
            <a:r>
              <a:rPr lang="en-GB" sz="24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Awards in two categories </a:t>
            </a:r>
            <a:br>
              <a:rPr lang="en-GB" sz="24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sz="24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within five population groups</a:t>
            </a:r>
          </a:p>
          <a:p>
            <a:pPr marL="360000" indent="-360000">
              <a:spcBef>
                <a:spcPts val="0"/>
              </a:spcBef>
              <a:spcAft>
                <a:spcPts val="1200"/>
              </a:spcAft>
              <a:buClr>
                <a:schemeClr val="tx1">
                  <a:lumMod val="75000"/>
                  <a:lumOff val="25000"/>
                </a:schemeClr>
              </a:buClr>
            </a:pPr>
            <a:r>
              <a:rPr lang="en-GB"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most active local parliaments</a:t>
            </a:r>
          </a:p>
          <a:p>
            <a:pPr marL="360000" indent="-360000">
              <a:spcBef>
                <a:spcPts val="0"/>
              </a:spcBef>
              <a:spcAft>
                <a:spcPts val="2400"/>
              </a:spcAft>
              <a:buClr>
                <a:schemeClr val="tx1">
                  <a:lumMod val="75000"/>
                  <a:lumOff val="25000"/>
                </a:schemeClr>
              </a:buClr>
            </a:pPr>
            <a:r>
              <a:rPr lang="en-GB"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most active municipalities with </a:t>
            </a:r>
            <a:br>
              <a:rPr lang="en-GB"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the most kilometres cycled</a:t>
            </a:r>
          </a:p>
          <a:p>
            <a:pPr>
              <a:spcBef>
                <a:spcPts val="0"/>
              </a:spcBef>
              <a:spcAft>
                <a:spcPts val="600"/>
              </a:spcAft>
              <a:buClr>
                <a:schemeClr val="tx1">
                  <a:lumMod val="75000"/>
                  <a:lumOff val="25000"/>
                </a:schemeClr>
              </a:buClr>
              <a:buFont typeface="Wingdings" panose="05000000000000000000" pitchFamily="2" charset="2"/>
              <a:buChar char="Ø"/>
            </a:pPr>
            <a:r>
              <a:rPr lang="en-GB"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First place and best newcomer in each category</a:t>
            </a:r>
          </a:p>
        </p:txBody>
      </p:sp>
      <p:sp>
        <p:nvSpPr>
          <p:cNvPr id="7" name="Textfeld 6"/>
          <p:cNvSpPr txBox="1"/>
          <p:nvPr/>
        </p:nvSpPr>
        <p:spPr>
          <a:xfrm>
            <a:off x="6113378" y="4948014"/>
            <a:ext cx="3030622" cy="200055"/>
          </a:xfrm>
          <a:prstGeom prst="rect">
            <a:avLst/>
          </a:prstGeom>
          <a:noFill/>
        </p:spPr>
        <p:txBody>
          <a:bodyPr wrap="square" rtlCol="0">
            <a:spAutoFit/>
          </a:bodyPr>
          <a:lstStyle/>
          <a:p>
            <a:pPr algn="r"/>
            <a:r>
              <a:rPr lang="en-GB" sz="700" i="1" dirty="0">
                <a:latin typeface="Arial" panose="020B0604020202020204" pitchFamily="34" charset="0"/>
                <a:cs typeface="Arial" panose="020B0604020202020204" pitchFamily="34" charset="0"/>
              </a:rPr>
              <a:t>Photo credit: Climate Alliance Services / </a:t>
            </a:r>
            <a:r>
              <a:rPr lang="en-GB" sz="700" i="1" dirty="0" err="1">
                <a:latin typeface="Arial" panose="020B0604020202020204" pitchFamily="34" charset="0"/>
                <a:cs typeface="Arial" panose="020B0604020202020204" pitchFamily="34" charset="0"/>
              </a:rPr>
              <a:t>Smilla</a:t>
            </a:r>
            <a:r>
              <a:rPr lang="en-GB" sz="700" i="1" dirty="0">
                <a:latin typeface="Arial" panose="020B0604020202020204" pitchFamily="34" charset="0"/>
                <a:cs typeface="Arial" panose="020B0604020202020204" pitchFamily="34" charset="0"/>
              </a:rPr>
              <a:t> </a:t>
            </a:r>
            <a:r>
              <a:rPr lang="en-GB" sz="700" i="1" dirty="0" err="1">
                <a:latin typeface="Arial" panose="020B0604020202020204" pitchFamily="34" charset="0"/>
                <a:cs typeface="Arial" panose="020B0604020202020204" pitchFamily="34" charset="0"/>
              </a:rPr>
              <a:t>Dankert</a:t>
            </a:r>
            <a:endParaRPr lang="en-GB" sz="700" i="1" dirty="0">
              <a:latin typeface="Arial" panose="020B0604020202020204" pitchFamily="34" charset="0"/>
              <a:cs typeface="Arial" panose="020B0604020202020204" pitchFamily="34" charset="0"/>
            </a:endParaRPr>
          </a:p>
        </p:txBody>
      </p:sp>
      <p:pic>
        <p:nvPicPr>
          <p:cNvPr id="8" name="Grafik 7">
            <a:extLst>
              <a:ext uri="{FF2B5EF4-FFF2-40B4-BE49-F238E27FC236}">
                <a16:creationId xmlns:a16="http://schemas.microsoft.com/office/drawing/2014/main" id="{3501FA33-0EB3-4CF8-AC0D-0830BF8D90E8}"/>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63013" t="16401"/>
          <a:stretch/>
        </p:blipFill>
        <p:spPr>
          <a:xfrm>
            <a:off x="5724128" y="0"/>
            <a:ext cx="3413404" cy="5143500"/>
          </a:xfrm>
          <a:prstGeom prst="rect">
            <a:avLst/>
          </a:prstGeom>
        </p:spPr>
      </p:pic>
      <p:sp>
        <p:nvSpPr>
          <p:cNvPr id="2" name="Rechteck 1"/>
          <p:cNvSpPr/>
          <p:nvPr/>
        </p:nvSpPr>
        <p:spPr>
          <a:xfrm>
            <a:off x="6893380" y="4821714"/>
            <a:ext cx="2169184" cy="215444"/>
          </a:xfrm>
          <a:prstGeom prst="rect">
            <a:avLst/>
          </a:prstGeom>
        </p:spPr>
        <p:txBody>
          <a:bodyPr wrap="none">
            <a:spAutoFit/>
          </a:bodyPr>
          <a:lstStyle/>
          <a:p>
            <a:pPr algn="r"/>
            <a:r>
              <a:rPr lang="de-DE" sz="800" i="1" dirty="0" err="1">
                <a:solidFill>
                  <a:schemeClr val="bg1"/>
                </a:solidFill>
                <a:latin typeface="Arial" panose="020B0604020202020204" pitchFamily="34" charset="0"/>
                <a:cs typeface="Arial" panose="020B0604020202020204" pitchFamily="34" charset="0"/>
              </a:rPr>
              <a:t>Photo</a:t>
            </a:r>
            <a:r>
              <a:rPr lang="de-DE" sz="800" i="1" dirty="0">
                <a:solidFill>
                  <a:schemeClr val="bg1"/>
                </a:solidFill>
                <a:latin typeface="Arial" panose="020B0604020202020204" pitchFamily="34" charset="0"/>
                <a:cs typeface="Arial" panose="020B0604020202020204" pitchFamily="34" charset="0"/>
              </a:rPr>
              <a:t>: Michael Nagy / Presseamt München</a:t>
            </a:r>
            <a:endParaRPr lang="de-DE"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2628003"/>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le 4"/>
          <p:cNvGraphicFramePr>
            <a:graphicFrameLocks noGrp="1"/>
          </p:cNvGraphicFramePr>
          <p:nvPr>
            <p:extLst>
              <p:ext uri="{D42A27DB-BD31-4B8C-83A1-F6EECF244321}">
                <p14:modId xmlns:p14="http://schemas.microsoft.com/office/powerpoint/2010/main" val="852316285"/>
              </p:ext>
            </p:extLst>
          </p:nvPr>
        </p:nvGraphicFramePr>
        <p:xfrm>
          <a:off x="323528" y="1649988"/>
          <a:ext cx="5832647" cy="2210880"/>
        </p:xfrm>
        <a:graphic>
          <a:graphicData uri="http://schemas.openxmlformats.org/drawingml/2006/table">
            <a:tbl>
              <a:tblPr firstRow="1" firstCol="1" lastRow="1" lastCol="1" bandRow="1" bandCol="1">
                <a:tableStyleId>{69012ECD-51FC-41F1-AA8D-1B2483CD663E}</a:tableStyleId>
              </a:tblPr>
              <a:tblGrid>
                <a:gridCol w="2144395">
                  <a:extLst>
                    <a:ext uri="{9D8B030D-6E8A-4147-A177-3AD203B41FA5}">
                      <a16:colId xmlns:a16="http://schemas.microsoft.com/office/drawing/2014/main" val="20000"/>
                    </a:ext>
                  </a:extLst>
                </a:gridCol>
                <a:gridCol w="1844126">
                  <a:extLst>
                    <a:ext uri="{9D8B030D-6E8A-4147-A177-3AD203B41FA5}">
                      <a16:colId xmlns:a16="http://schemas.microsoft.com/office/drawing/2014/main" val="20001"/>
                    </a:ext>
                  </a:extLst>
                </a:gridCol>
                <a:gridCol w="1844126">
                  <a:extLst>
                    <a:ext uri="{9D8B030D-6E8A-4147-A177-3AD203B41FA5}">
                      <a16:colId xmlns:a16="http://schemas.microsoft.com/office/drawing/2014/main" val="20002"/>
                    </a:ext>
                  </a:extLst>
                </a:gridCol>
              </a:tblGrid>
              <a:tr h="412513">
                <a:tc>
                  <a:txBody>
                    <a:bodyPr/>
                    <a:lstStyle/>
                    <a:p>
                      <a:r>
                        <a:rPr lang="en-GB" sz="1400" dirty="0">
                          <a:latin typeface="Arial" panose="020B0604020202020204" pitchFamily="34" charset="0"/>
                          <a:cs typeface="Arial" panose="020B0604020202020204" pitchFamily="34" charset="0"/>
                        </a:rPr>
                        <a:t>Number of inhabitants</a:t>
                      </a:r>
                    </a:p>
                  </a:txBody>
                  <a:tcPr marL="72000" marR="72000" marT="36000" marB="36000" anchor="ctr">
                    <a:solidFill>
                      <a:srgbClr val="54A4DF"/>
                    </a:solidFill>
                  </a:tcPr>
                </a:tc>
                <a:tc>
                  <a:txBody>
                    <a:bodyPr/>
                    <a:lstStyle/>
                    <a:p>
                      <a:pPr marL="176213" indent="0" algn="ctr" defTabSz="914400" rtl="0" eaLnBrk="1" latinLnBrk="0" hangingPunct="1">
                        <a:lnSpc>
                          <a:spcPct val="100000"/>
                        </a:lnSpc>
                        <a:spcAft>
                          <a:spcPts val="0"/>
                        </a:spcAft>
                      </a:pPr>
                      <a:r>
                        <a:rPr lang="en-GB" sz="1400" b="1">
                          <a:solidFill>
                            <a:schemeClr val="bg1"/>
                          </a:solidFill>
                          <a:effectLst/>
                          <a:latin typeface="Arial" panose="020B0604020202020204" pitchFamily="34" charset="0"/>
                          <a:ea typeface="+mn-ea"/>
                          <a:cs typeface="Arial" panose="020B0604020202020204" pitchFamily="34" charset="0"/>
                        </a:rPr>
                        <a:t>Climate Alliance members</a:t>
                      </a:r>
                    </a:p>
                  </a:txBody>
                  <a:tcPr marL="72000" marR="72000" marT="36000" marB="36000">
                    <a:solidFill>
                      <a:srgbClr val="54A4DF"/>
                    </a:solidFill>
                  </a:tcPr>
                </a:tc>
                <a:tc>
                  <a:txBody>
                    <a:bodyPr/>
                    <a:lstStyle/>
                    <a:p>
                      <a:pPr marL="176213" marR="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bg1"/>
                          </a:solidFill>
                          <a:effectLst/>
                          <a:latin typeface="Arial" panose="020B0604020202020204" pitchFamily="34" charset="0"/>
                          <a:ea typeface="+mn-ea"/>
                          <a:cs typeface="Arial" panose="020B0604020202020204" pitchFamily="34" charset="0"/>
                        </a:rPr>
                        <a:t>Non-members</a:t>
                      </a:r>
                    </a:p>
                  </a:txBody>
                  <a:tcPr marL="72000" marR="72000" marT="36000" marB="36000">
                    <a:solidFill>
                      <a:srgbClr val="54A4DF"/>
                    </a:solidFill>
                  </a:tcPr>
                </a:tc>
                <a:extLst>
                  <a:ext uri="{0D108BD9-81ED-4DB2-BD59-A6C34878D82A}">
                    <a16:rowId xmlns:a16="http://schemas.microsoft.com/office/drawing/2014/main" val="10000"/>
                  </a:ext>
                </a:extLst>
              </a:tr>
              <a:tr h="236034">
                <a:tc>
                  <a:txBody>
                    <a:bodyPr/>
                    <a:lstStyle/>
                    <a:p>
                      <a:pPr>
                        <a:lnSpc>
                          <a:spcPct val="100000"/>
                        </a:lnSpc>
                        <a:spcAft>
                          <a:spcPts val="0"/>
                        </a:spcAft>
                      </a:pPr>
                      <a:r>
                        <a:rPr lang="en-GB" sz="1400" b="1">
                          <a:solidFill>
                            <a:schemeClr val="tx1">
                              <a:lumMod val="75000"/>
                              <a:lumOff val="25000"/>
                            </a:schemeClr>
                          </a:solidFill>
                          <a:effectLst/>
                          <a:latin typeface="Arial" panose="020B0604020202020204" pitchFamily="34" charset="0"/>
                          <a:cs typeface="Arial" panose="020B0604020202020204" pitchFamily="34" charset="0"/>
                        </a:rPr>
                        <a:t>Less than 10,000</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€ 540</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€ 720</a:t>
                      </a:r>
                    </a:p>
                  </a:txBody>
                  <a:tcPr marL="72000" marR="72000" marT="36000" marB="36000" anchor="ctr"/>
                </a:tc>
                <a:extLst>
                  <a:ext uri="{0D108BD9-81ED-4DB2-BD59-A6C34878D82A}">
                    <a16:rowId xmlns:a16="http://schemas.microsoft.com/office/drawing/2014/main" val="10001"/>
                  </a:ext>
                </a:extLst>
              </a:tr>
              <a:tr h="236034">
                <a:tc>
                  <a:txBody>
                    <a:bodyPr/>
                    <a:lstStyle/>
                    <a:p>
                      <a:pPr>
                        <a:lnSpc>
                          <a:spcPct val="100000"/>
                        </a:lnSpc>
                        <a:spcAft>
                          <a:spcPts val="0"/>
                        </a:spcAft>
                      </a:pPr>
                      <a:r>
                        <a:rPr lang="en-GB" sz="1400" b="1">
                          <a:solidFill>
                            <a:schemeClr val="tx1">
                              <a:lumMod val="75000"/>
                              <a:lumOff val="25000"/>
                            </a:schemeClr>
                          </a:solidFill>
                          <a:effectLst/>
                          <a:latin typeface="Arial" panose="020B0604020202020204" pitchFamily="34" charset="0"/>
                          <a:cs typeface="Arial" panose="020B0604020202020204" pitchFamily="34" charset="0"/>
                        </a:rPr>
                        <a:t>10,000 to 49,999</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€ 1,075</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€ 1,425</a:t>
                      </a:r>
                    </a:p>
                  </a:txBody>
                  <a:tcPr marL="72000" marR="72000" marT="36000" marB="36000" anchor="ctr"/>
                </a:tc>
                <a:extLst>
                  <a:ext uri="{0D108BD9-81ED-4DB2-BD59-A6C34878D82A}">
                    <a16:rowId xmlns:a16="http://schemas.microsoft.com/office/drawing/2014/main" val="10002"/>
                  </a:ext>
                </a:extLst>
              </a:tr>
              <a:tr h="236034">
                <a:tc>
                  <a:txBody>
                    <a:bodyPr/>
                    <a:lstStyle/>
                    <a:p>
                      <a:pPr>
                        <a:lnSpc>
                          <a:spcPct val="100000"/>
                        </a:lnSpc>
                        <a:spcAft>
                          <a:spcPts val="0"/>
                        </a:spcAft>
                      </a:pPr>
                      <a:r>
                        <a:rPr lang="en-GB" sz="1400" b="1">
                          <a:solidFill>
                            <a:schemeClr val="tx1">
                              <a:lumMod val="75000"/>
                              <a:lumOff val="25000"/>
                            </a:schemeClr>
                          </a:solidFill>
                          <a:effectLst/>
                          <a:latin typeface="Arial" panose="020B0604020202020204" pitchFamily="34" charset="0"/>
                          <a:cs typeface="Arial" panose="020B0604020202020204" pitchFamily="34" charset="0"/>
                        </a:rPr>
                        <a:t>50,000 to 99,999</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€ 1,785</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€ 2,370</a:t>
                      </a:r>
                    </a:p>
                  </a:txBody>
                  <a:tcPr marL="72000" marR="72000" marT="36000" marB="36000" anchor="ctr"/>
                </a:tc>
                <a:extLst>
                  <a:ext uri="{0D108BD9-81ED-4DB2-BD59-A6C34878D82A}">
                    <a16:rowId xmlns:a16="http://schemas.microsoft.com/office/drawing/2014/main" val="10003"/>
                  </a:ext>
                </a:extLst>
              </a:tr>
              <a:tr h="236034">
                <a:tc>
                  <a:txBody>
                    <a:bodyPr/>
                    <a:lstStyle/>
                    <a:p>
                      <a:pPr>
                        <a:lnSpc>
                          <a:spcPct val="100000"/>
                        </a:lnSpc>
                        <a:spcAft>
                          <a:spcPts val="0"/>
                        </a:spcAft>
                      </a:pPr>
                      <a:r>
                        <a:rPr lang="en-GB" sz="1400" b="1">
                          <a:solidFill>
                            <a:schemeClr val="tx1">
                              <a:lumMod val="75000"/>
                              <a:lumOff val="25000"/>
                            </a:schemeClr>
                          </a:solidFill>
                          <a:effectLst/>
                          <a:latin typeface="Arial" panose="020B0604020202020204" pitchFamily="34" charset="0"/>
                          <a:cs typeface="Arial" panose="020B0604020202020204" pitchFamily="34" charset="0"/>
                        </a:rPr>
                        <a:t>100,000 to 499,999</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€ 2,675</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€ 3,560</a:t>
                      </a:r>
                    </a:p>
                  </a:txBody>
                  <a:tcPr marL="72000" marR="72000" marT="36000" marB="36000" anchor="ctr"/>
                </a:tc>
                <a:extLst>
                  <a:ext uri="{0D108BD9-81ED-4DB2-BD59-A6C34878D82A}">
                    <a16:rowId xmlns:a16="http://schemas.microsoft.com/office/drawing/2014/main" val="10004"/>
                  </a:ext>
                </a:extLst>
              </a:tr>
              <a:tr h="23603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a:solidFill>
                            <a:schemeClr val="tx1">
                              <a:lumMod val="75000"/>
                              <a:lumOff val="25000"/>
                            </a:schemeClr>
                          </a:solidFill>
                          <a:effectLst/>
                          <a:latin typeface="Arial" panose="020B0604020202020204" pitchFamily="34" charset="0"/>
                          <a:cs typeface="Arial" panose="020B0604020202020204" pitchFamily="34" charset="0"/>
                        </a:rPr>
                        <a:t>More than 500,000</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€ 3,565</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€ 4,740</a:t>
                      </a:r>
                    </a:p>
                  </a:txBody>
                  <a:tcPr marL="72000" marR="72000" marT="36000" marB="36000" anchor="ctr"/>
                </a:tc>
                <a:extLst>
                  <a:ext uri="{0D108BD9-81ED-4DB2-BD59-A6C34878D82A}">
                    <a16:rowId xmlns:a16="http://schemas.microsoft.com/office/drawing/2014/main" val="10005"/>
                  </a:ext>
                </a:extLst>
              </a:tr>
              <a:tr h="236034">
                <a:tc>
                  <a:txBody>
                    <a:bodyPr/>
                    <a:lstStyle/>
                    <a:p>
                      <a:r>
                        <a:rPr lang="en-GB" sz="1400" i="1">
                          <a:solidFill>
                            <a:schemeClr val="tx1">
                              <a:lumMod val="75000"/>
                              <a:lumOff val="25000"/>
                            </a:schemeClr>
                          </a:solidFill>
                          <a:latin typeface="Arial" panose="020B0604020202020204" pitchFamily="34" charset="0"/>
                          <a:cs typeface="Arial" panose="020B0604020202020204" pitchFamily="34" charset="0"/>
                        </a:rPr>
                        <a:t>Lump sum*</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i="1" dirty="0">
                          <a:solidFill>
                            <a:schemeClr val="tx1">
                              <a:lumMod val="75000"/>
                              <a:lumOff val="25000"/>
                            </a:schemeClr>
                          </a:solidFill>
                          <a:effectLst/>
                          <a:latin typeface="Arial" panose="020B0604020202020204" pitchFamily="34" charset="0"/>
                          <a:ea typeface="+mn-ea"/>
                          <a:cs typeface="Arial" panose="020B0604020202020204" pitchFamily="34" charset="0"/>
                        </a:rPr>
                        <a:t>   € 280</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i="1" dirty="0">
                          <a:solidFill>
                            <a:schemeClr val="tx1">
                              <a:lumMod val="75000"/>
                              <a:lumOff val="25000"/>
                            </a:schemeClr>
                          </a:solidFill>
                          <a:effectLst/>
                          <a:latin typeface="Arial" panose="020B0604020202020204" pitchFamily="34" charset="0"/>
                          <a:ea typeface="+mn-ea"/>
                          <a:cs typeface="Arial" panose="020B0604020202020204" pitchFamily="34" charset="0"/>
                        </a:rPr>
                        <a:t>   € 370</a:t>
                      </a:r>
                    </a:p>
                  </a:txBody>
                  <a:tcPr marL="72000" marR="72000" marT="36000" marB="36000" anchor="ctr"/>
                </a:tc>
                <a:extLst>
                  <a:ext uri="{0D108BD9-81ED-4DB2-BD59-A6C34878D82A}">
                    <a16:rowId xmlns:a16="http://schemas.microsoft.com/office/drawing/2014/main" val="10006"/>
                  </a:ext>
                </a:extLst>
              </a:tr>
            </a:tbl>
          </a:graphicData>
        </a:graphic>
      </p:graphicFrame>
      <p:sp>
        <p:nvSpPr>
          <p:cNvPr id="4" name="Rechteck 3"/>
          <p:cNvSpPr/>
          <p:nvPr/>
        </p:nvSpPr>
        <p:spPr>
          <a:xfrm>
            <a:off x="323529" y="275073"/>
            <a:ext cx="8496944" cy="923330"/>
          </a:xfrm>
          <a:prstGeom prst="rect">
            <a:avLst/>
          </a:prstGeom>
        </p:spPr>
        <p:txBody>
          <a:bodyPr wrap="square">
            <a:spAutoFit/>
          </a:bodyPr>
          <a:lstStyle/>
          <a:p>
            <a:pPr fontAlgn="auto">
              <a:lnSpc>
                <a:spcPct val="100000"/>
              </a:lnSpc>
              <a:spcAft>
                <a:spcPts val="0"/>
              </a:spcAft>
              <a:buClrTx/>
              <a:buSzTx/>
              <a:buFontTx/>
            </a:pPr>
            <a:r>
              <a:rPr lang="en-GB" sz="3600" b="1"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Participation fees in 2025</a:t>
            </a:r>
          </a:p>
          <a:p>
            <a:pPr fontAlgn="auto">
              <a:lnSpc>
                <a:spcPct val="100000"/>
              </a:lnSpc>
              <a:spcAft>
                <a:spcPts val="0"/>
              </a:spcAft>
              <a:buClrTx/>
              <a:buSzTx/>
              <a:buFontTx/>
            </a:pPr>
            <a:r>
              <a:rPr lang="en-GB"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For municipalities</a:t>
            </a:r>
          </a:p>
        </p:txBody>
      </p:sp>
      <p:sp>
        <p:nvSpPr>
          <p:cNvPr id="7" name="Textfeld 6"/>
          <p:cNvSpPr txBox="1"/>
          <p:nvPr/>
        </p:nvSpPr>
        <p:spPr>
          <a:xfrm>
            <a:off x="323529" y="3867894"/>
            <a:ext cx="2480674" cy="400110"/>
          </a:xfrm>
          <a:prstGeom prst="rect">
            <a:avLst/>
          </a:prstGeom>
          <a:noFill/>
        </p:spPr>
        <p:txBody>
          <a:bodyPr wrap="square" rtlCol="0">
            <a:spAutoFit/>
          </a:bodyPr>
          <a:lstStyle/>
          <a:p>
            <a:r>
              <a:rPr lang="en-GB" sz="1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Incl. VAT</a:t>
            </a:r>
          </a:p>
          <a:p>
            <a:r>
              <a:rPr lang="en-GB" sz="1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Registration via the rural district/region</a:t>
            </a:r>
          </a:p>
        </p:txBody>
      </p:sp>
      <p:sp>
        <p:nvSpPr>
          <p:cNvPr id="6" name="Textfeld 7"/>
          <p:cNvSpPr txBox="1"/>
          <p:nvPr/>
        </p:nvSpPr>
        <p:spPr>
          <a:xfrm>
            <a:off x="6300192" y="1692553"/>
            <a:ext cx="2376264" cy="2031325"/>
          </a:xfrm>
          <a:prstGeom prst="rect">
            <a:avLst/>
          </a:prstGeom>
          <a:noFill/>
        </p:spPr>
        <p:txBody>
          <a:bodyPr wrap="square" lIns="0" tIns="0" rIns="0" bIns="0"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Subsidies in Germany</a:t>
            </a:r>
          </a:p>
          <a:p>
            <a:endParaRPr lang="de-DE" sz="1400" dirty="0">
              <a:solidFill>
                <a:schemeClr val="tx1">
                  <a:lumMod val="75000"/>
                  <a:lumOff val="25000"/>
                </a:schemeClr>
              </a:solidFill>
              <a:latin typeface="Arial Black" panose="020B0A04020102020204" pitchFamily="34" charset="0"/>
              <a:ea typeface="Roboto Black" panose="02000000000000000000" pitchFamily="2" charset="0"/>
              <a:cs typeface="Arial" panose="020B0604020202020204" pitchFamily="34" charset="0"/>
            </a:endParaRPr>
          </a:p>
          <a:p>
            <a:pPr marL="285750" indent="-285750">
              <a:buFont typeface="Arial" panose="020B0604020202020204" pitchFamily="34" charset="0"/>
              <a:buChar char="•"/>
            </a:pPr>
            <a:r>
              <a:rPr lang="en-GB" sz="13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available in almost all German federal states</a:t>
            </a:r>
          </a:p>
          <a:p>
            <a:pPr marL="285750" indent="-285750">
              <a:buFont typeface="Arial" panose="020B0604020202020204" pitchFamily="34" charset="0"/>
              <a:buChar char="•"/>
            </a:pPr>
            <a:r>
              <a:rPr lang="en-GB" sz="13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up to 100% of the participation fees covered by state ministries</a:t>
            </a:r>
          </a:p>
          <a:p>
            <a:endParaRPr lang="en-US" sz="13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r>
              <a:rPr lang="en-GB" sz="13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More information:</a:t>
            </a:r>
            <a:br>
              <a:rPr lang="en-GB" sz="13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sz="1300" b="1" dirty="0">
                <a:solidFill>
                  <a:srgbClr val="0070C0"/>
                </a:solidFill>
                <a:latin typeface="Arial" panose="020B0604020202020204" pitchFamily="34" charset="0"/>
                <a:ea typeface="Roboto" panose="02000000000000000000" pitchFamily="2" charset="0"/>
                <a:cs typeface="Arial" panose="020B0604020202020204" pitchFamily="34" charset="0"/>
              </a:rPr>
              <a:t>city-cycling.org/register</a:t>
            </a:r>
          </a:p>
        </p:txBody>
      </p:sp>
    </p:spTree>
    <p:extLst>
      <p:ext uri="{BB962C8B-B14F-4D97-AF65-F5344CB8AC3E}">
        <p14:creationId xmlns:p14="http://schemas.microsoft.com/office/powerpoint/2010/main" val="2823388198"/>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8"/>
          <p:cNvSpPr>
            <a:spLocks noChangeArrowheads="1"/>
          </p:cNvSpPr>
          <p:nvPr/>
        </p:nvSpPr>
        <p:spPr bwMode="auto">
          <a:xfrm>
            <a:off x="4139952" y="1514589"/>
            <a:ext cx="4464496" cy="36593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000" tIns="46800" rIns="90000" bIns="72000">
            <a:spAutoFit/>
          </a:bodyPr>
          <a:lstStyle>
            <a:lvl1pPr marL="179388" indent="-179388">
              <a:defRPr sz="2800">
                <a:solidFill>
                  <a:schemeClr val="tx1"/>
                </a:solidFill>
                <a:latin typeface="Arial" charset="0"/>
                <a:cs typeface="Arial" charset="0"/>
              </a:defRPr>
            </a:lvl1pPr>
            <a:lvl2pPr marL="742950" indent="-285750">
              <a:defRPr sz="2800">
                <a:solidFill>
                  <a:schemeClr val="tx1"/>
                </a:solidFill>
                <a:latin typeface="Arial" charset="0"/>
                <a:cs typeface="Arial" charset="0"/>
              </a:defRPr>
            </a:lvl2pPr>
            <a:lvl3pPr marL="1143000" indent="-228600">
              <a:defRPr sz="2800">
                <a:solidFill>
                  <a:schemeClr val="tx1"/>
                </a:solidFill>
                <a:latin typeface="Arial" charset="0"/>
                <a:cs typeface="Arial" charset="0"/>
              </a:defRPr>
            </a:lvl3pPr>
            <a:lvl4pPr marL="1600200" indent="-228600">
              <a:defRPr sz="2800">
                <a:solidFill>
                  <a:schemeClr val="tx1"/>
                </a:solidFill>
                <a:latin typeface="Arial" charset="0"/>
                <a:cs typeface="Arial" charset="0"/>
              </a:defRPr>
            </a:lvl4pPr>
            <a:lvl5pPr marL="2057400" indent="-228600">
              <a:defRPr sz="2800">
                <a:solidFill>
                  <a:schemeClr val="tx1"/>
                </a:solidFill>
                <a:latin typeface="Arial" charset="0"/>
                <a:cs typeface="Arial" charset="0"/>
              </a:defRPr>
            </a:lvl5pPr>
            <a:lvl6pPr marL="25146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6pPr>
            <a:lvl7pPr marL="29718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7pPr>
            <a:lvl8pPr marL="34290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8pPr>
            <a:lvl9pPr marL="38862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9pPr>
          </a:lstStyle>
          <a:p>
            <a:pPr marL="0" indent="0">
              <a:lnSpc>
                <a:spcPct val="100000"/>
              </a:lnSpc>
              <a:spcBef>
                <a:spcPts val="0"/>
              </a:spcBef>
              <a:spcAft>
                <a:spcPts val="1800"/>
              </a:spcAft>
              <a:buClr>
                <a:schemeClr val="tx1">
                  <a:lumMod val="65000"/>
                  <a:lumOff val="35000"/>
                </a:schemeClr>
              </a:buClr>
            </a:pPr>
            <a:r>
              <a:rPr lang="en-GB"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Complete </a:t>
            </a:r>
            <a:r>
              <a:rPr lang="en-GB"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IT infrastructure</a:t>
            </a:r>
            <a:r>
              <a:rPr lang="en-GB"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incl. a municipal subpage on city-cycling.org as a hub for mobilising local participants</a:t>
            </a:r>
          </a:p>
          <a:p>
            <a:pPr marL="0" indent="0">
              <a:lnSpc>
                <a:spcPct val="100000"/>
              </a:lnSpc>
              <a:spcBef>
                <a:spcPts val="0"/>
              </a:spcBef>
              <a:spcAft>
                <a:spcPts val="1800"/>
              </a:spcAft>
              <a:buClr>
                <a:schemeClr val="tx1">
                  <a:lumMod val="65000"/>
                  <a:lumOff val="35000"/>
                </a:schemeClr>
              </a:buClr>
            </a:pPr>
            <a:r>
              <a:rPr lang="en-GB"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CITY CYCLING app</a:t>
            </a:r>
            <a:r>
              <a:rPr lang="en-GB"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incl. tracking function</a:t>
            </a:r>
          </a:p>
          <a:p>
            <a:pPr marL="0" indent="0">
              <a:lnSpc>
                <a:spcPct val="100000"/>
              </a:lnSpc>
              <a:spcBef>
                <a:spcPts val="0"/>
              </a:spcBef>
              <a:buClr>
                <a:schemeClr val="tx1">
                  <a:lumMod val="65000"/>
                  <a:lumOff val="35000"/>
                </a:schemeClr>
              </a:buClr>
            </a:pPr>
            <a:r>
              <a:rPr lang="en-GB"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Optional services (in Germany): </a:t>
            </a:r>
          </a:p>
          <a:p>
            <a:pPr marL="287338" indent="-287338">
              <a:lnSpc>
                <a:spcPct val="100000"/>
              </a:lnSpc>
              <a:spcBef>
                <a:spcPts val="0"/>
              </a:spcBef>
              <a:buClr>
                <a:schemeClr val="tx1">
                  <a:lumMod val="65000"/>
                  <a:lumOff val="35000"/>
                </a:schemeClr>
              </a:buClr>
              <a:buFont typeface="Arial" panose="020B0604020202020204" pitchFamily="34" charset="0"/>
              <a:buChar char="•"/>
            </a:pPr>
            <a:r>
              <a:rPr lang="en-GB" sz="2000" b="1" cap="small" dirty="0" err="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RADar</a:t>
            </a:r>
            <a:r>
              <a:rPr lang="en-GB" sz="2000" b="1" cap="sm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a:r>
            <a:r>
              <a:rPr lang="en-GB"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reporting platform</a:t>
            </a:r>
          </a:p>
          <a:p>
            <a:pPr marL="287338" indent="-287338">
              <a:lnSpc>
                <a:spcPct val="100000"/>
              </a:lnSpc>
              <a:spcBef>
                <a:spcPts val="0"/>
              </a:spcBef>
              <a:buClr>
                <a:schemeClr val="tx1">
                  <a:lumMod val="65000"/>
                  <a:lumOff val="35000"/>
                </a:schemeClr>
              </a:buClr>
              <a:buFont typeface="Arial" panose="020B0604020202020204" pitchFamily="34" charset="0"/>
              <a:buChar char="•"/>
            </a:pPr>
            <a:r>
              <a:rPr lang="de-DE" altLang="de-DE"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BIKE MONITOR</a:t>
            </a:r>
            <a:r>
              <a:rPr lang="de-DE" altLang="de-DE" sz="2000" cap="sm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a: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de-DE" altLang="de-DE" sz="2000" dirty="0" err="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cycling</a:t>
            </a: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de-DE" altLang="de-DE" sz="2000" dirty="0" err="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data</a:t>
            </a: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de-DE" altLang="de-DE" sz="2000" dirty="0" err="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presented</a:t>
            </a: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in </a:t>
            </a:r>
            <a:r>
              <a:rPr lang="de-DE" altLang="de-DE" sz="2000" dirty="0" err="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maps</a:t>
            </a: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and </a:t>
            </a:r>
            <a:r>
              <a:rPr lang="de-DE" altLang="de-DE" sz="2000" dirty="0" err="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graphs</a:t>
            </a:r>
            <a:endPar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sp>
        <p:nvSpPr>
          <p:cNvPr id="5" name="Rechteck 4"/>
          <p:cNvSpPr/>
          <p:nvPr/>
        </p:nvSpPr>
        <p:spPr>
          <a:xfrm>
            <a:off x="4139952" y="275867"/>
            <a:ext cx="4752528" cy="954107"/>
          </a:xfrm>
          <a:prstGeom prst="rect">
            <a:avLst/>
          </a:prstGeom>
        </p:spPr>
        <p:txBody>
          <a:bodyPr wrap="square">
            <a:spAutoFit/>
          </a:bodyPr>
          <a:lstStyle/>
          <a:p>
            <a:pPr fontAlgn="auto">
              <a:lnSpc>
                <a:spcPct val="100000"/>
              </a:lnSpc>
              <a:spcAft>
                <a:spcPts val="0"/>
              </a:spcAft>
              <a:buClrTx/>
              <a:buSzTx/>
              <a:buFontTx/>
            </a:pPr>
            <a:r>
              <a:rPr lang="en-GB" sz="36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Services</a:t>
            </a:r>
          </a:p>
          <a:p>
            <a:pPr fontAlgn="auto">
              <a:lnSpc>
                <a:spcPct val="100000"/>
              </a:lnSpc>
              <a:spcAft>
                <a:spcPts val="0"/>
              </a:spcAft>
              <a:buClrTx/>
              <a:buSzTx/>
              <a:buFontTx/>
            </a:pPr>
            <a:r>
              <a:rPr lang="en-GB" cap="all">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For municipalities</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20538"/>
            <a:ext cx="4104456" cy="5184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0111004"/>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8"/>
          <p:cNvSpPr>
            <a:spLocks noChangeArrowheads="1"/>
          </p:cNvSpPr>
          <p:nvPr/>
        </p:nvSpPr>
        <p:spPr bwMode="auto">
          <a:xfrm>
            <a:off x="4146075" y="1278723"/>
            <a:ext cx="4464496" cy="3864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Aft>
                <a:spcPts val="1800"/>
              </a:spcAft>
              <a:buClr>
                <a:schemeClr val="tx1">
                  <a:lumMod val="65000"/>
                  <a:lumOff val="35000"/>
                </a:schemeClr>
              </a:buClr>
            </a:pPr>
            <a:r>
              <a:rPr lang="en-GB"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Resources</a:t>
            </a:r>
            <a:r>
              <a:rPr lang="en-GB"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to help municipalities prepare and organise their local campaign</a:t>
            </a:r>
          </a:p>
          <a:p>
            <a:pPr>
              <a:spcAft>
                <a:spcPts val="1800"/>
              </a:spcAft>
              <a:buClr>
                <a:schemeClr val="tx1">
                  <a:lumMod val="65000"/>
                  <a:lumOff val="35000"/>
                </a:schemeClr>
              </a:buClr>
            </a:pPr>
            <a:r>
              <a:rPr lang="en-GB"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PR materials and document </a:t>
            </a:r>
            <a:r>
              <a:rPr lang="en-GB"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templates</a:t>
            </a:r>
            <a:r>
              <a:rPr lang="en-GB"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to implement the campaign</a:t>
            </a:r>
          </a:p>
          <a:p>
            <a:pPr>
              <a:spcAft>
                <a:spcPts val="1800"/>
              </a:spcAft>
              <a:buClr>
                <a:schemeClr val="tx1">
                  <a:lumMod val="65000"/>
                  <a:lumOff val="35000"/>
                </a:schemeClr>
              </a:buClr>
            </a:pPr>
            <a:r>
              <a:rPr lang="en-GB"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Giveaways</a:t>
            </a:r>
            <a:r>
              <a:rPr lang="en-GB"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to advertise the campaign locally</a:t>
            </a:r>
          </a:p>
          <a:p>
            <a:pPr>
              <a:spcAft>
                <a:spcPts val="1800"/>
              </a:spcAft>
              <a:buClr>
                <a:schemeClr val="tx1">
                  <a:lumMod val="65000"/>
                  <a:lumOff val="35000"/>
                </a:schemeClr>
              </a:buClr>
            </a:pPr>
            <a:r>
              <a:rPr lang="en-GB"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Webinars</a:t>
            </a:r>
            <a:r>
              <a:rPr lang="en-GB"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and </a:t>
            </a:r>
            <a:r>
              <a:rPr lang="en-GB"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support</a:t>
            </a:r>
            <a:r>
              <a:rPr lang="en-GB"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from Climate Alliance Services</a:t>
            </a:r>
          </a:p>
        </p:txBody>
      </p:sp>
      <p:sp>
        <p:nvSpPr>
          <p:cNvPr id="19" name="Rechteck 18"/>
          <p:cNvSpPr/>
          <p:nvPr/>
        </p:nvSpPr>
        <p:spPr>
          <a:xfrm>
            <a:off x="4139952" y="275867"/>
            <a:ext cx="4752528" cy="954107"/>
          </a:xfrm>
          <a:prstGeom prst="rect">
            <a:avLst/>
          </a:prstGeom>
        </p:spPr>
        <p:txBody>
          <a:bodyPr wrap="square">
            <a:spAutoFit/>
          </a:bodyPr>
          <a:lstStyle/>
          <a:p>
            <a:pPr fontAlgn="auto">
              <a:lnSpc>
                <a:spcPct val="100000"/>
              </a:lnSpc>
              <a:spcAft>
                <a:spcPts val="0"/>
              </a:spcAft>
              <a:buClrTx/>
              <a:buSzTx/>
              <a:buFontTx/>
            </a:pPr>
            <a:r>
              <a:rPr lang="en-GB" sz="36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Services</a:t>
            </a:r>
          </a:p>
          <a:p>
            <a:pPr fontAlgn="auto">
              <a:lnSpc>
                <a:spcPct val="100000"/>
              </a:lnSpc>
              <a:spcAft>
                <a:spcPts val="0"/>
              </a:spcAft>
              <a:buClrTx/>
              <a:buSzTx/>
              <a:buFontTx/>
            </a:pPr>
            <a:r>
              <a:rPr lang="en-GB" cap="all">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For municipalities</a:t>
            </a:r>
          </a:p>
        </p:txBody>
      </p:sp>
      <p:pic>
        <p:nvPicPr>
          <p:cNvPr id="20" name="Picture 2" descr="https://www.stadtradeln.de/fileadmin/_processed_/5/7/csm_Fahrradtasche2018_92e6b7aa34.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82738" y="3421233"/>
            <a:ext cx="980688" cy="119840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s://www.stadtradeln.de/fileadmin/_processed_/2/6/csm_SR_Materialien_Erfassungsboegen_f4d4dbf416.jpg"/>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l="30147" t="9689" r="25140"/>
          <a:stretch/>
        </p:blipFill>
        <p:spPr bwMode="auto">
          <a:xfrm>
            <a:off x="316613" y="437170"/>
            <a:ext cx="850502" cy="91044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https://www.stadtradeln.de/fileadmin/_processed_/f/a/csm_SR_Materialien_Pressemitteilungen_d833a1ae91.jpg"/>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l="19491" r="22813"/>
          <a:stretch/>
        </p:blipFill>
        <p:spPr bwMode="auto">
          <a:xfrm>
            <a:off x="1477334" y="509526"/>
            <a:ext cx="833566" cy="76573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https://www.stadtradeln.de/fileadmin/_processed_/e/d/csm_SR_Materialien_Urkunden_b9d453a16d.jpg"/>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l="28519" r="26734"/>
          <a:stretch/>
        </p:blipFill>
        <p:spPr bwMode="auto">
          <a:xfrm>
            <a:off x="2621118" y="437171"/>
            <a:ext cx="768653" cy="91044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s://www.stadtradeln.de/fileadmin/_processed_/4/4/csm_SR_Materialien_Flickset_Tip_Top_c17d800022.jpg"/>
          <p:cNvPicPr>
            <a:picLocks noChangeAspect="1" noChangeArrowheads="1"/>
          </p:cNvPicPr>
          <p:nvPr/>
        </p:nvPicPr>
        <p:blipFill rotWithShape="1">
          <a:blip r:embed="rId7" cstate="screen">
            <a:extLst>
              <a:ext uri="{28A0092B-C50C-407E-A947-70E740481C1C}">
                <a14:useLocalDpi xmlns:a14="http://schemas.microsoft.com/office/drawing/2010/main" val="0"/>
              </a:ext>
            </a:extLst>
          </a:blip>
          <a:srcRect l="8934" t="28383" r="5222" b="21562"/>
          <a:stretch/>
        </p:blipFill>
        <p:spPr bwMode="auto">
          <a:xfrm>
            <a:off x="1154708" y="4410150"/>
            <a:ext cx="1289478" cy="70075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ttps://www.stadtradeln.de/fileadmin/_processed_/a/3/csm_Finn_Mockup_7fb30bdd2b.jp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2411760" y="3474237"/>
            <a:ext cx="1299584" cy="121121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8"/>
          <p:cNvSpPr>
            <a:spLocks noChangeArrowheads="1"/>
          </p:cNvSpPr>
          <p:nvPr/>
        </p:nvSpPr>
        <p:spPr bwMode="auto">
          <a:xfrm>
            <a:off x="3773769" y="1229974"/>
            <a:ext cx="5370231" cy="3965133"/>
          </a:xfrm>
          <a:prstGeom prst="rect">
            <a:avLst/>
          </a:prstGeom>
          <a:solidFill>
            <a:srgbClr val="92C71F"/>
          </a:solidFill>
          <a:ln>
            <a:noFill/>
          </a:ln>
          <a:effectLst/>
        </p:spPr>
        <p:txBody>
          <a:bodyPr lIns="90000" tIns="46800" rIns="90000" bIns="46800" anchor="ctr"/>
          <a:lstStyle>
            <a:lvl1pPr>
              <a:defRPr sz="2800">
                <a:solidFill>
                  <a:schemeClr val="tx1"/>
                </a:solidFill>
                <a:latin typeface="Arial" charset="0"/>
                <a:cs typeface="Arial" charset="0"/>
              </a:defRPr>
            </a:lvl1pPr>
            <a:lvl2pPr marL="742950" indent="-285750">
              <a:defRPr sz="2800">
                <a:solidFill>
                  <a:schemeClr val="tx1"/>
                </a:solidFill>
                <a:latin typeface="Arial" charset="0"/>
                <a:cs typeface="Arial" charset="0"/>
              </a:defRPr>
            </a:lvl2pPr>
            <a:lvl3pPr marL="1143000" indent="-228600">
              <a:defRPr sz="2800">
                <a:solidFill>
                  <a:schemeClr val="tx1"/>
                </a:solidFill>
                <a:latin typeface="Arial" charset="0"/>
                <a:cs typeface="Arial" charset="0"/>
              </a:defRPr>
            </a:lvl3pPr>
            <a:lvl4pPr marL="1600200" indent="-228600">
              <a:defRPr sz="2800">
                <a:solidFill>
                  <a:schemeClr val="tx1"/>
                </a:solidFill>
                <a:latin typeface="Arial" charset="0"/>
                <a:cs typeface="Arial" charset="0"/>
              </a:defRPr>
            </a:lvl4pPr>
            <a:lvl5pPr marL="2057400" indent="-228600">
              <a:defRPr sz="2800">
                <a:solidFill>
                  <a:schemeClr val="tx1"/>
                </a:solidFill>
                <a:latin typeface="Arial" charset="0"/>
                <a:cs typeface="Arial" charset="0"/>
              </a:defRPr>
            </a:lvl5pPr>
            <a:lvl6pPr marL="25146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6pPr>
            <a:lvl7pPr marL="29718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7pPr>
            <a:lvl8pPr marL="34290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8pPr>
            <a:lvl9pPr marL="38862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9pPr>
          </a:lstStyle>
          <a:p>
            <a:pPr algn="ctr">
              <a:lnSpc>
                <a:spcPct val="99000"/>
              </a:lnSpc>
              <a:buClr>
                <a:srgbClr val="31639C"/>
              </a:buClr>
              <a:buFont typeface="Arial Narrow" pitchFamily="34" charset="0"/>
              <a:buNone/>
            </a:pPr>
            <a:r>
              <a:rPr lang="en-GB" sz="3200" b="1">
                <a:solidFill>
                  <a:schemeClr val="bg1"/>
                </a:solidFill>
                <a:latin typeface="Arial" panose="020B0604020202020204" pitchFamily="34" charset="0"/>
                <a:ea typeface="Roboto" panose="02000000000000000000" pitchFamily="2" charset="0"/>
                <a:cs typeface="Arial" panose="020B0604020202020204" pitchFamily="34" charset="0"/>
              </a:rPr>
              <a:t>Participation is made as easy as possible for municipalities!</a:t>
            </a:r>
          </a:p>
        </p:txBody>
      </p:sp>
      <p:pic>
        <p:nvPicPr>
          <p:cNvPr id="21" name="Picture 10"/>
          <p:cNvPicPr>
            <a:picLocks noChangeAspect="1" noChangeArrowheads="1"/>
          </p:cNvPicPr>
          <p:nvPr/>
        </p:nvPicPr>
        <p:blipFill>
          <a:blip r:embed="rId9" cstate="screen">
            <a:extLst>
              <a:ext uri="{28A0092B-C50C-407E-A947-70E740481C1C}">
                <a14:useLocalDpi xmlns:a14="http://schemas.microsoft.com/office/drawing/2010/main" val="0"/>
              </a:ext>
            </a:extLst>
          </a:blip>
          <a:stretch>
            <a:fillRect/>
          </a:stretch>
        </p:blipFill>
        <p:spPr bwMode="auto">
          <a:xfrm>
            <a:off x="1402950" y="1399220"/>
            <a:ext cx="2979329" cy="25537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 name="Picture 10"/>
          <p:cNvPicPr>
            <a:picLocks noChangeAspect="1" noChangeArrowheads="1"/>
          </p:cNvPicPr>
          <p:nvPr/>
        </p:nvPicPr>
        <p:blipFill>
          <a:blip r:embed="rId10" cstate="screen">
            <a:extLst>
              <a:ext uri="{28A0092B-C50C-407E-A947-70E740481C1C}">
                <a14:useLocalDpi xmlns:a14="http://schemas.microsoft.com/office/drawing/2010/main" val="0"/>
              </a:ext>
            </a:extLst>
          </a:blip>
          <a:stretch>
            <a:fillRect/>
          </a:stretch>
        </p:blipFill>
        <p:spPr bwMode="auto">
          <a:xfrm>
            <a:off x="42095" y="1522776"/>
            <a:ext cx="2153641" cy="18459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1" name="Picture 16"/>
          <p:cNvPicPr>
            <a:picLocks noChangeAspect="1" noChangeArrowheads="1"/>
          </p:cNvPicPr>
          <p:nvPr/>
        </p:nvPicPr>
        <p:blipFill>
          <a:blip r:embed="rId11" cstate="screen">
            <a:extLst>
              <a:ext uri="{28A0092B-C50C-407E-A947-70E740481C1C}">
                <a14:useLocalDpi xmlns:a14="http://schemas.microsoft.com/office/drawing/2010/main" val="0"/>
              </a:ext>
            </a:extLst>
          </a:blip>
          <a:stretch>
            <a:fillRect/>
          </a:stretch>
        </p:blipFill>
        <p:spPr bwMode="auto">
          <a:xfrm>
            <a:off x="1043608" y="3291830"/>
            <a:ext cx="1440013" cy="1234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51265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323529" y="258139"/>
            <a:ext cx="8496944" cy="954107"/>
          </a:xfrm>
          <a:prstGeom prst="rect">
            <a:avLst/>
          </a:prstGeom>
        </p:spPr>
        <p:txBody>
          <a:bodyPr wrap="square">
            <a:spAutoFit/>
          </a:bodyPr>
          <a:lstStyle/>
          <a:p>
            <a:pPr fontAlgn="auto">
              <a:lnSpc>
                <a:spcPct val="100000"/>
              </a:lnSpc>
              <a:spcAft>
                <a:spcPts val="0"/>
              </a:spcAft>
              <a:buClrTx/>
              <a:buSzTx/>
              <a:buFontTx/>
            </a:pPr>
            <a:r>
              <a:rPr lang="en-GB" sz="36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Tasks</a:t>
            </a:r>
          </a:p>
          <a:p>
            <a:pPr fontAlgn="auto">
              <a:lnSpc>
                <a:spcPct val="100000"/>
              </a:lnSpc>
              <a:spcAft>
                <a:spcPts val="0"/>
              </a:spcAft>
              <a:buClrTx/>
              <a:buSzTx/>
              <a:buFontTx/>
            </a:pPr>
            <a:r>
              <a:rPr lang="en-GB" cap="all">
                <a:solidFill>
                  <a:schemeClr val="tx1">
                    <a:lumMod val="75000"/>
                    <a:lumOff val="25000"/>
                  </a:schemeClr>
                </a:solidFill>
                <a:latin typeface="Arial" panose="020B0604020202020204" pitchFamily="34" charset="0"/>
                <a:ea typeface="Roboto Black" panose="02000000000000000000" pitchFamily="2" charset="0"/>
                <a:cs typeface="Arial" panose="020B0604020202020204" pitchFamily="34" charset="0"/>
              </a:rPr>
              <a:t>for local coordinators</a:t>
            </a:r>
          </a:p>
        </p:txBody>
      </p:sp>
      <p:sp>
        <p:nvSpPr>
          <p:cNvPr id="7" name="Rechteck 6"/>
          <p:cNvSpPr/>
          <p:nvPr/>
        </p:nvSpPr>
        <p:spPr>
          <a:xfrm>
            <a:off x="324694" y="1851670"/>
            <a:ext cx="4391322" cy="2785378"/>
          </a:xfrm>
          <a:prstGeom prst="rect">
            <a:avLst/>
          </a:prstGeom>
        </p:spPr>
        <p:txBody>
          <a:bodyPr wrap="square">
            <a:spAutoFit/>
          </a:bodyPr>
          <a:lstStyle/>
          <a:p>
            <a:pPr>
              <a:spcAft>
                <a:spcPts val="1800"/>
              </a:spcAft>
              <a:buClr>
                <a:schemeClr val="tx1">
                  <a:lumMod val="65000"/>
                  <a:lumOff val="35000"/>
                </a:schemeClr>
              </a:buClr>
              <a:tabLst>
                <a:tab pos="179388" algn="l"/>
              </a:tabLst>
            </a:pPr>
            <a:r>
              <a:rPr lang="en-GB"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Spread the word!</a:t>
            </a:r>
          </a:p>
          <a:p>
            <a:pPr>
              <a:spcAft>
                <a:spcPts val="1800"/>
              </a:spcAft>
              <a:buClr>
                <a:schemeClr val="tx1">
                  <a:lumMod val="65000"/>
                  <a:lumOff val="35000"/>
                </a:schemeClr>
              </a:buClr>
              <a:tabLst>
                <a:tab pos="179388" algn="l"/>
              </a:tabLst>
            </a:pPr>
            <a:r>
              <a:rPr lang="en-GB"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Serve as the </a:t>
            </a:r>
            <a:r>
              <a:rPr lang="en-GB"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contact person</a:t>
            </a:r>
            <a:r>
              <a:rPr lang="en-GB"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for the local population, cyclists and teams, Climate Alliance Services</a:t>
            </a:r>
          </a:p>
          <a:p>
            <a:pPr>
              <a:spcAft>
                <a:spcPts val="1800"/>
              </a:spcAft>
              <a:buClr>
                <a:schemeClr val="tx1">
                  <a:lumMod val="65000"/>
                  <a:lumOff val="35000"/>
                </a:schemeClr>
              </a:buClr>
              <a:tabLst>
                <a:tab pos="179388" algn="l"/>
              </a:tabLst>
            </a:pPr>
            <a:r>
              <a:rPr lang="en-GB"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Organise</a:t>
            </a:r>
            <a:r>
              <a:rPr lang="en-GB"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the local campaign</a:t>
            </a:r>
          </a:p>
          <a:p>
            <a:pPr>
              <a:spcBef>
                <a:spcPts val="1200"/>
              </a:spcBef>
              <a:spcAft>
                <a:spcPts val="1800"/>
              </a:spcAft>
              <a:buClr>
                <a:schemeClr val="tx1">
                  <a:lumMod val="65000"/>
                  <a:lumOff val="35000"/>
                </a:schemeClr>
              </a:buClr>
              <a:tabLst>
                <a:tab pos="179388" algn="l"/>
              </a:tabLst>
            </a:pPr>
            <a:r>
              <a:rPr lang="en-GB" sz="2000" b="1" u="sng"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Tip</a:t>
            </a:r>
            <a:r>
              <a:rPr lang="en-GB"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a:r>
            <a:r>
              <a:rPr lang="en-GB"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Establish an organising team</a:t>
            </a:r>
          </a:p>
        </p:txBody>
      </p:sp>
      <p:pic>
        <p:nvPicPr>
          <p:cNvPr id="8" name="Picture 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142090" y="0"/>
            <a:ext cx="4001910" cy="5164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feld 8"/>
          <p:cNvSpPr txBox="1"/>
          <p:nvPr/>
        </p:nvSpPr>
        <p:spPr>
          <a:xfrm>
            <a:off x="6031105" y="4948014"/>
            <a:ext cx="3096344" cy="200055"/>
          </a:xfrm>
          <a:prstGeom prst="rect">
            <a:avLst/>
          </a:prstGeom>
          <a:noFill/>
        </p:spPr>
        <p:txBody>
          <a:bodyPr wrap="square" rtlCol="0">
            <a:spAutoFit/>
          </a:bodyPr>
          <a:lstStyle/>
          <a:p>
            <a:pPr algn="r"/>
            <a:r>
              <a:rPr lang="en-GB" sz="700" i="1" dirty="0">
                <a:solidFill>
                  <a:schemeClr val="bg1"/>
                </a:solidFill>
                <a:latin typeface="Arial" panose="020B0604020202020204" pitchFamily="34" charset="0"/>
                <a:cs typeface="Arial" panose="020B0604020202020204" pitchFamily="34" charset="0"/>
              </a:rPr>
              <a:t>Photo: Climate Alliance Services </a:t>
            </a:r>
          </a:p>
        </p:txBody>
      </p:sp>
    </p:spTree>
    <p:extLst>
      <p:ext uri="{BB962C8B-B14F-4D97-AF65-F5344CB8AC3E}">
        <p14:creationId xmlns:p14="http://schemas.microsoft.com/office/powerpoint/2010/main" val="2892540215"/>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feld 4"/>
          <p:cNvSpPr txBox="1"/>
          <p:nvPr/>
        </p:nvSpPr>
        <p:spPr>
          <a:xfrm>
            <a:off x="324694" y="1304637"/>
            <a:ext cx="8423770" cy="3046988"/>
          </a:xfrm>
          <a:prstGeom prst="rect">
            <a:avLst/>
          </a:prstGeom>
          <a:noFill/>
        </p:spPr>
        <p:txBody>
          <a:bodyPr wrap="square" rtlCol="0">
            <a:spAutoFit/>
          </a:bodyPr>
          <a:lstStyle/>
          <a:p>
            <a:pPr marL="273050" indent="-273050">
              <a:spcAft>
                <a:spcPts val="1200"/>
              </a:spcAft>
              <a:buClr>
                <a:schemeClr val="tx1">
                  <a:lumMod val="75000"/>
                  <a:lumOff val="25000"/>
                </a:schemeClr>
              </a:buClr>
              <a:buFont typeface="Arial" panose="020B0604020202020204" pitchFamily="34" charset="0"/>
              <a:buChar char="•"/>
            </a:pPr>
            <a:r>
              <a:rPr lang="en-GB" b="1" dirty="0">
                <a:solidFill>
                  <a:schemeClr val="tx1">
                    <a:lumMod val="75000"/>
                    <a:lumOff val="25000"/>
                  </a:schemeClr>
                </a:solidFill>
                <a:latin typeface="Arial" panose="020B0604020202020204" pitchFamily="34" charset="0"/>
                <a:cs typeface="Arial" panose="020B0604020202020204" pitchFamily="34" charset="0"/>
              </a:rPr>
              <a:t>All of the different components</a:t>
            </a:r>
            <a:r>
              <a:rPr lang="en-GB" dirty="0">
                <a:solidFill>
                  <a:schemeClr val="tx1">
                    <a:lumMod val="75000"/>
                    <a:lumOff val="25000"/>
                  </a:schemeClr>
                </a:solidFill>
                <a:latin typeface="Arial" panose="020B0604020202020204" pitchFamily="34" charset="0"/>
                <a:cs typeface="Arial" panose="020B0604020202020204" pitchFamily="34" charset="0"/>
              </a:rPr>
              <a:t> of the CITY CYCLING campaign are outlined in this presentation – it is therefore </a:t>
            </a:r>
            <a:r>
              <a:rPr lang="en-GB" b="1" dirty="0">
                <a:solidFill>
                  <a:schemeClr val="tx1">
                    <a:lumMod val="75000"/>
                    <a:lumOff val="25000"/>
                  </a:schemeClr>
                </a:solidFill>
                <a:latin typeface="Arial" panose="020B0604020202020204" pitchFamily="34" charset="0"/>
                <a:cs typeface="Arial" panose="020B0604020202020204" pitchFamily="34" charset="0"/>
              </a:rPr>
              <a:t>quite long</a:t>
            </a:r>
            <a:r>
              <a:rPr lang="en-GB" dirty="0">
                <a:solidFill>
                  <a:schemeClr val="tx1">
                    <a:lumMod val="75000"/>
                    <a:lumOff val="25000"/>
                  </a:schemeClr>
                </a:solidFill>
                <a:latin typeface="Arial" panose="020B0604020202020204" pitchFamily="34" charset="0"/>
                <a:cs typeface="Arial" panose="020B0604020202020204" pitchFamily="34" charset="0"/>
              </a:rPr>
              <a:t>.</a:t>
            </a:r>
          </a:p>
          <a:p>
            <a:pPr marL="273050" indent="-273050">
              <a:spcAft>
                <a:spcPts val="1200"/>
              </a:spcAft>
              <a:buClr>
                <a:schemeClr val="tx1">
                  <a:lumMod val="75000"/>
                  <a:lumOff val="25000"/>
                </a:schemeClr>
              </a:buClr>
              <a:buFont typeface="Arial" panose="020B0604020202020204" pitchFamily="34" charset="0"/>
              <a:buChar char="•"/>
            </a:pPr>
            <a:r>
              <a:rPr lang="en-GB" dirty="0">
                <a:solidFill>
                  <a:schemeClr val="tx1">
                    <a:lumMod val="75000"/>
                    <a:lumOff val="25000"/>
                  </a:schemeClr>
                </a:solidFill>
                <a:latin typeface="Arial" panose="020B0604020202020204" pitchFamily="34" charset="0"/>
                <a:cs typeface="Arial" panose="020B0604020202020204" pitchFamily="34" charset="0"/>
              </a:rPr>
              <a:t>Be sure to consider your </a:t>
            </a:r>
            <a:r>
              <a:rPr lang="en-GB" b="1" dirty="0">
                <a:solidFill>
                  <a:schemeClr val="tx1">
                    <a:lumMod val="75000"/>
                    <a:lumOff val="25000"/>
                  </a:schemeClr>
                </a:solidFill>
                <a:latin typeface="Arial" panose="020B0604020202020204" pitchFamily="34" charset="0"/>
                <a:cs typeface="Arial" panose="020B0604020202020204" pitchFamily="34" charset="0"/>
              </a:rPr>
              <a:t>audience’s attention span</a:t>
            </a:r>
            <a:r>
              <a:rPr lang="en-GB" dirty="0">
                <a:solidFill>
                  <a:schemeClr val="tx1">
                    <a:lumMod val="75000"/>
                    <a:lumOff val="25000"/>
                  </a:schemeClr>
                </a:solidFill>
                <a:latin typeface="Arial" panose="020B0604020202020204" pitchFamily="34" charset="0"/>
                <a:cs typeface="Arial" panose="020B0604020202020204" pitchFamily="34" charset="0"/>
              </a:rPr>
              <a:t> and to only include the slides that you really need and that are interesting and relevant to them.</a:t>
            </a:r>
          </a:p>
          <a:p>
            <a:pPr marL="273050" indent="-273050">
              <a:spcAft>
                <a:spcPts val="1200"/>
              </a:spcAft>
              <a:buClr>
                <a:schemeClr val="tx1">
                  <a:lumMod val="75000"/>
                  <a:lumOff val="25000"/>
                </a:schemeClr>
              </a:buClr>
              <a:buFont typeface="Arial" panose="020B0604020202020204" pitchFamily="34" charset="0"/>
              <a:buChar char="•"/>
            </a:pPr>
            <a:r>
              <a:rPr lang="en-GB" dirty="0">
                <a:solidFill>
                  <a:schemeClr val="tx1">
                    <a:lumMod val="75000"/>
                    <a:lumOff val="25000"/>
                  </a:schemeClr>
                </a:solidFill>
                <a:latin typeface="Arial" panose="020B0604020202020204" pitchFamily="34" charset="0"/>
                <a:cs typeface="Arial" panose="020B0604020202020204" pitchFamily="34" charset="0"/>
              </a:rPr>
              <a:t>You can answer </a:t>
            </a:r>
            <a:r>
              <a:rPr lang="en-GB" b="1" dirty="0">
                <a:solidFill>
                  <a:schemeClr val="tx1">
                    <a:lumMod val="75000"/>
                    <a:lumOff val="25000"/>
                  </a:schemeClr>
                </a:solidFill>
                <a:latin typeface="Arial" panose="020B0604020202020204" pitchFamily="34" charset="0"/>
                <a:cs typeface="Arial" panose="020B0604020202020204" pitchFamily="34" charset="0"/>
              </a:rPr>
              <a:t>questions from the audience</a:t>
            </a:r>
            <a:r>
              <a:rPr lang="en-GB" dirty="0">
                <a:solidFill>
                  <a:schemeClr val="tx1">
                    <a:lumMod val="75000"/>
                    <a:lumOff val="25000"/>
                  </a:schemeClr>
                </a:solidFill>
                <a:latin typeface="Arial" panose="020B0604020202020204" pitchFamily="34" charset="0"/>
                <a:cs typeface="Arial" panose="020B0604020202020204" pitchFamily="34" charset="0"/>
              </a:rPr>
              <a:t> afterwards.</a:t>
            </a:r>
          </a:p>
          <a:p>
            <a:pPr marL="273050" indent="-273050">
              <a:spcAft>
                <a:spcPts val="1200"/>
              </a:spcAft>
              <a:buClr>
                <a:schemeClr val="tx1">
                  <a:lumMod val="75000"/>
                  <a:lumOff val="25000"/>
                </a:schemeClr>
              </a:buClr>
              <a:buFont typeface="Arial" panose="020B0604020202020204" pitchFamily="34" charset="0"/>
              <a:buChar char="•"/>
            </a:pPr>
            <a:r>
              <a:rPr lang="en-GB" b="1" dirty="0">
                <a:solidFill>
                  <a:schemeClr val="tx1">
                    <a:lumMod val="75000"/>
                    <a:lumOff val="25000"/>
                  </a:schemeClr>
                </a:solidFill>
                <a:latin typeface="Arial" panose="020B0604020202020204" pitchFamily="34" charset="0"/>
                <a:cs typeface="Arial" panose="020B0604020202020204" pitchFamily="34" charset="0"/>
              </a:rPr>
              <a:t>PLEASE NOTE:</a:t>
            </a:r>
            <a:br>
              <a:rPr lang="en-GB" dirty="0">
                <a:solidFill>
                  <a:schemeClr val="tx1">
                    <a:lumMod val="75000"/>
                    <a:lumOff val="25000"/>
                  </a:schemeClr>
                </a:solidFill>
                <a:latin typeface="Arial" panose="020B0604020202020204" pitchFamily="34" charset="0"/>
                <a:cs typeface="Arial" panose="020B0604020202020204" pitchFamily="34" charset="0"/>
              </a:rPr>
            </a:br>
            <a:r>
              <a:rPr lang="en-GB" b="1" dirty="0">
                <a:solidFill>
                  <a:schemeClr val="tx1">
                    <a:lumMod val="75000"/>
                    <a:lumOff val="25000"/>
                  </a:schemeClr>
                </a:solidFill>
                <a:latin typeface="Arial" panose="020B0604020202020204" pitchFamily="34" charset="0"/>
                <a:cs typeface="Arial" panose="020B0604020202020204" pitchFamily="34" charset="0"/>
              </a:rPr>
              <a:t>More detailed information</a:t>
            </a:r>
            <a:r>
              <a:rPr lang="en-GB" dirty="0">
                <a:solidFill>
                  <a:schemeClr val="tx1">
                    <a:lumMod val="75000"/>
                    <a:lumOff val="25000"/>
                  </a:schemeClr>
                </a:solidFill>
                <a:latin typeface="Arial" panose="020B0604020202020204" pitchFamily="34" charset="0"/>
                <a:cs typeface="Arial" panose="020B0604020202020204" pitchFamily="34" charset="0"/>
              </a:rPr>
              <a:t> is provided in the </a:t>
            </a:r>
            <a:r>
              <a:rPr lang="en-GB" b="1" dirty="0">
                <a:solidFill>
                  <a:schemeClr val="tx1">
                    <a:lumMod val="75000"/>
                    <a:lumOff val="25000"/>
                  </a:schemeClr>
                </a:solidFill>
                <a:latin typeface="Arial" panose="020B0604020202020204" pitchFamily="34" charset="0"/>
                <a:cs typeface="Arial" panose="020B0604020202020204" pitchFamily="34" charset="0"/>
              </a:rPr>
              <a:t>notes section</a:t>
            </a:r>
            <a:r>
              <a:rPr lang="en-GB" dirty="0">
                <a:solidFill>
                  <a:schemeClr val="tx1">
                    <a:lumMod val="75000"/>
                    <a:lumOff val="25000"/>
                  </a:schemeClr>
                </a:solidFill>
                <a:latin typeface="Arial" panose="020B0604020202020204" pitchFamily="34" charset="0"/>
                <a:cs typeface="Arial" panose="020B0604020202020204" pitchFamily="34" charset="0"/>
              </a:rPr>
              <a:t>!</a:t>
            </a:r>
          </a:p>
        </p:txBody>
      </p:sp>
      <p:sp>
        <p:nvSpPr>
          <p:cNvPr id="6" name="Rechteck 5"/>
          <p:cNvSpPr/>
          <p:nvPr/>
        </p:nvSpPr>
        <p:spPr>
          <a:xfrm>
            <a:off x="324694" y="261104"/>
            <a:ext cx="7200800" cy="707886"/>
          </a:xfrm>
          <a:prstGeom prst="rect">
            <a:avLst/>
          </a:prstGeom>
        </p:spPr>
        <p:txBody>
          <a:bodyPr wrap="square">
            <a:spAutoFit/>
          </a:bodyPr>
          <a:lstStyle/>
          <a:p>
            <a:pPr fontAlgn="auto">
              <a:lnSpc>
                <a:spcPct val="100000"/>
              </a:lnSpc>
              <a:spcAft>
                <a:spcPts val="0"/>
              </a:spcAft>
              <a:buClrTx/>
              <a:buSzTx/>
              <a:buFontTx/>
            </a:pPr>
            <a:r>
              <a:rPr lang="en-GB" sz="40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Keep it short!</a:t>
            </a:r>
          </a:p>
        </p:txBody>
      </p:sp>
    </p:spTree>
    <p:extLst>
      <p:ext uri="{BB962C8B-B14F-4D97-AF65-F5344CB8AC3E}">
        <p14:creationId xmlns:p14="http://schemas.microsoft.com/office/powerpoint/2010/main" val="2384733589"/>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324694" y="261104"/>
            <a:ext cx="7200800" cy="923330"/>
          </a:xfrm>
          <a:prstGeom prst="rect">
            <a:avLst/>
          </a:prstGeom>
        </p:spPr>
        <p:txBody>
          <a:bodyPr wrap="square">
            <a:spAutoFit/>
          </a:bodyPr>
          <a:lstStyle/>
          <a:p>
            <a:pPr fontAlgn="auto">
              <a:lnSpc>
                <a:spcPct val="100000"/>
              </a:lnSpc>
              <a:spcAft>
                <a:spcPts val="0"/>
              </a:spcAft>
              <a:buClrTx/>
              <a:buSzTx/>
              <a:buFontTx/>
            </a:pPr>
            <a:r>
              <a:rPr lang="en-GB" sz="3600" b="1" cap="all">
                <a:solidFill>
                  <a:schemeClr val="tx1">
                    <a:lumMod val="75000"/>
                    <a:lumOff val="25000"/>
                  </a:schemeClr>
                </a:solidFill>
                <a:latin typeface="Arial Black" panose="020B0A04020102020204" pitchFamily="34" charset="0"/>
                <a:ea typeface="Roboto Black" panose="02000000000000000000" pitchFamily="2" charset="0"/>
                <a:cs typeface="Arial" panose="020B0604020202020204" pitchFamily="34" charset="0"/>
              </a:rPr>
              <a:t>CITY CYCLING</a:t>
            </a:r>
          </a:p>
          <a:p>
            <a:r>
              <a:rPr lang="en-GB" cap="all">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 success story</a:t>
            </a:r>
          </a:p>
        </p:txBody>
      </p:sp>
      <p:sp>
        <p:nvSpPr>
          <p:cNvPr id="5" name="Rechteck 4"/>
          <p:cNvSpPr/>
          <p:nvPr/>
        </p:nvSpPr>
        <p:spPr>
          <a:xfrm>
            <a:off x="324694" y="2058402"/>
            <a:ext cx="3671242" cy="369332"/>
          </a:xfrm>
          <a:prstGeom prst="rect">
            <a:avLst/>
          </a:prstGeom>
        </p:spPr>
        <p:txBody>
          <a:bodyPr wrap="square">
            <a:spAutoFit/>
          </a:bodyPr>
          <a:lstStyle/>
          <a:p>
            <a:pPr fontAlgn="auto">
              <a:lnSpc>
                <a:spcPct val="100000"/>
              </a:lnSpc>
              <a:spcAft>
                <a:spcPts val="0"/>
              </a:spcAft>
              <a:buClrTx/>
              <a:buSzTx/>
              <a:buFontTx/>
            </a:pPr>
            <a:r>
              <a:rPr lang="en-GB">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Participating municipalities</a:t>
            </a:r>
          </a:p>
        </p:txBody>
      </p:sp>
      <p:graphicFrame>
        <p:nvGraphicFramePr>
          <p:cNvPr id="10" name="Diagramm 9">
            <a:extLst>
              <a:ext uri="{FF2B5EF4-FFF2-40B4-BE49-F238E27FC236}">
                <a16:creationId xmlns:a16="http://schemas.microsoft.com/office/drawing/2014/main" id="{00000000-0008-0000-0000-000003000000}"/>
              </a:ext>
            </a:extLst>
          </p:cNvPr>
          <p:cNvGraphicFramePr>
            <a:graphicFrameLocks noChangeAspect="1"/>
          </p:cNvGraphicFramePr>
          <p:nvPr>
            <p:extLst>
              <p:ext uri="{D42A27DB-BD31-4B8C-83A1-F6EECF244321}">
                <p14:modId xmlns:p14="http://schemas.microsoft.com/office/powerpoint/2010/main" val="932062133"/>
              </p:ext>
            </p:extLst>
          </p:nvPr>
        </p:nvGraphicFramePr>
        <p:xfrm>
          <a:off x="-155644" y="-345609"/>
          <a:ext cx="9455289" cy="583471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20373941"/>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324694" y="2058402"/>
            <a:ext cx="3671242" cy="369332"/>
          </a:xfrm>
          <a:prstGeom prst="rect">
            <a:avLst/>
          </a:prstGeom>
        </p:spPr>
        <p:txBody>
          <a:bodyPr wrap="square">
            <a:spAutoFit/>
          </a:bodyPr>
          <a:lstStyle/>
          <a:p>
            <a:pPr fontAlgn="auto">
              <a:lnSpc>
                <a:spcPct val="100000"/>
              </a:lnSpc>
              <a:spcAft>
                <a:spcPts val="0"/>
              </a:spcAft>
              <a:buClrTx/>
              <a:buSzTx/>
              <a:buFontTx/>
            </a:pPr>
            <a:r>
              <a:rPr lang="en-GB">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Participating cyclists</a:t>
            </a:r>
          </a:p>
        </p:txBody>
      </p:sp>
      <p:sp>
        <p:nvSpPr>
          <p:cNvPr id="12" name="Rechteck 11"/>
          <p:cNvSpPr/>
          <p:nvPr/>
        </p:nvSpPr>
        <p:spPr>
          <a:xfrm>
            <a:off x="324694" y="261104"/>
            <a:ext cx="7200800" cy="923330"/>
          </a:xfrm>
          <a:prstGeom prst="rect">
            <a:avLst/>
          </a:prstGeom>
        </p:spPr>
        <p:txBody>
          <a:bodyPr wrap="square">
            <a:spAutoFit/>
          </a:bodyPr>
          <a:lstStyle/>
          <a:p>
            <a:pPr fontAlgn="auto">
              <a:lnSpc>
                <a:spcPct val="100000"/>
              </a:lnSpc>
              <a:spcAft>
                <a:spcPts val="0"/>
              </a:spcAft>
              <a:buClrTx/>
              <a:buSzTx/>
              <a:buFontTx/>
            </a:pPr>
            <a:r>
              <a:rPr lang="en-GB" sz="3600" b="1" cap="all">
                <a:solidFill>
                  <a:schemeClr val="tx1">
                    <a:lumMod val="75000"/>
                    <a:lumOff val="25000"/>
                  </a:schemeClr>
                </a:solidFill>
                <a:latin typeface="Arial Black" panose="020B0A04020102020204" pitchFamily="34" charset="0"/>
                <a:ea typeface="Roboto Black" panose="02000000000000000000" pitchFamily="2" charset="0"/>
                <a:cs typeface="Arial" panose="020B0604020202020204" pitchFamily="34" charset="0"/>
              </a:rPr>
              <a:t>CITY CYCLING</a:t>
            </a:r>
          </a:p>
          <a:p>
            <a:pPr fontAlgn="auto">
              <a:lnSpc>
                <a:spcPct val="100000"/>
              </a:lnSpc>
              <a:spcAft>
                <a:spcPts val="0"/>
              </a:spcAft>
              <a:buClrTx/>
              <a:buSzTx/>
              <a:buFontTx/>
            </a:pPr>
            <a:r>
              <a:rPr lang="en-GB" cap="all">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 success story</a:t>
            </a:r>
          </a:p>
        </p:txBody>
      </p:sp>
      <p:graphicFrame>
        <p:nvGraphicFramePr>
          <p:cNvPr id="7" name="Diagramm 6">
            <a:extLst>
              <a:ext uri="{FF2B5EF4-FFF2-40B4-BE49-F238E27FC236}">
                <a16:creationId xmlns:a16="http://schemas.microsoft.com/office/drawing/2014/main" id="{00000000-0008-0000-0000-000004000000}"/>
              </a:ext>
            </a:extLst>
          </p:cNvPr>
          <p:cNvGraphicFramePr>
            <a:graphicFrameLocks noChangeAspect="1"/>
          </p:cNvGraphicFramePr>
          <p:nvPr>
            <p:extLst>
              <p:ext uri="{D42A27DB-BD31-4B8C-83A1-F6EECF244321}">
                <p14:modId xmlns:p14="http://schemas.microsoft.com/office/powerpoint/2010/main" val="2541900314"/>
              </p:ext>
            </p:extLst>
          </p:nvPr>
        </p:nvGraphicFramePr>
        <p:xfrm>
          <a:off x="-153040" y="82206"/>
          <a:ext cx="9450080" cy="49790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96052533"/>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 4"/>
          <p:cNvGraphicFramePr>
            <a:graphicFrameLocks noChangeAspect="1"/>
          </p:cNvGraphicFramePr>
          <p:nvPr>
            <p:extLst>
              <p:ext uri="{D42A27DB-BD31-4B8C-83A1-F6EECF244321}">
                <p14:modId xmlns:p14="http://schemas.microsoft.com/office/powerpoint/2010/main" val="2861153951"/>
              </p:ext>
            </p:extLst>
          </p:nvPr>
        </p:nvGraphicFramePr>
        <p:xfrm>
          <a:off x="26495" y="35089"/>
          <a:ext cx="9144000" cy="5119723"/>
        </p:xfrm>
        <a:graphic>
          <a:graphicData uri="http://schemas.openxmlformats.org/drawingml/2006/chart">
            <c:chart xmlns:c="http://schemas.openxmlformats.org/drawingml/2006/chart" xmlns:r="http://schemas.openxmlformats.org/officeDocument/2006/relationships" r:id="rId3"/>
          </a:graphicData>
        </a:graphic>
      </p:graphicFrame>
      <p:sp>
        <p:nvSpPr>
          <p:cNvPr id="6" name="Rechteck 5"/>
          <p:cNvSpPr/>
          <p:nvPr/>
        </p:nvSpPr>
        <p:spPr>
          <a:xfrm>
            <a:off x="324694" y="2058402"/>
            <a:ext cx="3671242" cy="369332"/>
          </a:xfrm>
          <a:prstGeom prst="rect">
            <a:avLst/>
          </a:prstGeom>
        </p:spPr>
        <p:txBody>
          <a:bodyPr wrap="square">
            <a:spAutoFit/>
          </a:bodyPr>
          <a:lstStyle/>
          <a:p>
            <a:pPr fontAlgn="auto">
              <a:lnSpc>
                <a:spcPct val="100000"/>
              </a:lnSpc>
              <a:spcAft>
                <a:spcPts val="0"/>
              </a:spcAft>
              <a:buClrTx/>
              <a:buSzTx/>
              <a:buFontTx/>
            </a:pPr>
            <a:r>
              <a:rPr lang="en-GB">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Kilometres cycled</a:t>
            </a:r>
          </a:p>
        </p:txBody>
      </p:sp>
      <p:sp>
        <p:nvSpPr>
          <p:cNvPr id="9" name="Rechteck 8"/>
          <p:cNvSpPr/>
          <p:nvPr/>
        </p:nvSpPr>
        <p:spPr>
          <a:xfrm>
            <a:off x="324694" y="261104"/>
            <a:ext cx="7200800" cy="923330"/>
          </a:xfrm>
          <a:prstGeom prst="rect">
            <a:avLst/>
          </a:prstGeom>
        </p:spPr>
        <p:txBody>
          <a:bodyPr wrap="square">
            <a:spAutoFit/>
          </a:bodyPr>
          <a:lstStyle/>
          <a:p>
            <a:pPr fontAlgn="auto">
              <a:lnSpc>
                <a:spcPct val="100000"/>
              </a:lnSpc>
              <a:spcAft>
                <a:spcPts val="0"/>
              </a:spcAft>
              <a:buClrTx/>
              <a:buSzTx/>
              <a:buFontTx/>
            </a:pPr>
            <a:r>
              <a:rPr lang="en-GB" sz="3600" b="1" cap="all">
                <a:solidFill>
                  <a:schemeClr val="tx1">
                    <a:lumMod val="75000"/>
                    <a:lumOff val="25000"/>
                  </a:schemeClr>
                </a:solidFill>
                <a:latin typeface="Arial Black" panose="020B0A04020102020204" pitchFamily="34" charset="0"/>
                <a:ea typeface="Roboto Black" panose="02000000000000000000" pitchFamily="2" charset="0"/>
                <a:cs typeface="Arial" panose="020B0604020202020204" pitchFamily="34" charset="0"/>
              </a:rPr>
              <a:t>CITY CYCLING</a:t>
            </a:r>
          </a:p>
          <a:p>
            <a:pPr fontAlgn="auto">
              <a:lnSpc>
                <a:spcPct val="100000"/>
              </a:lnSpc>
              <a:spcAft>
                <a:spcPts val="0"/>
              </a:spcAft>
              <a:buClrTx/>
              <a:buSzTx/>
              <a:buFontTx/>
            </a:pPr>
            <a:r>
              <a:rPr lang="en-GB" cap="all">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 success story</a:t>
            </a:r>
          </a:p>
        </p:txBody>
      </p:sp>
      <p:graphicFrame>
        <p:nvGraphicFramePr>
          <p:cNvPr id="8" name="Diagramm 7">
            <a:extLst>
              <a:ext uri="{FF2B5EF4-FFF2-40B4-BE49-F238E27FC236}">
                <a16:creationId xmlns:a16="http://schemas.microsoft.com/office/drawing/2014/main" id="{00000000-0008-0000-0000-000006000000}"/>
              </a:ext>
            </a:extLst>
          </p:cNvPr>
          <p:cNvGraphicFramePr>
            <a:graphicFrameLocks noChangeAspect="1"/>
          </p:cNvGraphicFramePr>
          <p:nvPr>
            <p:extLst>
              <p:ext uri="{D42A27DB-BD31-4B8C-83A1-F6EECF244321}">
                <p14:modId xmlns:p14="http://schemas.microsoft.com/office/powerpoint/2010/main" val="3705545717"/>
              </p:ext>
            </p:extLst>
          </p:nvPr>
        </p:nvGraphicFramePr>
        <p:xfrm>
          <a:off x="-1960056" y="101297"/>
          <a:ext cx="13064112" cy="494090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51123358"/>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9144000"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p:cNvSpPr txBox="1"/>
          <p:nvPr/>
        </p:nvSpPr>
        <p:spPr>
          <a:xfrm>
            <a:off x="0" y="1995686"/>
            <a:ext cx="9144000" cy="923330"/>
          </a:xfrm>
          <a:prstGeom prst="rect">
            <a:avLst/>
          </a:prstGeom>
          <a:noFill/>
        </p:spPr>
        <p:txBody>
          <a:bodyPr wrap="square" rtlCol="0">
            <a:spAutoFit/>
          </a:bodyPr>
          <a:lstStyle/>
          <a:p>
            <a:pPr algn="ctr"/>
            <a:r>
              <a:rPr lang="en-GB" sz="5400">
                <a:solidFill>
                  <a:schemeClr val="bg1"/>
                </a:solidFill>
                <a:latin typeface="Arial Black" panose="020B0A04020102020204" pitchFamily="34" charset="0"/>
                <a:ea typeface="Roboto Black" panose="02000000000000000000" pitchFamily="2" charset="0"/>
                <a:cs typeface="Roboto Black" panose="02000000000000000000" pitchFamily="2" charset="0"/>
              </a:rPr>
              <a:t>city-cycling.org</a:t>
            </a:r>
          </a:p>
        </p:txBody>
      </p:sp>
    </p:spTree>
    <p:extLst>
      <p:ext uri="{BB962C8B-B14F-4D97-AF65-F5344CB8AC3E}">
        <p14:creationId xmlns:p14="http://schemas.microsoft.com/office/powerpoint/2010/main" val="177993640"/>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0" y="0"/>
            <a:ext cx="9144000" cy="51435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03648" y="992608"/>
            <a:ext cx="6336704" cy="2783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9300328"/>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P:\KB-Projekte\STADTRADELN\STADTRADELN\Fotos\Stadt Frankfurt am Main\Burgstr_Ecke_Hoehenstr.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846" t="32222" r="10313" b="42646"/>
          <a:stretch/>
        </p:blipFill>
        <p:spPr bwMode="auto">
          <a:xfrm>
            <a:off x="0" y="0"/>
            <a:ext cx="9144000" cy="1735667"/>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683568" y="2639690"/>
            <a:ext cx="8352928" cy="1985159"/>
          </a:xfrm>
          <a:prstGeom prst="rect">
            <a:avLst/>
          </a:prstGeom>
          <a:noFill/>
        </p:spPr>
        <p:txBody>
          <a:bodyPr wrap="square" rtlCol="0">
            <a:spAutoFit/>
          </a:bodyPr>
          <a:lstStyle/>
          <a:p>
            <a:r>
              <a:rPr lang="en-GB"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Active involvement of citizens in the exchange with municipalities</a:t>
            </a:r>
          </a:p>
          <a:p>
            <a:pPr marL="270000" indent="-270000">
              <a:buClr>
                <a:schemeClr val="tx1">
                  <a:lumMod val="75000"/>
                  <a:lumOff val="25000"/>
                </a:schemeClr>
              </a:buClr>
              <a:buFont typeface="Arial" panose="020B0604020202020204" pitchFamily="34" charset="0"/>
              <a:buChar char="•"/>
            </a:pPr>
            <a:r>
              <a:rPr lang="en-GB">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cyclists’ concerns are taken seriously</a:t>
            </a:r>
          </a:p>
          <a:p>
            <a:pPr marL="270000" indent="-270000">
              <a:buClr>
                <a:schemeClr val="tx1">
                  <a:lumMod val="75000"/>
                  <a:lumOff val="25000"/>
                </a:schemeClr>
              </a:buClr>
              <a:buFont typeface="Arial" panose="020B0604020202020204" pitchFamily="34" charset="0"/>
              <a:buChar char="•"/>
            </a:pPr>
            <a:r>
              <a:rPr lang="en-GB">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municipalities transparently demonstrate their commitment to cycling</a:t>
            </a:r>
          </a:p>
          <a:p>
            <a:pPr marL="270000" indent="-270000">
              <a:buClr>
                <a:schemeClr val="tx1">
                  <a:lumMod val="75000"/>
                  <a:lumOff val="25000"/>
                </a:schemeClr>
              </a:buClr>
              <a:buFont typeface="Arial" panose="020B0604020202020204" pitchFamily="34" charset="0"/>
              <a:buChar char="•"/>
            </a:pPr>
            <a:r>
              <a:rPr lang="en-GB">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improved cycling infrastructure means more people cycle</a:t>
            </a:r>
          </a:p>
          <a:p>
            <a:pPr marL="270000" indent="-270000">
              <a:spcBef>
                <a:spcPts val="1800"/>
              </a:spcBef>
              <a:buClr>
                <a:schemeClr val="tx1">
                  <a:lumMod val="75000"/>
                  <a:lumOff val="25000"/>
                </a:schemeClr>
              </a:buClr>
              <a:buFont typeface="Wingdings" panose="05000000000000000000" pitchFamily="2" charset="2"/>
              <a:buChar char="è"/>
            </a:pPr>
            <a:r>
              <a:rPr lang="en-GB">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Effective, self-explanatory and easy-to-use tool </a:t>
            </a:r>
            <a:br>
              <a:rPr lang="en-GB">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for cyclists </a:t>
            </a:r>
            <a:r>
              <a:rPr lang="en-GB" u="sng">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and</a:t>
            </a:r>
            <a:r>
              <a:rPr lang="en-GB">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municipalities/administration</a:t>
            </a:r>
          </a:p>
        </p:txBody>
      </p:sp>
      <p:sp>
        <p:nvSpPr>
          <p:cNvPr id="8" name="Rechteck 7"/>
          <p:cNvSpPr/>
          <p:nvPr/>
        </p:nvSpPr>
        <p:spPr>
          <a:xfrm>
            <a:off x="683568" y="1995686"/>
            <a:ext cx="7200801" cy="523220"/>
          </a:xfrm>
          <a:prstGeom prst="rect">
            <a:avLst/>
          </a:prstGeom>
        </p:spPr>
        <p:txBody>
          <a:bodyPr wrap="square">
            <a:spAutoFit/>
          </a:bodyPr>
          <a:lstStyle/>
          <a:p>
            <a:pPr fontAlgn="auto">
              <a:lnSpc>
                <a:spcPct val="100000"/>
              </a:lnSpc>
              <a:spcAft>
                <a:spcPts val="0"/>
              </a:spcAft>
              <a:buClrTx/>
              <a:buSzTx/>
              <a:buFontTx/>
            </a:pPr>
            <a:r>
              <a:rPr lang="en-GB" sz="28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Why a reporting platform?</a:t>
            </a:r>
          </a:p>
        </p:txBody>
      </p:sp>
      <p:sp>
        <p:nvSpPr>
          <p:cNvPr id="7" name="Textfeld 6"/>
          <p:cNvSpPr txBox="1"/>
          <p:nvPr/>
        </p:nvSpPr>
        <p:spPr>
          <a:xfrm>
            <a:off x="6046480" y="1491630"/>
            <a:ext cx="3096344" cy="200055"/>
          </a:xfrm>
          <a:prstGeom prst="rect">
            <a:avLst/>
          </a:prstGeom>
          <a:noFill/>
        </p:spPr>
        <p:txBody>
          <a:bodyPr wrap="square" rtlCol="0">
            <a:spAutoFit/>
          </a:bodyPr>
          <a:lstStyle/>
          <a:p>
            <a:pPr algn="r"/>
            <a:r>
              <a:rPr lang="en-GB" sz="700" i="1" dirty="0">
                <a:solidFill>
                  <a:schemeClr val="bg1"/>
                </a:solidFill>
                <a:latin typeface="Arial" panose="020B0604020202020204" pitchFamily="34" charset="0"/>
                <a:cs typeface="Arial" panose="020B0604020202020204" pitchFamily="34" charset="0"/>
              </a:rPr>
              <a:t>Photo: Climate Alliance Services </a:t>
            </a:r>
          </a:p>
        </p:txBody>
      </p:sp>
    </p:spTree>
    <p:extLst>
      <p:ext uri="{BB962C8B-B14F-4D97-AF65-F5344CB8AC3E}">
        <p14:creationId xmlns:p14="http://schemas.microsoft.com/office/powerpoint/2010/main" val="39418404"/>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4139952" y="260922"/>
            <a:ext cx="4824536" cy="646331"/>
          </a:xfrm>
          <a:prstGeom prst="rect">
            <a:avLst/>
          </a:prstGeom>
        </p:spPr>
        <p:txBody>
          <a:bodyPr wrap="square">
            <a:spAutoFit/>
          </a:bodyPr>
          <a:lstStyle/>
          <a:p>
            <a:pPr fontAlgn="auto">
              <a:lnSpc>
                <a:spcPct val="100000"/>
              </a:lnSpc>
              <a:spcAft>
                <a:spcPts val="0"/>
              </a:spcAft>
              <a:buClrTx/>
              <a:buSzTx/>
              <a:buFontTx/>
            </a:pPr>
            <a:r>
              <a:rPr lang="en-GB" sz="3600" b="1"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What is </a:t>
            </a:r>
            <a:r>
              <a:rPr lang="en-GB" sz="3600" b="1" cap="sm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RADar!</a:t>
            </a:r>
          </a:p>
        </p:txBody>
      </p:sp>
      <p:sp>
        <p:nvSpPr>
          <p:cNvPr id="8" name="Textfeld 7"/>
          <p:cNvSpPr txBox="1"/>
          <p:nvPr/>
        </p:nvSpPr>
        <p:spPr>
          <a:xfrm>
            <a:off x="4139953" y="1509628"/>
            <a:ext cx="4824536" cy="3046988"/>
          </a:xfrm>
          <a:prstGeom prst="rect">
            <a:avLst/>
          </a:prstGeom>
          <a:noFill/>
        </p:spPr>
        <p:txBody>
          <a:bodyPr wrap="square" rtlCol="0">
            <a:spAutoFit/>
          </a:bodyPr>
          <a:lstStyle/>
          <a:p>
            <a:pPr>
              <a:spcAft>
                <a:spcPts val="1800"/>
              </a:spcAft>
            </a:pPr>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Municipal planning tool</a:t>
            </a:r>
            <a:b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for cycling infrastructure in Germany</a:t>
            </a:r>
          </a:p>
          <a:p>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Citizen participation tool</a:t>
            </a:r>
          </a:p>
          <a:p>
            <a:pPr marL="270000" indent="-270000">
              <a:buClr>
                <a:schemeClr val="tx1">
                  <a:lumMod val="75000"/>
                  <a:lumOff val="25000"/>
                </a:schemeClr>
              </a:buClr>
              <a:buFont typeface="Arial" panose="020B0604020202020204" pitchFamily="34" charset="0"/>
              <a:buChar char="•"/>
            </a:pP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reports can be submitted online or via the RADar! or CITY CYCLING app</a:t>
            </a:r>
          </a:p>
          <a:p>
            <a:pPr marL="270000" indent="-270000">
              <a:spcAft>
                <a:spcPts val="1800"/>
              </a:spcAft>
              <a:buFont typeface="Arial" panose="020B0604020202020204" pitchFamily="34" charset="0"/>
              <a:buChar char="•"/>
            </a:pP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municipalities can contact cyclists directly – and vice versa</a:t>
            </a:r>
          </a:p>
          <a:p>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Optional</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use by CITY CYCLING municipalities – </a:t>
            </a:r>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no extra cost!</a:t>
            </a:r>
          </a:p>
        </p:txBody>
      </p:sp>
      <p:pic>
        <p:nvPicPr>
          <p:cNvPr id="6" name="Grafik 5"/>
          <p:cNvPicPr>
            <a:picLocks noChangeAspect="1"/>
          </p:cNvPicPr>
          <p:nvPr/>
        </p:nvPicPr>
        <p:blipFill rotWithShape="1">
          <a:blip r:embed="rId3" cstate="screen">
            <a:extLst>
              <a:ext uri="{28A0092B-C50C-407E-A947-70E740481C1C}">
                <a14:useLocalDpi xmlns:a14="http://schemas.microsoft.com/office/drawing/2010/main" val="0"/>
              </a:ext>
            </a:extLst>
          </a:blip>
          <a:srcRect r="2191"/>
          <a:stretch/>
        </p:blipFill>
        <p:spPr>
          <a:xfrm>
            <a:off x="0" y="0"/>
            <a:ext cx="3856384" cy="5143500"/>
          </a:xfrm>
          <a:prstGeom prst="rect">
            <a:avLst/>
          </a:prstGeom>
        </p:spPr>
      </p:pic>
    </p:spTree>
    <p:extLst>
      <p:ext uri="{BB962C8B-B14F-4D97-AF65-F5344CB8AC3E}">
        <p14:creationId xmlns:p14="http://schemas.microsoft.com/office/powerpoint/2010/main" val="3329281467"/>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329167" y="987574"/>
            <a:ext cx="5328593" cy="3831818"/>
          </a:xfrm>
          <a:prstGeom prst="rect">
            <a:avLst/>
          </a:prstGeom>
          <a:noFill/>
        </p:spPr>
        <p:txBody>
          <a:bodyPr wrap="square" rtlCol="0">
            <a:spAutoFit/>
          </a:bodyPr>
          <a:lstStyle/>
          <a:p>
            <a:pPr marL="180000" lvl="1" indent="-180000">
              <a:lnSpc>
                <a:spcPct val="100000"/>
              </a:lnSpc>
              <a:spcBef>
                <a:spcPts val="0"/>
              </a:spcBef>
              <a:spcAft>
                <a:spcPts val="1200"/>
              </a:spcAft>
              <a:buClr>
                <a:schemeClr val="tx1">
                  <a:lumMod val="75000"/>
                  <a:lumOff val="25000"/>
                </a:schemeClr>
              </a:buClr>
              <a:buFont typeface="Arial" panose="020B0604020202020204" pitchFamily="34" charset="0"/>
              <a:buChar char="•"/>
            </a:pP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Reports can only be submitted in the </a:t>
            </a:r>
            <a:r>
              <a:rPr lang="en-GB" sz="16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municipality’s area of jurisdiction</a:t>
            </a:r>
          </a:p>
          <a:p>
            <a:pPr marL="180000" lvl="1" indent="-180000">
              <a:lnSpc>
                <a:spcPct val="100000"/>
              </a:lnSpc>
              <a:spcBef>
                <a:spcPts val="0"/>
              </a:spcBef>
              <a:buClr>
                <a:schemeClr val="tx1">
                  <a:lumMod val="75000"/>
                  <a:lumOff val="25000"/>
                </a:schemeClr>
              </a:buClr>
              <a:buFont typeface="Arial" panose="020B0604020202020204" pitchFamily="34" charset="0"/>
              <a:buChar char="•"/>
            </a:pPr>
            <a:r>
              <a:rPr lang="en-GB" sz="16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Only</a:t>
            </a: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people who have </a:t>
            </a:r>
            <a:r>
              <a:rPr lang="en-GB" sz="16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signed up</a:t>
            </a: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(for CITY CYCLING) can submit reports</a:t>
            </a:r>
          </a:p>
          <a:p>
            <a:pPr marL="450850" lvl="2" indent="-274638">
              <a:buClr>
                <a:schemeClr val="tx1">
                  <a:lumMod val="75000"/>
                  <a:lumOff val="25000"/>
                </a:schemeClr>
              </a:buClr>
              <a:buFont typeface="Wingdings" panose="05000000000000000000" pitchFamily="2" charset="2"/>
              <a:buChar char="è"/>
            </a:pP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fewer “hoax reports”, manageable number of people submitting reports</a:t>
            </a:r>
          </a:p>
          <a:p>
            <a:pPr marL="450850" lvl="2" indent="-274638">
              <a:lnSpc>
                <a:spcPct val="100000"/>
              </a:lnSpc>
              <a:spcBef>
                <a:spcPts val="0"/>
              </a:spcBef>
              <a:spcAft>
                <a:spcPts val="1200"/>
              </a:spcAft>
              <a:buClr>
                <a:schemeClr val="tx1">
                  <a:lumMod val="75000"/>
                  <a:lumOff val="25000"/>
                </a:schemeClr>
              </a:buClr>
              <a:buFont typeface="Wingdings" panose="05000000000000000000" pitchFamily="2" charset="2"/>
              <a:buChar char="è"/>
            </a:pP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another reason to participate in CITY CYCLING</a:t>
            </a:r>
          </a:p>
          <a:p>
            <a:pPr marL="180000" lvl="1" indent="-180000">
              <a:lnSpc>
                <a:spcPct val="100000"/>
              </a:lnSpc>
              <a:spcBef>
                <a:spcPts val="0"/>
              </a:spcBef>
              <a:buClr>
                <a:schemeClr val="tx1">
                  <a:lumMod val="75000"/>
                  <a:lumOff val="25000"/>
                </a:schemeClr>
              </a:buClr>
              <a:buFont typeface="Arial" panose="020B0604020202020204" pitchFamily="34" charset="0"/>
              <a:buChar char="•"/>
            </a:pP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Municipalities are </a:t>
            </a:r>
            <a:r>
              <a:rPr lang="en-GB" sz="16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free to choose the reporting period</a:t>
            </a: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a:t>
            </a:r>
          </a:p>
          <a:p>
            <a:pPr marL="360363" lvl="2" indent="-185738">
              <a:buClr>
                <a:schemeClr val="tx1">
                  <a:lumMod val="75000"/>
                  <a:lumOff val="25000"/>
                </a:schemeClr>
              </a:buClr>
              <a:buFont typeface="Symbol" panose="05050102010706020507" pitchFamily="18" charset="2"/>
              <a:buChar char="-"/>
            </a:pP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during the 21-day local campaign</a:t>
            </a:r>
          </a:p>
          <a:p>
            <a:pPr marL="360363" lvl="2" indent="-185738">
              <a:buClr>
                <a:schemeClr val="tx1">
                  <a:lumMod val="75000"/>
                  <a:lumOff val="25000"/>
                </a:schemeClr>
              </a:buClr>
              <a:buFont typeface="Symbol" panose="05050102010706020507" pitchFamily="18" charset="2"/>
              <a:buChar char="-"/>
            </a:pP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in the summer months</a:t>
            </a:r>
          </a:p>
          <a:p>
            <a:pPr marL="360363" lvl="2" indent="-185738">
              <a:spcAft>
                <a:spcPts val="1200"/>
              </a:spcAft>
              <a:buClr>
                <a:schemeClr val="tx1">
                  <a:lumMod val="75000"/>
                  <a:lumOff val="25000"/>
                </a:schemeClr>
              </a:buClr>
              <a:buFont typeface="Symbol" panose="05050102010706020507" pitchFamily="18" charset="2"/>
              <a:buChar char="-"/>
            </a:pP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all year round, several times a year </a:t>
            </a:r>
          </a:p>
          <a:p>
            <a:pPr marL="450850" lvl="2" indent="-274638">
              <a:spcAft>
                <a:spcPts val="1200"/>
              </a:spcAft>
              <a:buClr>
                <a:schemeClr val="tx1">
                  <a:lumMod val="75000"/>
                  <a:lumOff val="25000"/>
                </a:schemeClr>
              </a:buClr>
              <a:buFont typeface="Wingdings" panose="05000000000000000000" pitchFamily="2" charset="2"/>
              <a:buChar char="è"/>
            </a:pP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Test phase/manageable period for municipalities</a:t>
            </a:r>
          </a:p>
        </p:txBody>
      </p:sp>
      <p:sp>
        <p:nvSpPr>
          <p:cNvPr id="9" name="Rechteck 8"/>
          <p:cNvSpPr/>
          <p:nvPr/>
        </p:nvSpPr>
        <p:spPr>
          <a:xfrm>
            <a:off x="323528" y="267494"/>
            <a:ext cx="6048672" cy="646331"/>
          </a:xfrm>
          <a:prstGeom prst="rect">
            <a:avLst/>
          </a:prstGeom>
        </p:spPr>
        <p:txBody>
          <a:bodyPr wrap="square">
            <a:spAutoFit/>
          </a:bodyPr>
          <a:lstStyle/>
          <a:p>
            <a:pPr fontAlgn="auto">
              <a:lnSpc>
                <a:spcPct val="100000"/>
              </a:lnSpc>
              <a:spcAft>
                <a:spcPts val="0"/>
              </a:spcAft>
              <a:buClrTx/>
              <a:buSzTx/>
              <a:buFontTx/>
            </a:pPr>
            <a:r>
              <a:rPr lang="en-GB" sz="36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How does it work?</a:t>
            </a:r>
          </a:p>
        </p:txBody>
      </p:sp>
      <p:pic>
        <p:nvPicPr>
          <p:cNvPr id="7" name="Grafik 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580111" y="1735501"/>
            <a:ext cx="3406582" cy="2817305"/>
          </a:xfrm>
          <a:prstGeom prst="rect">
            <a:avLst/>
          </a:prstGeom>
        </p:spPr>
      </p:pic>
    </p:spTree>
    <p:extLst>
      <p:ext uri="{BB962C8B-B14F-4D97-AF65-F5344CB8AC3E}">
        <p14:creationId xmlns:p14="http://schemas.microsoft.com/office/powerpoint/2010/main" val="678894315"/>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le 4"/>
          <p:cNvGraphicFramePr>
            <a:graphicFrameLocks noGrp="1"/>
          </p:cNvGraphicFramePr>
          <p:nvPr>
            <p:extLst>
              <p:ext uri="{D42A27DB-BD31-4B8C-83A1-F6EECF244321}">
                <p14:modId xmlns:p14="http://schemas.microsoft.com/office/powerpoint/2010/main" val="3609523143"/>
              </p:ext>
            </p:extLst>
          </p:nvPr>
        </p:nvGraphicFramePr>
        <p:xfrm>
          <a:off x="324694" y="1586150"/>
          <a:ext cx="8495777" cy="2424240"/>
        </p:xfrm>
        <a:graphic>
          <a:graphicData uri="http://schemas.openxmlformats.org/drawingml/2006/table">
            <a:tbl>
              <a:tblPr firstRow="1" firstCol="1" lastRow="1" lastCol="1" bandRow="1" bandCol="1">
                <a:tableStyleId>{69012ECD-51FC-41F1-AA8D-1B2483CD663E}</a:tableStyleId>
              </a:tblPr>
              <a:tblGrid>
                <a:gridCol w="1799034">
                  <a:extLst>
                    <a:ext uri="{9D8B030D-6E8A-4147-A177-3AD203B41FA5}">
                      <a16:colId xmlns:a16="http://schemas.microsoft.com/office/drawing/2014/main" val="20000"/>
                    </a:ext>
                  </a:extLst>
                </a:gridCol>
                <a:gridCol w="1728192">
                  <a:extLst>
                    <a:ext uri="{9D8B030D-6E8A-4147-A177-3AD203B41FA5}">
                      <a16:colId xmlns:a16="http://schemas.microsoft.com/office/drawing/2014/main" val="20001"/>
                    </a:ext>
                  </a:extLst>
                </a:gridCol>
                <a:gridCol w="1750453">
                  <a:extLst>
                    <a:ext uri="{9D8B030D-6E8A-4147-A177-3AD203B41FA5}">
                      <a16:colId xmlns:a16="http://schemas.microsoft.com/office/drawing/2014/main" val="20002"/>
                    </a:ext>
                  </a:extLst>
                </a:gridCol>
                <a:gridCol w="1609049">
                  <a:extLst>
                    <a:ext uri="{9D8B030D-6E8A-4147-A177-3AD203B41FA5}">
                      <a16:colId xmlns:a16="http://schemas.microsoft.com/office/drawing/2014/main" val="20003"/>
                    </a:ext>
                  </a:extLst>
                </a:gridCol>
                <a:gridCol w="1609049">
                  <a:extLst>
                    <a:ext uri="{9D8B030D-6E8A-4147-A177-3AD203B41FA5}">
                      <a16:colId xmlns:a16="http://schemas.microsoft.com/office/drawing/2014/main" val="20004"/>
                    </a:ext>
                  </a:extLst>
                </a:gridCol>
              </a:tblGrid>
              <a:tr h="349485">
                <a:tc rowSpan="2">
                  <a:txBody>
                    <a:bodyPr/>
                    <a:lstStyle/>
                    <a:p>
                      <a:pPr>
                        <a:lnSpc>
                          <a:spcPct val="100000"/>
                        </a:lnSpc>
                        <a:spcAft>
                          <a:spcPts val="0"/>
                        </a:spcAft>
                      </a:pPr>
                      <a:r>
                        <a:rPr lang="en-GB" sz="1400" dirty="0">
                          <a:effectLst/>
                          <a:latin typeface="Arial" panose="020B0604020202020204" pitchFamily="34" charset="0"/>
                          <a:cs typeface="Arial" panose="020B0604020202020204" pitchFamily="34" charset="0"/>
                        </a:rPr>
                        <a:t>Number of inhabitants</a:t>
                      </a:r>
                    </a:p>
                  </a:txBody>
                  <a:tcPr marL="72000" marR="72000" marT="36000" marB="36000" anchor="ctr">
                    <a:solidFill>
                      <a:srgbClr val="54A4DF"/>
                    </a:solidFill>
                  </a:tcPr>
                </a:tc>
                <a:tc gridSpan="2">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GB" sz="1400" b="1" u="none" strike="noStrike">
                          <a:effectLst/>
                          <a:latin typeface="Arial" panose="020B0604020202020204" pitchFamily="34" charset="0"/>
                          <a:cs typeface="Arial" panose="020B0604020202020204" pitchFamily="34" charset="0"/>
                        </a:rPr>
                        <a:t>Outside of the local campaign period</a:t>
                      </a:r>
                    </a:p>
                  </a:txBody>
                  <a:tcPr marL="72000" marR="72000" marT="36000" marB="36000" anchor="ctr" anchorCtr="1">
                    <a:solidFill>
                      <a:srgbClr val="54A4DF"/>
                    </a:solidFill>
                  </a:tcPr>
                </a:tc>
                <a:tc hMerge="1">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de-DE" sz="1000" b="1" i="0" u="none" strike="noStrike" dirty="0">
                        <a:solidFill>
                          <a:srgbClr val="000000"/>
                        </a:solidFill>
                        <a:effectLst/>
                        <a:latin typeface="+mn-lt"/>
                      </a:endParaRPr>
                    </a:p>
                  </a:txBody>
                  <a:tcPr marL="72000" marR="72000" marT="108000" marB="108000">
                    <a:solidFill>
                      <a:srgbClr val="54A4DF"/>
                    </a:solidFill>
                  </a:tcPr>
                </a:tc>
                <a:tc gridSpan="2">
                  <a:txBody>
                    <a:bodyPr/>
                    <a:lstStyle/>
                    <a:p>
                      <a:pPr algn="ctr" fontAlgn="ctr"/>
                      <a:r>
                        <a:rPr lang="en-GB" sz="1400" b="1" u="sng" strike="noStrike">
                          <a:effectLst/>
                          <a:latin typeface="Arial" panose="020B0604020202020204" pitchFamily="34" charset="0"/>
                          <a:cs typeface="Arial" panose="020B0604020202020204" pitchFamily="34" charset="0"/>
                        </a:rPr>
                        <a:t>Without</a:t>
                      </a:r>
                      <a:r>
                        <a:rPr lang="en-GB" sz="1400" b="1" u="none" strike="noStrike">
                          <a:effectLst/>
                          <a:latin typeface="Arial" panose="020B0604020202020204" pitchFamily="34" charset="0"/>
                          <a:cs typeface="Arial" panose="020B0604020202020204" pitchFamily="34" charset="0"/>
                        </a:rPr>
                        <a:t> participation </a:t>
                      </a:r>
                      <a:br>
                        <a:rPr lang="en-GB" sz="1400" b="1" u="none" strike="noStrike">
                          <a:effectLst/>
                          <a:latin typeface="Arial" panose="020B0604020202020204" pitchFamily="34" charset="0"/>
                          <a:cs typeface="Arial" panose="020B0604020202020204" pitchFamily="34" charset="0"/>
                        </a:rPr>
                      </a:br>
                      <a:r>
                        <a:rPr lang="en-GB" sz="1400" b="1" u="none" strike="noStrike">
                          <a:effectLst/>
                          <a:latin typeface="Arial" panose="020B0604020202020204" pitchFamily="34" charset="0"/>
                          <a:cs typeface="Arial" panose="020B0604020202020204" pitchFamily="34" charset="0"/>
                        </a:rPr>
                        <a:t>in CITY CYCLING</a:t>
                      </a:r>
                    </a:p>
                  </a:txBody>
                  <a:tcPr marL="72000" marR="72000" marT="36000" marB="36000" anchor="ctr" anchorCtr="1">
                    <a:solidFill>
                      <a:srgbClr val="54A4DF"/>
                    </a:solidFill>
                  </a:tcPr>
                </a:tc>
                <a:tc hMerge="1">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de-DE" sz="1000" b="1" i="0" u="none" strike="noStrike" dirty="0">
                        <a:solidFill>
                          <a:srgbClr val="000000"/>
                        </a:solidFill>
                        <a:effectLst/>
                        <a:latin typeface="+mn-lt"/>
                      </a:endParaRPr>
                    </a:p>
                  </a:txBody>
                  <a:tcPr marL="72000" marR="72000" marT="108000" marB="108000">
                    <a:solidFill>
                      <a:srgbClr val="54A4DF"/>
                    </a:solidFill>
                  </a:tcPr>
                </a:tc>
                <a:extLst>
                  <a:ext uri="{0D108BD9-81ED-4DB2-BD59-A6C34878D82A}">
                    <a16:rowId xmlns:a16="http://schemas.microsoft.com/office/drawing/2014/main" val="10000"/>
                  </a:ext>
                </a:extLst>
              </a:tr>
              <a:tr h="412513">
                <a:tc vMerge="1">
                  <a:txBody>
                    <a:bodyPr/>
                    <a:lstStyle/>
                    <a:p>
                      <a:pPr marL="0" algn="l" defTabSz="914400" rtl="0" eaLnBrk="1" latinLnBrk="0" hangingPunct="1">
                        <a:lnSpc>
                          <a:spcPct val="100000"/>
                        </a:lnSpc>
                        <a:spcAft>
                          <a:spcPts val="0"/>
                        </a:spcAft>
                      </a:pPr>
                      <a:endParaRPr lang="de-DE" sz="1600" b="1" kern="1200" spc="0" dirty="0">
                        <a:solidFill>
                          <a:schemeClr val="bg1"/>
                        </a:solidFill>
                        <a:effectLst/>
                        <a:latin typeface="+mn-lt"/>
                        <a:ea typeface="+mn-ea"/>
                        <a:cs typeface="+mn-cs"/>
                      </a:endParaRPr>
                    </a:p>
                  </a:txBody>
                  <a:tcPr marL="72000" marR="72000" marT="108000" marB="108000">
                    <a:solidFill>
                      <a:srgbClr val="54A4DF"/>
                    </a:solidFill>
                  </a:tcPr>
                </a:tc>
                <a:tc>
                  <a:txBody>
                    <a:bodyPr/>
                    <a:lstStyle/>
                    <a:p>
                      <a:pPr marL="0" algn="ctr" defTabSz="914400" rtl="0" eaLnBrk="1" latinLnBrk="0" hangingPunct="1">
                        <a:lnSpc>
                          <a:spcPct val="100000"/>
                        </a:lnSpc>
                        <a:spcAft>
                          <a:spcPts val="0"/>
                        </a:spcAft>
                      </a:pPr>
                      <a:r>
                        <a:rPr lang="en-GB" sz="1400" b="1">
                          <a:solidFill>
                            <a:schemeClr val="bg1"/>
                          </a:solidFill>
                          <a:effectLst/>
                          <a:latin typeface="Arial" panose="020B0604020202020204" pitchFamily="34" charset="0"/>
                          <a:ea typeface="+mn-ea"/>
                          <a:cs typeface="Arial" panose="020B0604020202020204" pitchFamily="34" charset="0"/>
                        </a:rPr>
                        <a:t>Climate Alliance members</a:t>
                      </a:r>
                    </a:p>
                  </a:txBody>
                  <a:tcPr marL="72000" marR="72000" marT="36000" marB="36000">
                    <a:lnB w="9525" cap="flat" cmpd="sng" algn="ctr">
                      <a:noFill/>
                      <a:prstDash val="solid"/>
                    </a:lnB>
                    <a:solidFill>
                      <a:srgbClr val="54A4DF"/>
                    </a:solidFill>
                  </a:tcPr>
                </a:tc>
                <a:tc>
                  <a:txBody>
                    <a:bodyPr/>
                    <a:lstStyle/>
                    <a:p>
                      <a:pPr marL="0" algn="ctr" defTabSz="914400" rtl="0" eaLnBrk="1" latinLnBrk="0" hangingPunct="1">
                        <a:lnSpc>
                          <a:spcPct val="100000"/>
                        </a:lnSpc>
                        <a:spcAft>
                          <a:spcPts val="0"/>
                        </a:spcAft>
                      </a:pPr>
                      <a:r>
                        <a:rPr lang="en-GB" sz="1400" b="1">
                          <a:solidFill>
                            <a:schemeClr val="bg1"/>
                          </a:solidFill>
                          <a:effectLst/>
                          <a:latin typeface="Arial" panose="020B0604020202020204" pitchFamily="34" charset="0"/>
                          <a:ea typeface="+mn-ea"/>
                          <a:cs typeface="Arial" panose="020B0604020202020204" pitchFamily="34" charset="0"/>
                        </a:rPr>
                        <a:t>Non-members</a:t>
                      </a:r>
                    </a:p>
                  </a:txBody>
                  <a:tcPr marL="72000" marR="72000" marT="36000" marB="36000">
                    <a:lnB w="9525" cap="flat" cmpd="sng" algn="ctr">
                      <a:noFill/>
                      <a:prstDash val="solid"/>
                    </a:lnB>
                    <a:solidFill>
                      <a:srgbClr val="54A4DF"/>
                    </a:solidFill>
                  </a:tcPr>
                </a:tc>
                <a:tc>
                  <a:txBody>
                    <a:bodyPr/>
                    <a:lstStyle/>
                    <a:p>
                      <a:pPr marL="0" algn="ctr" defTabSz="914400" rtl="0" eaLnBrk="1" latinLnBrk="0" hangingPunct="1">
                        <a:lnSpc>
                          <a:spcPct val="100000"/>
                        </a:lnSpc>
                        <a:spcAft>
                          <a:spcPts val="0"/>
                        </a:spcAft>
                      </a:pPr>
                      <a:r>
                        <a:rPr lang="en-GB" sz="1400" b="1">
                          <a:solidFill>
                            <a:schemeClr val="bg1"/>
                          </a:solidFill>
                          <a:effectLst/>
                          <a:latin typeface="Arial" panose="020B0604020202020204" pitchFamily="34" charset="0"/>
                          <a:ea typeface="+mn-ea"/>
                          <a:cs typeface="Arial" panose="020B0604020202020204" pitchFamily="34" charset="0"/>
                        </a:rPr>
                        <a:t>Climate Alliance members</a:t>
                      </a:r>
                    </a:p>
                  </a:txBody>
                  <a:tcPr marL="72000" marR="72000" marT="36000" marB="36000">
                    <a:lnB w="9525" cap="flat" cmpd="sng" algn="ctr">
                      <a:noFill/>
                      <a:prstDash val="solid"/>
                    </a:lnB>
                    <a:solidFill>
                      <a:srgbClr val="54A4D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bg1"/>
                          </a:solidFill>
                          <a:effectLst/>
                          <a:latin typeface="Arial" panose="020B0604020202020204" pitchFamily="34" charset="0"/>
                          <a:ea typeface="+mn-ea"/>
                          <a:cs typeface="Arial" panose="020B0604020202020204" pitchFamily="34" charset="0"/>
                        </a:rPr>
                        <a:t>Non-members</a:t>
                      </a:r>
                    </a:p>
                  </a:txBody>
                  <a:tcPr marL="72000" marR="72000" marT="36000" marB="36000">
                    <a:lnB w="9525" cap="flat" cmpd="sng" algn="ctr">
                      <a:noFill/>
                      <a:prstDash val="solid"/>
                    </a:lnB>
                    <a:solidFill>
                      <a:srgbClr val="54A4DF"/>
                    </a:solidFill>
                  </a:tcPr>
                </a:tc>
                <a:extLst>
                  <a:ext uri="{0D108BD9-81ED-4DB2-BD59-A6C34878D82A}">
                    <a16:rowId xmlns:a16="http://schemas.microsoft.com/office/drawing/2014/main" val="10001"/>
                  </a:ext>
                </a:extLst>
              </a:tr>
              <a:tr h="236034">
                <a:tc>
                  <a:txBody>
                    <a:bodyPr/>
                    <a:lstStyle/>
                    <a:p>
                      <a:pPr>
                        <a:lnSpc>
                          <a:spcPct val="100000"/>
                        </a:lnSpc>
                        <a:spcAft>
                          <a:spcPts val="0"/>
                        </a:spcAft>
                      </a:pPr>
                      <a:r>
                        <a:rPr lang="en-GB" sz="1400" b="1">
                          <a:solidFill>
                            <a:schemeClr val="tx1">
                              <a:lumMod val="75000"/>
                              <a:lumOff val="25000"/>
                            </a:schemeClr>
                          </a:solidFill>
                          <a:effectLst/>
                          <a:latin typeface="Arial" panose="020B0604020202020204" pitchFamily="34" charset="0"/>
                          <a:cs typeface="Arial" panose="020B0604020202020204" pitchFamily="34" charset="0"/>
                        </a:rPr>
                        <a:t>Less than 10,000</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€ 110 </a:t>
                      </a:r>
                    </a:p>
                  </a:txBody>
                  <a:tcPr marL="72000" marR="72000" marT="36000" marB="36000" anchor="ctr">
                    <a:lnT w="9525" cap="flat" cmpd="sng" algn="ctr">
                      <a:noFill/>
                      <a:prstDash val="solid"/>
                    </a:lnT>
                  </a:tcPr>
                </a:tc>
                <a:tc>
                  <a:txBody>
                    <a:bodyPr/>
                    <a:lstStyle/>
                    <a:p>
                      <a:pPr marL="0" algn="ctr" defTabSz="914400" rtl="0" eaLnBrk="1" fontAlgn="ctr" latinLnBrk="0" hangingPunct="1">
                        <a:lnSpc>
                          <a:spcPct val="100000"/>
                        </a:lnSpc>
                        <a:spcAft>
                          <a:spcPts val="0"/>
                        </a:spcAft>
                        <a:tabLs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€ 160 </a:t>
                      </a:r>
                    </a:p>
                  </a:txBody>
                  <a:tcPr marL="72000" marR="72000" marT="36000" marB="36000" anchor="ctr">
                    <a:lnT w="9525" cap="flat" cmpd="sng" algn="ctr">
                      <a:noFill/>
                      <a:prstDash val="solid"/>
                    </a:lnT>
                  </a:tcPr>
                </a:tc>
                <a:tc>
                  <a:txBody>
                    <a:bodyPr/>
                    <a:lstStyle/>
                    <a:p>
                      <a:pPr marL="0" algn="ctr" defTabSz="914400" rtl="0" eaLnBrk="1" fontAlgn="ctr" latinLnBrk="0" hangingPunct="1">
                        <a:lnSpc>
                          <a:spcPct val="100000"/>
                        </a:lnSpc>
                        <a:spcAft>
                          <a:spcPts val="0"/>
                        </a:spcAft>
                        <a:tabLs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€ 235 </a:t>
                      </a:r>
                    </a:p>
                  </a:txBody>
                  <a:tcPr marL="72000" marR="72000" marT="36000" marB="36000" anchor="ctr">
                    <a:lnT w="9525" cap="flat" cmpd="sng" algn="ctr">
                      <a:noFill/>
                      <a:prstDash val="solid"/>
                    </a:lnT>
                  </a:tcP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€ 325 </a:t>
                      </a:r>
                    </a:p>
                  </a:txBody>
                  <a:tcPr marL="72000" marR="72000" marT="36000" marB="36000" anchor="ctr">
                    <a:lnT w="9525" cap="flat" cmpd="sng" algn="ctr">
                      <a:noFill/>
                      <a:prstDash val="solid"/>
                    </a:lnT>
                  </a:tcPr>
                </a:tc>
                <a:extLst>
                  <a:ext uri="{0D108BD9-81ED-4DB2-BD59-A6C34878D82A}">
                    <a16:rowId xmlns:a16="http://schemas.microsoft.com/office/drawing/2014/main" val="10002"/>
                  </a:ext>
                </a:extLst>
              </a:tr>
              <a:tr h="236034">
                <a:tc>
                  <a:txBody>
                    <a:bodyPr/>
                    <a:lstStyle/>
                    <a:p>
                      <a:pPr>
                        <a:lnSpc>
                          <a:spcPct val="100000"/>
                        </a:lnSpc>
                        <a:spcAft>
                          <a:spcPts val="0"/>
                        </a:spcAft>
                      </a:pPr>
                      <a:r>
                        <a:rPr lang="en-GB" sz="1400" b="1">
                          <a:solidFill>
                            <a:schemeClr val="tx1">
                              <a:lumMod val="75000"/>
                              <a:lumOff val="25000"/>
                            </a:schemeClr>
                          </a:solidFill>
                          <a:effectLst/>
                          <a:latin typeface="Arial" panose="020B0604020202020204" pitchFamily="34" charset="0"/>
                          <a:cs typeface="Arial" panose="020B0604020202020204" pitchFamily="34" charset="0"/>
                        </a:rPr>
                        <a:t>10,000 to 49,999</a:t>
                      </a:r>
                    </a:p>
                  </a:txBody>
                  <a:tcPr marL="72000" marR="72000" marT="36000" marB="36000" anchor="ctr"/>
                </a:tc>
                <a:tc>
                  <a:txBody>
                    <a:bodyPr/>
                    <a:lstStyle/>
                    <a:p>
                      <a:pPr marL="0" algn="ctr" defTabSz="914400" rtl="0" eaLnBrk="1" fontAlgn="ctr" latinLnBrk="0" hangingPunct="1">
                        <a:lnSpc>
                          <a:spcPct val="100000"/>
                        </a:lnSpc>
                        <a:spcAft>
                          <a:spcPts val="0"/>
                        </a:spcAf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€ 175 </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€ 265 </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€ 385 </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€ 530 </a:t>
                      </a:r>
                    </a:p>
                  </a:txBody>
                  <a:tcPr marL="72000" marR="72000" marT="36000" marB="36000" anchor="ctr"/>
                </a:tc>
                <a:extLst>
                  <a:ext uri="{0D108BD9-81ED-4DB2-BD59-A6C34878D82A}">
                    <a16:rowId xmlns:a16="http://schemas.microsoft.com/office/drawing/2014/main" val="10003"/>
                  </a:ext>
                </a:extLst>
              </a:tr>
              <a:tr h="236034">
                <a:tc>
                  <a:txBody>
                    <a:bodyPr/>
                    <a:lstStyle/>
                    <a:p>
                      <a:pPr>
                        <a:lnSpc>
                          <a:spcPct val="100000"/>
                        </a:lnSpc>
                        <a:spcAft>
                          <a:spcPts val="0"/>
                        </a:spcAft>
                      </a:pPr>
                      <a:r>
                        <a:rPr lang="en-GB" sz="1400" b="1">
                          <a:solidFill>
                            <a:schemeClr val="tx1">
                              <a:lumMod val="75000"/>
                              <a:lumOff val="25000"/>
                            </a:schemeClr>
                          </a:solidFill>
                          <a:effectLst/>
                          <a:latin typeface="Arial" panose="020B0604020202020204" pitchFamily="34" charset="0"/>
                          <a:cs typeface="Arial" panose="020B0604020202020204" pitchFamily="34" charset="0"/>
                        </a:rPr>
                        <a:t>50,000 to 99,999</a:t>
                      </a:r>
                    </a:p>
                  </a:txBody>
                  <a:tcPr marL="72000" marR="72000" marT="36000" marB="36000" anchor="ctr"/>
                </a:tc>
                <a:tc>
                  <a:txBody>
                    <a:bodyPr/>
                    <a:lstStyle/>
                    <a:p>
                      <a:pPr marL="0" algn="ctr" defTabSz="914400" rtl="0" eaLnBrk="1" fontAlgn="ctr" latinLnBrk="0" hangingPunct="1">
                        <a:lnSpc>
                          <a:spcPct val="100000"/>
                        </a:lnSpc>
                        <a:spcAft>
                          <a:spcPts val="0"/>
                        </a:spcAf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€ 235 </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€ 345 </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€ 500 </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€ 705 </a:t>
                      </a:r>
                    </a:p>
                  </a:txBody>
                  <a:tcPr marL="72000" marR="72000" marT="36000" marB="36000" anchor="ctr"/>
                </a:tc>
                <a:extLst>
                  <a:ext uri="{0D108BD9-81ED-4DB2-BD59-A6C34878D82A}">
                    <a16:rowId xmlns:a16="http://schemas.microsoft.com/office/drawing/2014/main" val="10004"/>
                  </a:ext>
                </a:extLst>
              </a:tr>
              <a:tr h="236034">
                <a:tc>
                  <a:txBody>
                    <a:bodyPr/>
                    <a:lstStyle/>
                    <a:p>
                      <a:pPr>
                        <a:lnSpc>
                          <a:spcPct val="100000"/>
                        </a:lnSpc>
                        <a:spcAft>
                          <a:spcPts val="0"/>
                        </a:spcAft>
                      </a:pPr>
                      <a:r>
                        <a:rPr lang="en-GB" sz="1400" b="1">
                          <a:solidFill>
                            <a:schemeClr val="tx1">
                              <a:lumMod val="75000"/>
                              <a:lumOff val="25000"/>
                            </a:schemeClr>
                          </a:solidFill>
                          <a:effectLst/>
                          <a:latin typeface="Arial" panose="020B0604020202020204" pitchFamily="34" charset="0"/>
                          <a:cs typeface="Arial" panose="020B0604020202020204" pitchFamily="34" charset="0"/>
                        </a:rPr>
                        <a:t>100,000 to 499,999</a:t>
                      </a:r>
                    </a:p>
                  </a:txBody>
                  <a:tcPr marL="72000" marR="72000" marT="36000" marB="36000" anchor="ctr">
                    <a:lnB w="9525"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lnSpc>
                          <a:spcPct val="100000"/>
                        </a:lnSpc>
                        <a:spcAft>
                          <a:spcPts val="0"/>
                        </a:spcAf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€ 285 </a:t>
                      </a:r>
                    </a:p>
                  </a:txBody>
                  <a:tcPr marL="72000" marR="72000" marT="36000" marB="36000" anchor="ctr">
                    <a:lnB w="9525"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lnSpc>
                          <a:spcPct val="100000"/>
                        </a:lnSpc>
                        <a:spcAft>
                          <a:spcPts val="0"/>
                        </a:spcAft>
                        <a:tabLs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€ 425 </a:t>
                      </a:r>
                    </a:p>
                  </a:txBody>
                  <a:tcPr marL="72000" marR="72000" marT="36000" marB="36000" anchor="ctr">
                    <a:lnB w="9525"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lnSpc>
                          <a:spcPct val="100000"/>
                        </a:lnSpc>
                        <a:spcAft>
                          <a:spcPts val="0"/>
                        </a:spcAft>
                        <a:tabLs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€ 625 </a:t>
                      </a:r>
                    </a:p>
                  </a:txBody>
                  <a:tcPr marL="72000" marR="72000" marT="36000" marB="36000" anchor="ctr">
                    <a:lnB w="9525"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lnSpc>
                          <a:spcPct val="100000"/>
                        </a:lnSpc>
                        <a:spcAft>
                          <a:spcPts val="0"/>
                        </a:spcAft>
                        <a:tabLs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€ 925 </a:t>
                      </a:r>
                    </a:p>
                  </a:txBody>
                  <a:tcPr marL="72000" marR="72000" marT="36000" marB="36000" anchor="ctr">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5"/>
                  </a:ext>
                </a:extLst>
              </a:tr>
              <a:tr h="23603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a:solidFill>
                            <a:schemeClr val="tx1">
                              <a:lumMod val="75000"/>
                              <a:lumOff val="25000"/>
                            </a:schemeClr>
                          </a:solidFill>
                          <a:effectLst/>
                          <a:latin typeface="Arial" panose="020B0604020202020204" pitchFamily="34" charset="0"/>
                          <a:cs typeface="Arial" panose="020B0604020202020204" pitchFamily="34" charset="0"/>
                        </a:rPr>
                        <a:t>More than 500,000</a:t>
                      </a:r>
                    </a:p>
                  </a:txBody>
                  <a:tcPr marL="72000" marR="72000" marT="36000" marB="36000" anchor="ctr">
                    <a:lnT w="9525" cap="flat" cmpd="sng" algn="ctr">
                      <a:solidFill>
                        <a:schemeClr val="accent1"/>
                      </a:solidFill>
                      <a:prstDash val="solid"/>
                      <a:round/>
                      <a:headEnd type="none" w="med" len="med"/>
                      <a:tailEnd type="none" w="med" len="med"/>
                    </a:lnT>
                  </a:tcPr>
                </a:tc>
                <a:tc>
                  <a:txBody>
                    <a:bodyPr/>
                    <a:lstStyle/>
                    <a:p>
                      <a:pPr marL="0" algn="ctr" defTabSz="914400" rtl="0" eaLnBrk="1" fontAlgn="ctr" latinLnBrk="0" hangingPunct="1">
                        <a:lnSpc>
                          <a:spcPct val="100000"/>
                        </a:lnSpc>
                        <a:spcAft>
                          <a:spcPts val="0"/>
                        </a:spcAf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€ 350 </a:t>
                      </a:r>
                    </a:p>
                  </a:txBody>
                  <a:tcPr marL="72000" marR="72000" marT="36000" marB="36000" anchor="ctr">
                    <a:lnT w="9525" cap="flat" cmpd="sng" algn="ctr">
                      <a:solidFill>
                        <a:schemeClr val="accent1"/>
                      </a:solidFill>
                      <a:prstDash val="solid"/>
                      <a:round/>
                      <a:headEnd type="none" w="med" len="med"/>
                      <a:tailEnd type="none" w="med" len="med"/>
                    </a:lnT>
                  </a:tcPr>
                </a:tc>
                <a:tc>
                  <a:txBody>
                    <a:bodyPr/>
                    <a:lstStyle/>
                    <a:p>
                      <a:pPr marL="0" algn="ctr" defTabSz="914400" rtl="0" eaLnBrk="1" fontAlgn="ctr" latinLnBrk="0" hangingPunct="1">
                        <a:lnSpc>
                          <a:spcPct val="100000"/>
                        </a:lnSpc>
                        <a:spcAft>
                          <a:spcPts val="0"/>
                        </a:spcAft>
                        <a:tabLs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€ 525 </a:t>
                      </a:r>
                    </a:p>
                  </a:txBody>
                  <a:tcPr marL="72000" marR="72000" marT="36000" marB="36000" anchor="ctr">
                    <a:lnT w="9525" cap="flat" cmpd="sng" algn="ctr">
                      <a:solidFill>
                        <a:schemeClr val="accent1"/>
                      </a:solidFill>
                      <a:prstDash val="solid"/>
                      <a:round/>
                      <a:headEnd type="none" w="med" len="med"/>
                      <a:tailEnd type="none" w="med" len="med"/>
                    </a:lnT>
                  </a:tcPr>
                </a:tc>
                <a:tc>
                  <a:txBody>
                    <a:bodyPr/>
                    <a:lstStyle/>
                    <a:p>
                      <a:pPr marL="0" algn="ctr" defTabSz="914400" rtl="0" eaLnBrk="1" fontAlgn="ctr" latinLnBrk="0" hangingPunct="1">
                        <a:lnSpc>
                          <a:spcPct val="100000"/>
                        </a:lnSpc>
                        <a:spcAft>
                          <a:spcPts val="0"/>
                        </a:spcAft>
                        <a:tabLs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€ 770 </a:t>
                      </a:r>
                    </a:p>
                  </a:txBody>
                  <a:tcPr marL="72000" marR="72000" marT="36000" marB="36000" anchor="ctr">
                    <a:lnT w="9525" cap="flat" cmpd="sng" algn="ctr">
                      <a:solidFill>
                        <a:schemeClr val="accent1"/>
                      </a:solidFill>
                      <a:prstDash val="solid"/>
                      <a:round/>
                      <a:headEnd type="none" w="med" len="med"/>
                      <a:tailEnd type="none" w="med" len="med"/>
                    </a:lnT>
                  </a:tcPr>
                </a:tc>
                <a:tc>
                  <a:txBody>
                    <a:bodyPr/>
                    <a:lstStyle/>
                    <a:p>
                      <a:pPr marL="0" algn="ctr" defTabSz="914400" rtl="0" eaLnBrk="1" fontAlgn="ctr" latinLnBrk="0" hangingPunct="1">
                        <a:lnSpc>
                          <a:spcPct val="100000"/>
                        </a:lnSpc>
                        <a:spcAft>
                          <a:spcPts val="0"/>
                        </a:spcAft>
                        <a:tabLs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€ 1,160 </a:t>
                      </a:r>
                    </a:p>
                  </a:txBody>
                  <a:tcPr marL="72000" marR="72000" marT="36000" marB="36000" anchor="ctr">
                    <a:lnT w="9525"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10006"/>
                  </a:ext>
                </a:extLst>
              </a:tr>
            </a:tbl>
          </a:graphicData>
        </a:graphic>
      </p:graphicFrame>
      <p:sp>
        <p:nvSpPr>
          <p:cNvPr id="3" name="Rechteck 2"/>
          <p:cNvSpPr/>
          <p:nvPr/>
        </p:nvSpPr>
        <p:spPr>
          <a:xfrm>
            <a:off x="324694" y="261104"/>
            <a:ext cx="8567786" cy="646331"/>
          </a:xfrm>
          <a:prstGeom prst="rect">
            <a:avLst/>
          </a:prstGeom>
        </p:spPr>
        <p:txBody>
          <a:bodyPr wrap="square">
            <a:spAutoFit/>
          </a:bodyPr>
          <a:lstStyle/>
          <a:p>
            <a:pPr fontAlgn="auto">
              <a:lnSpc>
                <a:spcPct val="100000"/>
              </a:lnSpc>
              <a:spcAft>
                <a:spcPts val="0"/>
              </a:spcAft>
              <a:buClrTx/>
              <a:buSzTx/>
              <a:buFontTx/>
            </a:pPr>
            <a:r>
              <a:rPr lang="en-GB" sz="3600" b="1" cap="small" dirty="0">
                <a:solidFill>
                  <a:schemeClr val="tx1">
                    <a:lumMod val="75000"/>
                    <a:lumOff val="25000"/>
                  </a:schemeClr>
                </a:solidFill>
                <a:latin typeface="Arial Black" panose="020B0A04020102020204" pitchFamily="34" charset="0"/>
                <a:ea typeface="Roboto Black" panose="02000000000000000000" pitchFamily="2" charset="0"/>
                <a:cs typeface="Arial" panose="020B0604020202020204" pitchFamily="34" charset="0"/>
              </a:rPr>
              <a:t>RADar! ONE-YEAR LICENCES</a:t>
            </a:r>
          </a:p>
        </p:txBody>
      </p:sp>
      <p:sp>
        <p:nvSpPr>
          <p:cNvPr id="4" name="Textfeld 3"/>
          <p:cNvSpPr txBox="1"/>
          <p:nvPr/>
        </p:nvSpPr>
        <p:spPr>
          <a:xfrm>
            <a:off x="302108" y="4010390"/>
            <a:ext cx="2480674" cy="246221"/>
          </a:xfrm>
          <a:prstGeom prst="rect">
            <a:avLst/>
          </a:prstGeom>
          <a:noFill/>
        </p:spPr>
        <p:txBody>
          <a:bodyPr wrap="square" rtlCol="0">
            <a:spAutoFit/>
          </a:bodyPr>
          <a:lstStyle/>
          <a:p>
            <a:r>
              <a:rPr lang="en-GB" sz="1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Incl. VAT</a:t>
            </a:r>
          </a:p>
        </p:txBody>
      </p:sp>
    </p:spTree>
    <p:extLst>
      <p:ext uri="{BB962C8B-B14F-4D97-AF65-F5344CB8AC3E}">
        <p14:creationId xmlns:p14="http://schemas.microsoft.com/office/powerpoint/2010/main" val="2955300805"/>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e 3"/>
          <p:cNvGraphicFramePr>
            <a:graphicFrameLocks noGrp="1"/>
          </p:cNvGraphicFramePr>
          <p:nvPr>
            <p:extLst>
              <p:ext uri="{D42A27DB-BD31-4B8C-83A1-F6EECF244321}">
                <p14:modId xmlns:p14="http://schemas.microsoft.com/office/powerpoint/2010/main" val="3135198355"/>
              </p:ext>
            </p:extLst>
          </p:nvPr>
        </p:nvGraphicFramePr>
        <p:xfrm>
          <a:off x="324694" y="1588814"/>
          <a:ext cx="8495778" cy="2710776"/>
        </p:xfrm>
        <a:graphic>
          <a:graphicData uri="http://schemas.openxmlformats.org/drawingml/2006/table">
            <a:tbl>
              <a:tblPr firstRow="1" firstCol="1" lastRow="1" lastCol="1" bandRow="1" bandCol="1">
                <a:tableStyleId>{69012ECD-51FC-41F1-AA8D-1B2483CD663E}</a:tableStyleId>
              </a:tblPr>
              <a:tblGrid>
                <a:gridCol w="1799034">
                  <a:extLst>
                    <a:ext uri="{9D8B030D-6E8A-4147-A177-3AD203B41FA5}">
                      <a16:colId xmlns:a16="http://schemas.microsoft.com/office/drawing/2014/main" val="20000"/>
                    </a:ext>
                  </a:extLst>
                </a:gridCol>
                <a:gridCol w="1728192">
                  <a:extLst>
                    <a:ext uri="{9D8B030D-6E8A-4147-A177-3AD203B41FA5}">
                      <a16:colId xmlns:a16="http://schemas.microsoft.com/office/drawing/2014/main" val="20001"/>
                    </a:ext>
                  </a:extLst>
                </a:gridCol>
                <a:gridCol w="1750454">
                  <a:extLst>
                    <a:ext uri="{9D8B030D-6E8A-4147-A177-3AD203B41FA5}">
                      <a16:colId xmlns:a16="http://schemas.microsoft.com/office/drawing/2014/main" val="20002"/>
                    </a:ext>
                  </a:extLst>
                </a:gridCol>
                <a:gridCol w="1609049">
                  <a:extLst>
                    <a:ext uri="{9D8B030D-6E8A-4147-A177-3AD203B41FA5}">
                      <a16:colId xmlns:a16="http://schemas.microsoft.com/office/drawing/2014/main" val="20003"/>
                    </a:ext>
                  </a:extLst>
                </a:gridCol>
                <a:gridCol w="1609049">
                  <a:extLst>
                    <a:ext uri="{9D8B030D-6E8A-4147-A177-3AD203B41FA5}">
                      <a16:colId xmlns:a16="http://schemas.microsoft.com/office/drawing/2014/main" val="20004"/>
                    </a:ext>
                  </a:extLst>
                </a:gridCol>
              </a:tblGrid>
              <a:tr h="355056">
                <a:tc rowSpan="2">
                  <a:txBody>
                    <a:bodyPr/>
                    <a:lstStyle/>
                    <a:p>
                      <a:pPr>
                        <a:lnSpc>
                          <a:spcPct val="100000"/>
                        </a:lnSpc>
                        <a:spcAft>
                          <a:spcPts val="0"/>
                        </a:spcAft>
                      </a:pPr>
                      <a:r>
                        <a:rPr lang="en-GB" sz="1400" dirty="0">
                          <a:effectLst/>
                          <a:latin typeface="Arial" panose="020B0604020202020204" pitchFamily="34" charset="0"/>
                          <a:cs typeface="Arial" panose="020B0604020202020204" pitchFamily="34" charset="0"/>
                        </a:rPr>
                        <a:t>Number of inhabitants</a:t>
                      </a:r>
                    </a:p>
                  </a:txBody>
                  <a:tcPr marL="72000" marR="72000" marT="36000" marB="36000" anchor="ctr">
                    <a:solidFill>
                      <a:srgbClr val="54A4DF"/>
                    </a:solidFill>
                  </a:tcPr>
                </a:tc>
                <a:tc gridSpan="2">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GB" sz="1400" b="1" u="none" strike="noStrike">
                          <a:effectLst/>
                          <a:latin typeface="Arial" panose="020B0604020202020204" pitchFamily="34" charset="0"/>
                          <a:cs typeface="Arial" panose="020B0604020202020204" pitchFamily="34" charset="0"/>
                        </a:rPr>
                        <a:t>Outside of the local campaign period*</a:t>
                      </a:r>
                    </a:p>
                  </a:txBody>
                  <a:tcPr marL="72000" marR="72000" marT="36000" marB="36000" anchor="ctr" anchorCtr="1">
                    <a:solidFill>
                      <a:srgbClr val="54A4DF"/>
                    </a:solidFill>
                  </a:tcPr>
                </a:tc>
                <a:tc hMerge="1">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de-DE" sz="1000" b="1" i="0" u="none" strike="noStrike" dirty="0">
                        <a:solidFill>
                          <a:srgbClr val="000000"/>
                        </a:solidFill>
                        <a:effectLst/>
                        <a:latin typeface="+mn-lt"/>
                      </a:endParaRPr>
                    </a:p>
                  </a:txBody>
                  <a:tcPr marL="72000" marR="72000" marT="108000" marB="108000">
                    <a:solidFill>
                      <a:srgbClr val="54A4DF"/>
                    </a:solidFill>
                  </a:tcPr>
                </a:tc>
                <a:tc gridSpan="2">
                  <a:txBody>
                    <a:bodyPr/>
                    <a:lstStyle/>
                    <a:p>
                      <a:pPr algn="ctr" fontAlgn="ctr"/>
                      <a:r>
                        <a:rPr lang="en-GB" sz="1400" b="1" u="sng" strike="noStrike">
                          <a:effectLst/>
                          <a:latin typeface="Arial" panose="020B0604020202020204" pitchFamily="34" charset="0"/>
                          <a:cs typeface="Arial" panose="020B0604020202020204" pitchFamily="34" charset="0"/>
                        </a:rPr>
                        <a:t>Without</a:t>
                      </a:r>
                      <a:r>
                        <a:rPr lang="en-GB" sz="1400" b="1" u="none" strike="noStrike">
                          <a:effectLst/>
                          <a:latin typeface="Arial" panose="020B0604020202020204" pitchFamily="34" charset="0"/>
                          <a:cs typeface="Arial" panose="020B0604020202020204" pitchFamily="34" charset="0"/>
                        </a:rPr>
                        <a:t> participation </a:t>
                      </a:r>
                      <a:br>
                        <a:rPr lang="en-GB" sz="1400" b="1" u="none" strike="noStrike">
                          <a:effectLst/>
                          <a:latin typeface="Arial" panose="020B0604020202020204" pitchFamily="34" charset="0"/>
                          <a:cs typeface="Arial" panose="020B0604020202020204" pitchFamily="34" charset="0"/>
                        </a:rPr>
                      </a:br>
                      <a:r>
                        <a:rPr lang="en-GB" sz="1400" b="1" u="none" strike="noStrike">
                          <a:effectLst/>
                          <a:latin typeface="Arial" panose="020B0604020202020204" pitchFamily="34" charset="0"/>
                          <a:cs typeface="Arial" panose="020B0604020202020204" pitchFamily="34" charset="0"/>
                        </a:rPr>
                        <a:t>in CITY CYCLING</a:t>
                      </a:r>
                    </a:p>
                  </a:txBody>
                  <a:tcPr marL="72000" marR="72000" marT="36000" marB="36000" anchor="ctr" anchorCtr="1">
                    <a:solidFill>
                      <a:srgbClr val="54A4DF"/>
                    </a:solidFill>
                  </a:tcPr>
                </a:tc>
                <a:tc hMerge="1">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de-DE" sz="1000" b="1" i="0" u="none" strike="noStrike" dirty="0">
                        <a:solidFill>
                          <a:srgbClr val="000000"/>
                        </a:solidFill>
                        <a:effectLst/>
                        <a:latin typeface="+mn-lt"/>
                      </a:endParaRPr>
                    </a:p>
                  </a:txBody>
                  <a:tcPr marL="72000" marR="72000" marT="108000" marB="108000">
                    <a:solidFill>
                      <a:srgbClr val="54A4DF"/>
                    </a:solidFill>
                  </a:tcPr>
                </a:tc>
                <a:extLst>
                  <a:ext uri="{0D108BD9-81ED-4DB2-BD59-A6C34878D82A}">
                    <a16:rowId xmlns:a16="http://schemas.microsoft.com/office/drawing/2014/main" val="10000"/>
                  </a:ext>
                </a:extLst>
              </a:tr>
              <a:tr h="419089">
                <a:tc vMerge="1">
                  <a:txBody>
                    <a:bodyPr/>
                    <a:lstStyle/>
                    <a:p>
                      <a:pPr marL="0" algn="l" defTabSz="914400" rtl="0" eaLnBrk="1" latinLnBrk="0" hangingPunct="1">
                        <a:lnSpc>
                          <a:spcPct val="100000"/>
                        </a:lnSpc>
                        <a:spcAft>
                          <a:spcPts val="0"/>
                        </a:spcAft>
                      </a:pPr>
                      <a:endParaRPr lang="de-DE" sz="1600" b="1" kern="1200" spc="0" dirty="0">
                        <a:solidFill>
                          <a:schemeClr val="bg1"/>
                        </a:solidFill>
                        <a:effectLst/>
                        <a:latin typeface="+mn-lt"/>
                        <a:ea typeface="+mn-ea"/>
                        <a:cs typeface="+mn-cs"/>
                      </a:endParaRPr>
                    </a:p>
                  </a:txBody>
                  <a:tcPr marL="72000" marR="72000" marT="108000" marB="108000">
                    <a:solidFill>
                      <a:srgbClr val="54A4DF"/>
                    </a:solidFill>
                  </a:tcPr>
                </a:tc>
                <a:tc>
                  <a:txBody>
                    <a:bodyPr/>
                    <a:lstStyle/>
                    <a:p>
                      <a:pPr marL="0" algn="ctr" defTabSz="914400" rtl="0" eaLnBrk="1" latinLnBrk="0" hangingPunct="1">
                        <a:lnSpc>
                          <a:spcPct val="100000"/>
                        </a:lnSpc>
                        <a:spcAft>
                          <a:spcPts val="0"/>
                        </a:spcAft>
                      </a:pPr>
                      <a:r>
                        <a:rPr lang="en-GB" sz="1400" b="1">
                          <a:solidFill>
                            <a:schemeClr val="bg1"/>
                          </a:solidFill>
                          <a:effectLst/>
                          <a:latin typeface="Arial" panose="020B0604020202020204" pitchFamily="34" charset="0"/>
                          <a:ea typeface="+mn-ea"/>
                          <a:cs typeface="Arial" panose="020B0604020202020204" pitchFamily="34" charset="0"/>
                        </a:rPr>
                        <a:t>Climate Alliance members</a:t>
                      </a:r>
                    </a:p>
                  </a:txBody>
                  <a:tcPr marL="72000" marR="72000" marT="36000" marB="36000">
                    <a:lnB w="9525" cap="flat" cmpd="sng" algn="ctr">
                      <a:noFill/>
                      <a:prstDash val="solid"/>
                    </a:lnB>
                    <a:solidFill>
                      <a:srgbClr val="54A4DF"/>
                    </a:solidFill>
                  </a:tcPr>
                </a:tc>
                <a:tc>
                  <a:txBody>
                    <a:bodyPr/>
                    <a:lstStyle/>
                    <a:p>
                      <a:pPr marL="0" algn="ctr" defTabSz="914400" rtl="0" eaLnBrk="1" latinLnBrk="0" hangingPunct="1">
                        <a:lnSpc>
                          <a:spcPct val="100000"/>
                        </a:lnSpc>
                        <a:spcAft>
                          <a:spcPts val="0"/>
                        </a:spcAft>
                      </a:pPr>
                      <a:r>
                        <a:rPr lang="en-GB" sz="1400" b="1">
                          <a:solidFill>
                            <a:schemeClr val="bg1"/>
                          </a:solidFill>
                          <a:effectLst/>
                          <a:latin typeface="Arial" panose="020B0604020202020204" pitchFamily="34" charset="0"/>
                          <a:ea typeface="+mn-ea"/>
                          <a:cs typeface="Arial" panose="020B0604020202020204" pitchFamily="34" charset="0"/>
                        </a:rPr>
                        <a:t>Non-members</a:t>
                      </a:r>
                    </a:p>
                  </a:txBody>
                  <a:tcPr marL="72000" marR="72000" marT="36000" marB="36000">
                    <a:lnB w="9525" cap="flat" cmpd="sng" algn="ctr">
                      <a:noFill/>
                      <a:prstDash val="solid"/>
                    </a:lnB>
                    <a:solidFill>
                      <a:srgbClr val="54A4DF"/>
                    </a:solidFill>
                  </a:tcPr>
                </a:tc>
                <a:tc>
                  <a:txBody>
                    <a:bodyPr/>
                    <a:lstStyle/>
                    <a:p>
                      <a:pPr marL="0" algn="ctr" defTabSz="914400" rtl="0" eaLnBrk="1" latinLnBrk="0" hangingPunct="1">
                        <a:lnSpc>
                          <a:spcPct val="100000"/>
                        </a:lnSpc>
                        <a:spcAft>
                          <a:spcPts val="0"/>
                        </a:spcAft>
                      </a:pPr>
                      <a:r>
                        <a:rPr lang="en-GB" sz="1400" b="1">
                          <a:solidFill>
                            <a:schemeClr val="bg1"/>
                          </a:solidFill>
                          <a:effectLst/>
                          <a:latin typeface="Arial" panose="020B0604020202020204" pitchFamily="34" charset="0"/>
                          <a:ea typeface="+mn-ea"/>
                          <a:cs typeface="Arial" panose="020B0604020202020204" pitchFamily="34" charset="0"/>
                        </a:rPr>
                        <a:t>Climate Alliance members</a:t>
                      </a:r>
                    </a:p>
                  </a:txBody>
                  <a:tcPr marL="72000" marR="72000" marT="36000" marB="36000">
                    <a:lnB w="9525" cap="flat" cmpd="sng" algn="ctr">
                      <a:noFill/>
                      <a:prstDash val="solid"/>
                    </a:lnB>
                    <a:solidFill>
                      <a:srgbClr val="54A4D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bg1"/>
                          </a:solidFill>
                          <a:effectLst/>
                          <a:latin typeface="Arial" panose="020B0604020202020204" pitchFamily="34" charset="0"/>
                          <a:ea typeface="+mn-ea"/>
                          <a:cs typeface="Arial" panose="020B0604020202020204" pitchFamily="34" charset="0"/>
                        </a:rPr>
                        <a:t>Non-members</a:t>
                      </a:r>
                    </a:p>
                  </a:txBody>
                  <a:tcPr marL="72000" marR="72000" marT="36000" marB="36000">
                    <a:lnB w="9525" cap="flat" cmpd="sng" algn="ctr">
                      <a:noFill/>
                      <a:prstDash val="solid"/>
                    </a:lnB>
                    <a:solidFill>
                      <a:srgbClr val="54A4DF"/>
                    </a:solidFill>
                  </a:tcPr>
                </a:tc>
                <a:extLst>
                  <a:ext uri="{0D108BD9-81ED-4DB2-BD59-A6C34878D82A}">
                    <a16:rowId xmlns:a16="http://schemas.microsoft.com/office/drawing/2014/main" val="10001"/>
                  </a:ext>
                </a:extLst>
              </a:tr>
              <a:tr h="239796">
                <a:tc>
                  <a:txBody>
                    <a:bodyPr/>
                    <a:lstStyle/>
                    <a:p>
                      <a:pPr>
                        <a:lnSpc>
                          <a:spcPct val="100000"/>
                        </a:lnSpc>
                        <a:spcAft>
                          <a:spcPts val="0"/>
                        </a:spcAft>
                      </a:pPr>
                      <a:r>
                        <a:rPr lang="en-GB" sz="1400" b="1">
                          <a:solidFill>
                            <a:schemeClr val="tx1">
                              <a:lumMod val="75000"/>
                              <a:lumOff val="25000"/>
                            </a:schemeClr>
                          </a:solidFill>
                          <a:effectLst/>
                          <a:latin typeface="Arial" panose="020B0604020202020204" pitchFamily="34" charset="0"/>
                          <a:cs typeface="Arial" panose="020B0604020202020204" pitchFamily="34" charset="0"/>
                        </a:rPr>
                        <a:t>Less than 10,000</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€ 80</a:t>
                      </a:r>
                    </a:p>
                  </a:txBody>
                  <a:tcPr marL="72000" marR="72000" marT="36000" marB="36000" anchor="ctr">
                    <a:lnT w="9525" cap="flat" cmpd="sng" algn="ctr">
                      <a:noFill/>
                      <a:prstDash val="solid"/>
                    </a:lnT>
                  </a:tcPr>
                </a:tc>
                <a:tc>
                  <a:txBody>
                    <a:bodyPr/>
                    <a:lstStyle/>
                    <a:p>
                      <a:pPr marL="0" algn="ctr" defTabSz="914400" rtl="0" eaLnBrk="1" fontAlgn="ctr" latinLnBrk="0" hangingPunct="1">
                        <a:lnSpc>
                          <a:spcPct val="100000"/>
                        </a:lnSpc>
                        <a:spcAft>
                          <a:spcPts val="0"/>
                        </a:spcAft>
                        <a:tabLs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€ 120</a:t>
                      </a:r>
                    </a:p>
                  </a:txBody>
                  <a:tcPr marL="72000" marR="72000" marT="36000" marB="36000" anchor="ctr">
                    <a:lnT w="9525" cap="flat" cmpd="sng" algn="ctr">
                      <a:noFill/>
                      <a:prstDash val="solid"/>
                    </a:lnT>
                  </a:tcPr>
                </a:tc>
                <a:tc>
                  <a:txBody>
                    <a:bodyPr/>
                    <a:lstStyle/>
                    <a:p>
                      <a:pPr marL="0" algn="ctr" defTabSz="914400" rtl="0" eaLnBrk="1" fontAlgn="ctr" latinLnBrk="0" hangingPunct="1">
                        <a:lnSpc>
                          <a:spcPct val="100000"/>
                        </a:lnSpc>
                        <a:spcAft>
                          <a:spcPts val="0"/>
                        </a:spcAft>
                        <a:tabLs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€ 165</a:t>
                      </a:r>
                    </a:p>
                  </a:txBody>
                  <a:tcPr marL="72000" marR="72000" marT="36000" marB="36000" anchor="ctr">
                    <a:lnT w="9525" cap="flat" cmpd="sng" algn="ctr">
                      <a:noFill/>
                      <a:prstDash val="solid"/>
                    </a:lnT>
                  </a:tcPr>
                </a:tc>
                <a:tc>
                  <a:txBody>
                    <a:bodyPr/>
                    <a:lstStyle/>
                    <a:p>
                      <a:pPr marL="0" algn="ctr" defTabSz="914400" rtl="0" eaLnBrk="1" fontAlgn="ctr" latinLnBrk="0" hangingPunct="1">
                        <a:lnSpc>
                          <a:spcPct val="100000"/>
                        </a:lnSpc>
                        <a:spcAft>
                          <a:spcPts val="0"/>
                        </a:spcAft>
                        <a:tabLs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€ 245</a:t>
                      </a:r>
                    </a:p>
                  </a:txBody>
                  <a:tcPr marL="72000" marR="72000" marT="36000" marB="36000" anchor="ctr">
                    <a:lnT w="9525" cap="flat" cmpd="sng" algn="ctr">
                      <a:noFill/>
                      <a:prstDash val="solid"/>
                    </a:lnT>
                  </a:tcPr>
                </a:tc>
                <a:extLst>
                  <a:ext uri="{0D108BD9-81ED-4DB2-BD59-A6C34878D82A}">
                    <a16:rowId xmlns:a16="http://schemas.microsoft.com/office/drawing/2014/main" val="10002"/>
                  </a:ext>
                </a:extLst>
              </a:tr>
              <a:tr h="239796">
                <a:tc>
                  <a:txBody>
                    <a:bodyPr/>
                    <a:lstStyle/>
                    <a:p>
                      <a:pPr>
                        <a:lnSpc>
                          <a:spcPct val="100000"/>
                        </a:lnSpc>
                        <a:spcAft>
                          <a:spcPts val="0"/>
                        </a:spcAft>
                      </a:pPr>
                      <a:r>
                        <a:rPr lang="en-GB" sz="1400" b="1">
                          <a:solidFill>
                            <a:schemeClr val="tx1">
                              <a:lumMod val="75000"/>
                              <a:lumOff val="25000"/>
                            </a:schemeClr>
                          </a:solidFill>
                          <a:effectLst/>
                          <a:latin typeface="Arial" panose="020B0604020202020204" pitchFamily="34" charset="0"/>
                          <a:cs typeface="Arial" panose="020B0604020202020204" pitchFamily="34" charset="0"/>
                        </a:rPr>
                        <a:t>10,000 to 49,999</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€ 130</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€ 200</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€ 275</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€ 405</a:t>
                      </a:r>
                    </a:p>
                  </a:txBody>
                  <a:tcPr marL="72000" marR="72000" marT="36000" marB="36000" anchor="ctr"/>
                </a:tc>
                <a:extLst>
                  <a:ext uri="{0D108BD9-81ED-4DB2-BD59-A6C34878D82A}">
                    <a16:rowId xmlns:a16="http://schemas.microsoft.com/office/drawing/2014/main" val="10003"/>
                  </a:ext>
                </a:extLst>
              </a:tr>
              <a:tr h="239796">
                <a:tc>
                  <a:txBody>
                    <a:bodyPr/>
                    <a:lstStyle/>
                    <a:p>
                      <a:pPr>
                        <a:lnSpc>
                          <a:spcPct val="100000"/>
                        </a:lnSpc>
                        <a:spcAft>
                          <a:spcPts val="0"/>
                        </a:spcAft>
                      </a:pPr>
                      <a:r>
                        <a:rPr lang="en-GB" sz="1400" b="1">
                          <a:solidFill>
                            <a:schemeClr val="tx1">
                              <a:lumMod val="75000"/>
                              <a:lumOff val="25000"/>
                            </a:schemeClr>
                          </a:solidFill>
                          <a:effectLst/>
                          <a:latin typeface="Arial" panose="020B0604020202020204" pitchFamily="34" charset="0"/>
                          <a:cs typeface="Arial" panose="020B0604020202020204" pitchFamily="34" charset="0"/>
                        </a:rPr>
                        <a:t>50,000 to 99,999</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€ 165</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€ 245</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€ 350</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€ 525</a:t>
                      </a:r>
                    </a:p>
                  </a:txBody>
                  <a:tcPr marL="72000" marR="72000" marT="36000" marB="36000" anchor="ctr"/>
                </a:tc>
                <a:extLst>
                  <a:ext uri="{0D108BD9-81ED-4DB2-BD59-A6C34878D82A}">
                    <a16:rowId xmlns:a16="http://schemas.microsoft.com/office/drawing/2014/main" val="10004"/>
                  </a:ext>
                </a:extLst>
              </a:tr>
              <a:tr h="239796">
                <a:tc>
                  <a:txBody>
                    <a:bodyPr/>
                    <a:lstStyle/>
                    <a:p>
                      <a:pPr>
                        <a:lnSpc>
                          <a:spcPct val="100000"/>
                        </a:lnSpc>
                        <a:spcAft>
                          <a:spcPts val="0"/>
                        </a:spcAft>
                      </a:pPr>
                      <a:r>
                        <a:rPr lang="en-GB" sz="1400" b="1">
                          <a:solidFill>
                            <a:schemeClr val="tx1">
                              <a:lumMod val="75000"/>
                              <a:lumOff val="25000"/>
                            </a:schemeClr>
                          </a:solidFill>
                          <a:effectLst/>
                          <a:latin typeface="Arial" panose="020B0604020202020204" pitchFamily="34" charset="0"/>
                          <a:cs typeface="Arial" panose="020B0604020202020204" pitchFamily="34" charset="0"/>
                        </a:rPr>
                        <a:t>100,000 to 499,999</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€ 205</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€ 295</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€ 430</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€ 650</a:t>
                      </a:r>
                    </a:p>
                  </a:txBody>
                  <a:tcPr marL="72000" marR="72000" marT="36000" marB="36000" anchor="ctr"/>
                </a:tc>
                <a:extLst>
                  <a:ext uri="{0D108BD9-81ED-4DB2-BD59-A6C34878D82A}">
                    <a16:rowId xmlns:a16="http://schemas.microsoft.com/office/drawing/2014/main" val="10005"/>
                  </a:ext>
                </a:extLst>
              </a:tr>
              <a:tr h="2397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a:solidFill>
                            <a:schemeClr val="tx1">
                              <a:lumMod val="75000"/>
                              <a:lumOff val="25000"/>
                            </a:schemeClr>
                          </a:solidFill>
                          <a:effectLst/>
                          <a:latin typeface="Arial" panose="020B0604020202020204" pitchFamily="34" charset="0"/>
                          <a:cs typeface="Arial" panose="020B0604020202020204" pitchFamily="34" charset="0"/>
                        </a:rPr>
                        <a:t>More than 500,000</a:t>
                      </a:r>
                    </a:p>
                  </a:txBody>
                  <a:tcPr marL="72000" marR="72000" marT="36000" marB="36000" anchor="ctr">
                    <a:lnB w="9525"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lnSpc>
                          <a:spcPct val="100000"/>
                        </a:lnSpc>
                        <a:spcAft>
                          <a:spcPts val="0"/>
                        </a:spcAft>
                        <a:tabLs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€ 250</a:t>
                      </a:r>
                    </a:p>
                  </a:txBody>
                  <a:tcPr marL="72000" marR="72000" marT="36000" marB="36000" anchor="ctr">
                    <a:lnB w="9525"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lnSpc>
                          <a:spcPct val="100000"/>
                        </a:lnSpc>
                        <a:spcAft>
                          <a:spcPts val="0"/>
                        </a:spcAft>
                        <a:tabLs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€ 380</a:t>
                      </a:r>
                    </a:p>
                  </a:txBody>
                  <a:tcPr marL="72000" marR="72000" marT="36000" marB="36000" anchor="ctr">
                    <a:lnB w="9525"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lnSpc>
                          <a:spcPct val="100000"/>
                        </a:lnSpc>
                        <a:spcAft>
                          <a:spcPts val="0"/>
                        </a:spcAft>
                        <a:tabLst/>
                      </a:pPr>
                      <a:r>
                        <a:rPr lang="en-GB" sz="1400" b="1" dirty="0">
                          <a:solidFill>
                            <a:schemeClr val="tx1">
                              <a:lumMod val="75000"/>
                              <a:lumOff val="25000"/>
                            </a:schemeClr>
                          </a:solidFill>
                          <a:effectLst/>
                          <a:latin typeface="Arial" panose="020B0604020202020204" pitchFamily="34" charset="0"/>
                          <a:ea typeface="+mn-ea"/>
                          <a:cs typeface="Arial" panose="020B0604020202020204" pitchFamily="34" charset="0"/>
                        </a:rPr>
                        <a:t>€ 545</a:t>
                      </a:r>
                    </a:p>
                  </a:txBody>
                  <a:tcPr marL="72000" marR="72000" marT="36000" marB="36000" anchor="ctr">
                    <a:lnB w="9525"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€ 810</a:t>
                      </a:r>
                    </a:p>
                  </a:txBody>
                  <a:tcPr marL="72000" marR="72000" marT="36000" marB="36000" anchor="ctr">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6"/>
                  </a:ext>
                </a:extLst>
              </a:tr>
              <a:tr h="286536">
                <a:tc gridSpan="5">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900" b="1">
                          <a:solidFill>
                            <a:schemeClr val="tx1">
                              <a:lumMod val="75000"/>
                              <a:lumOff val="25000"/>
                            </a:schemeClr>
                          </a:solidFill>
                          <a:effectLst/>
                          <a:latin typeface="Arial" panose="020B0604020202020204" pitchFamily="34" charset="0"/>
                          <a:ea typeface="Times New Roman"/>
                          <a:cs typeface="Arial" panose="020B0604020202020204" pitchFamily="34" charset="0"/>
                        </a:rPr>
                        <a:t>Participation in CITY CYCLING required in all three years</a:t>
                      </a:r>
                    </a:p>
                  </a:txBody>
                  <a:tcPr marL="72000" marR="72000" marT="36000" marB="36000" anchor="ctr">
                    <a:lnT w="9525" cap="flat" cmpd="sng" algn="ctr">
                      <a:solidFill>
                        <a:schemeClr val="accent1"/>
                      </a:solidFill>
                      <a:prstDash val="solid"/>
                      <a:round/>
                      <a:headEnd type="none" w="med" len="med"/>
                      <a:tailEnd type="none" w="med" len="med"/>
                    </a:lnT>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sz="1400" b="1" kern="1200" spc="20" dirty="0">
                        <a:solidFill>
                          <a:schemeClr val="bg1">
                            <a:lumMod val="50000"/>
                          </a:schemeClr>
                        </a:solidFill>
                        <a:effectLst/>
                        <a:latin typeface="+mn-lt"/>
                        <a:ea typeface="Times New Roman"/>
                        <a:cs typeface="Times New Roman"/>
                      </a:endParaRPr>
                    </a:p>
                  </a:txBody>
                  <a:tcPr marL="72000" marR="72000" marT="108000" marB="108000" anchor="ct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sz="1400" b="1" kern="1200" spc="20" dirty="0">
                        <a:solidFill>
                          <a:schemeClr val="bg1">
                            <a:lumMod val="50000"/>
                          </a:schemeClr>
                        </a:solidFill>
                        <a:effectLst/>
                        <a:latin typeface="+mn-lt"/>
                        <a:ea typeface="Times New Roman"/>
                        <a:cs typeface="Times New Roman"/>
                      </a:endParaRPr>
                    </a:p>
                  </a:txBody>
                  <a:tcPr marL="72000" marR="72000" marT="108000" marB="108000" anchor="ct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sz="1400" b="1" spc="20" dirty="0">
                        <a:solidFill>
                          <a:schemeClr val="bg1">
                            <a:lumMod val="50000"/>
                          </a:schemeClr>
                        </a:solidFill>
                        <a:effectLst/>
                        <a:latin typeface="+mj-lt"/>
                        <a:ea typeface="Times New Roman"/>
                        <a:cs typeface="Times New Roman"/>
                      </a:endParaRPr>
                    </a:p>
                  </a:txBody>
                  <a:tcPr marL="72000" marR="72000" marT="108000" marB="108000" anchor="ct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sz="1400" b="1" spc="20" dirty="0">
                        <a:solidFill>
                          <a:schemeClr val="bg1">
                            <a:lumMod val="50000"/>
                          </a:schemeClr>
                        </a:solidFill>
                        <a:effectLst/>
                        <a:latin typeface="+mj-lt"/>
                        <a:ea typeface="Times New Roman"/>
                        <a:cs typeface="Times New Roman"/>
                      </a:endParaRPr>
                    </a:p>
                  </a:txBody>
                  <a:tcPr marL="72000" marR="72000" marT="108000" marB="108000" anchor="ctr"/>
                </a:tc>
                <a:extLst>
                  <a:ext uri="{0D108BD9-81ED-4DB2-BD59-A6C34878D82A}">
                    <a16:rowId xmlns:a16="http://schemas.microsoft.com/office/drawing/2014/main" val="10007"/>
                  </a:ext>
                </a:extLst>
              </a:tr>
            </a:tbl>
          </a:graphicData>
        </a:graphic>
      </p:graphicFrame>
      <p:sp>
        <p:nvSpPr>
          <p:cNvPr id="3" name="Rechteck 2"/>
          <p:cNvSpPr/>
          <p:nvPr/>
        </p:nvSpPr>
        <p:spPr>
          <a:xfrm>
            <a:off x="324694" y="261104"/>
            <a:ext cx="8567786" cy="892552"/>
          </a:xfrm>
          <a:prstGeom prst="rect">
            <a:avLst/>
          </a:prstGeom>
        </p:spPr>
        <p:txBody>
          <a:bodyPr wrap="square">
            <a:spAutoFit/>
          </a:bodyPr>
          <a:lstStyle/>
          <a:p>
            <a:pPr fontAlgn="auto">
              <a:lnSpc>
                <a:spcPct val="100000"/>
              </a:lnSpc>
              <a:spcAft>
                <a:spcPts val="0"/>
              </a:spcAft>
              <a:buClrTx/>
              <a:buSzTx/>
              <a:buFontTx/>
            </a:pPr>
            <a:r>
              <a:rPr lang="en-GB" sz="3600" b="1" cap="small" dirty="0">
                <a:solidFill>
                  <a:schemeClr val="tx1">
                    <a:lumMod val="75000"/>
                    <a:lumOff val="25000"/>
                  </a:schemeClr>
                </a:solidFill>
                <a:latin typeface="Arial Black" panose="020B0A04020102020204" pitchFamily="34" charset="0"/>
                <a:ea typeface="Roboto Black" panose="02000000000000000000" pitchFamily="2" charset="0"/>
                <a:cs typeface="Arial" panose="020B0604020202020204" pitchFamily="34" charset="0"/>
              </a:rPr>
              <a:t>RADar! THREE-YEAR LICENCES</a:t>
            </a:r>
          </a:p>
          <a:p>
            <a:pPr fontAlgn="auto">
              <a:lnSpc>
                <a:spcPct val="100000"/>
              </a:lnSpc>
              <a:spcAft>
                <a:spcPts val="0"/>
              </a:spcAft>
              <a:buClrTx/>
              <a:buSzTx/>
              <a:buFontTx/>
            </a:pPr>
            <a:r>
              <a:rPr lang="en-GB" sz="1600" dirty="0">
                <a:solidFill>
                  <a:schemeClr val="tx1">
                    <a:lumMod val="75000"/>
                    <a:lumOff val="25000"/>
                  </a:schemeClr>
                </a:solidFill>
                <a:latin typeface="Arial" panose="020B0604020202020204" pitchFamily="34" charset="0"/>
                <a:cs typeface="Arial" panose="020B0604020202020204" pitchFamily="34" charset="0"/>
              </a:rPr>
              <a:t>The fees indicated are per year, payable in advance for all three years</a:t>
            </a:r>
          </a:p>
        </p:txBody>
      </p:sp>
      <p:sp>
        <p:nvSpPr>
          <p:cNvPr id="5" name="Textfeld 4"/>
          <p:cNvSpPr txBox="1"/>
          <p:nvPr/>
        </p:nvSpPr>
        <p:spPr>
          <a:xfrm>
            <a:off x="291925" y="4320838"/>
            <a:ext cx="2480674" cy="246221"/>
          </a:xfrm>
          <a:prstGeom prst="rect">
            <a:avLst/>
          </a:prstGeom>
          <a:noFill/>
        </p:spPr>
        <p:txBody>
          <a:bodyPr wrap="square" rtlCol="0">
            <a:spAutoFit/>
          </a:bodyPr>
          <a:lstStyle/>
          <a:p>
            <a:r>
              <a:rPr lang="en-GB" sz="1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Incl. VAT</a:t>
            </a:r>
          </a:p>
        </p:txBody>
      </p:sp>
    </p:spTree>
    <p:extLst>
      <p:ext uri="{BB962C8B-B14F-4D97-AF65-F5344CB8AC3E}">
        <p14:creationId xmlns:p14="http://schemas.microsoft.com/office/powerpoint/2010/main" val="3076419190"/>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p:cNvGrpSpPr/>
          <p:nvPr/>
        </p:nvGrpSpPr>
        <p:grpSpPr>
          <a:xfrm>
            <a:off x="2976304" y="1203598"/>
            <a:ext cx="3179872" cy="3168352"/>
            <a:chOff x="2991176" y="1441436"/>
            <a:chExt cx="3179872" cy="3168352"/>
          </a:xfrm>
        </p:grpSpPr>
        <p:sp>
          <p:nvSpPr>
            <p:cNvPr id="8" name="Ellipse 7"/>
            <p:cNvSpPr/>
            <p:nvPr/>
          </p:nvSpPr>
          <p:spPr>
            <a:xfrm>
              <a:off x="2993904" y="1441436"/>
              <a:ext cx="3168352" cy="316835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050" name="Picture 2"/>
            <p:cNvPicPr>
              <a:picLocks noChangeAspect="1" noChangeArrowheads="1"/>
            </p:cNvPicPr>
            <p:nvPr/>
          </p:nvPicPr>
          <p:blipFill>
            <a:blip r:embed="rId3" cstate="screen">
              <a:extLst>
                <a:ext uri="{28A0092B-C50C-407E-A947-70E740481C1C}">
                  <a14:useLocalDpi xmlns:a14="http://schemas.microsoft.com/office/drawing/2010/main" val="0"/>
                </a:ext>
              </a:extLst>
            </a:blip>
            <a:stretch>
              <a:fillRect/>
            </a:stretch>
          </p:blipFill>
          <p:spPr bwMode="auto">
            <a:xfrm>
              <a:off x="2991176" y="1801476"/>
              <a:ext cx="3179872" cy="230425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uppieren 1"/>
          <p:cNvGrpSpPr/>
          <p:nvPr/>
        </p:nvGrpSpPr>
        <p:grpSpPr>
          <a:xfrm>
            <a:off x="387641" y="1801477"/>
            <a:ext cx="2159343" cy="2140031"/>
            <a:chOff x="723985" y="2037708"/>
            <a:chExt cx="1975807" cy="1975807"/>
          </a:xfrm>
        </p:grpSpPr>
        <p:sp>
          <p:nvSpPr>
            <p:cNvPr id="10" name="Ellipse 9"/>
            <p:cNvSpPr/>
            <p:nvPr/>
          </p:nvSpPr>
          <p:spPr>
            <a:xfrm>
              <a:off x="723985" y="2037708"/>
              <a:ext cx="1975807" cy="1975807"/>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051" name="Picture 3"/>
            <p:cNvPicPr>
              <a:picLocks noChangeAspect="1" noChangeArrowheads="1"/>
            </p:cNvPicPr>
            <p:nvPr/>
          </p:nvPicPr>
          <p:blipFill>
            <a:blip r:embed="rId4" cstate="screen">
              <a:extLst>
                <a:ext uri="{28A0092B-C50C-407E-A947-70E740481C1C}">
                  <a14:useLocalDpi xmlns:a14="http://schemas.microsoft.com/office/drawing/2010/main" val="0"/>
                </a:ext>
              </a:extLst>
            </a:blip>
            <a:stretch>
              <a:fillRect/>
            </a:stretch>
          </p:blipFill>
          <p:spPr bwMode="auto">
            <a:xfrm>
              <a:off x="968938" y="2664005"/>
              <a:ext cx="1541236" cy="683206"/>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Rechteck 18"/>
          <p:cNvSpPr/>
          <p:nvPr/>
        </p:nvSpPr>
        <p:spPr>
          <a:xfrm>
            <a:off x="324694" y="261104"/>
            <a:ext cx="7200800" cy="984885"/>
          </a:xfrm>
          <a:prstGeom prst="rect">
            <a:avLst/>
          </a:prstGeom>
        </p:spPr>
        <p:txBody>
          <a:bodyPr wrap="square">
            <a:spAutoFit/>
          </a:bodyPr>
          <a:lstStyle/>
          <a:p>
            <a:pPr fontAlgn="auto">
              <a:lnSpc>
                <a:spcPct val="100000"/>
              </a:lnSpc>
              <a:spcAft>
                <a:spcPts val="0"/>
              </a:spcAft>
              <a:buClrTx/>
              <a:buSzTx/>
              <a:buFontTx/>
            </a:pPr>
            <a:r>
              <a:rPr lang="en-GB" sz="40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CITY CYCLING</a:t>
            </a:r>
          </a:p>
          <a:p>
            <a:pPr fontAlgn="auto">
              <a:lnSpc>
                <a:spcPct val="100000"/>
              </a:lnSpc>
              <a:spcAft>
                <a:spcPts val="0"/>
              </a:spcAft>
              <a:buClrTx/>
              <a:buSzTx/>
              <a:buFontTx/>
            </a:pPr>
            <a:r>
              <a:rPr lang="en-GB" cap="all">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Overview</a:t>
            </a:r>
          </a:p>
        </p:txBody>
      </p:sp>
      <p:sp>
        <p:nvSpPr>
          <p:cNvPr id="11" name="Ellipse 10"/>
          <p:cNvSpPr/>
          <p:nvPr/>
        </p:nvSpPr>
        <p:spPr>
          <a:xfrm>
            <a:off x="6579432" y="1799871"/>
            <a:ext cx="2159343" cy="214003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 name="Gruppieren 5"/>
          <p:cNvGrpSpPr/>
          <p:nvPr/>
        </p:nvGrpSpPr>
        <p:grpSpPr>
          <a:xfrm>
            <a:off x="4716016" y="3363838"/>
            <a:ext cx="2413606" cy="1706215"/>
            <a:chOff x="4716016" y="3363838"/>
            <a:chExt cx="2413606" cy="1706215"/>
          </a:xfrm>
        </p:grpSpPr>
        <p:sp>
          <p:nvSpPr>
            <p:cNvPr id="12" name="Ellipse 11"/>
            <p:cNvSpPr>
              <a:spLocks noChangeAspect="1"/>
            </p:cNvSpPr>
            <p:nvPr/>
          </p:nvSpPr>
          <p:spPr>
            <a:xfrm>
              <a:off x="5133291" y="3435846"/>
              <a:ext cx="1584176" cy="1584176"/>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6" name="Picture 2" descr="P:\KB-Projekte\STADTRADELN\Schulradeln\!Grafik\Logo\Schulradeln Logo Paket\Schulradeln Logo Quadratisch\Mit Claim\Weiß\schulradeln_Logo_RZ_Weiß.pn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716016" y="3363838"/>
              <a:ext cx="2413606" cy="170621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Grafik 13"/>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6733769" y="2463454"/>
            <a:ext cx="1850667" cy="819556"/>
          </a:xfrm>
          <a:prstGeom prst="rect">
            <a:avLst/>
          </a:prstGeom>
        </p:spPr>
      </p:pic>
    </p:spTree>
    <p:extLst>
      <p:ext uri="{BB962C8B-B14F-4D97-AF65-F5344CB8AC3E}">
        <p14:creationId xmlns:p14="http://schemas.microsoft.com/office/powerpoint/2010/main" val="42216133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395536" y="261104"/>
            <a:ext cx="8280920" cy="646331"/>
          </a:xfrm>
          <a:prstGeom prst="rect">
            <a:avLst/>
          </a:prstGeom>
        </p:spPr>
        <p:txBody>
          <a:bodyPr wrap="square">
            <a:spAutoFit/>
          </a:bodyPr>
          <a:lstStyle/>
          <a:p>
            <a:pPr fontAlgn="auto">
              <a:lnSpc>
                <a:spcPct val="100000"/>
              </a:lnSpc>
              <a:spcAft>
                <a:spcPts val="0"/>
              </a:spcAft>
              <a:buClrTx/>
              <a:buSzTx/>
              <a:buFontTx/>
            </a:pPr>
            <a:r>
              <a:rPr lang="en-GB" sz="36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Key features</a:t>
            </a:r>
          </a:p>
        </p:txBody>
      </p:sp>
      <p:sp>
        <p:nvSpPr>
          <p:cNvPr id="3" name="Textfeld 2"/>
          <p:cNvSpPr txBox="1"/>
          <p:nvPr/>
        </p:nvSpPr>
        <p:spPr>
          <a:xfrm>
            <a:off x="373391" y="1273338"/>
            <a:ext cx="4140000" cy="3816429"/>
          </a:xfrm>
          <a:prstGeom prst="rect">
            <a:avLst/>
          </a:prstGeom>
          <a:noFill/>
        </p:spPr>
        <p:txBody>
          <a:bodyPr wrap="square" rtlCol="0">
            <a:spAutoFit/>
          </a:bodyPr>
          <a:lstStyle/>
          <a:p>
            <a:pPr marL="180000" lvl="1" indent="-180000">
              <a:spcAft>
                <a:spcPts val="1200"/>
              </a:spcAft>
              <a:buClr>
                <a:schemeClr val="tx1">
                  <a:lumMod val="75000"/>
                  <a:lumOff val="25000"/>
                </a:schemeClr>
              </a:buClr>
              <a:buFont typeface="Arial" panose="020B0604020202020204" pitchFamily="34" charset="0"/>
              <a:buChar char="•"/>
            </a:pPr>
            <a:r>
              <a:rPr lang="en-GB" sz="16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Free choice of categories</a:t>
            </a: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that cyclists can submit reports for</a:t>
            </a:r>
          </a:p>
          <a:p>
            <a:pPr marL="180000" lvl="1" indent="-180000">
              <a:spcAft>
                <a:spcPts val="1200"/>
              </a:spcAft>
              <a:buClr>
                <a:schemeClr val="tx1">
                  <a:lumMod val="75000"/>
                  <a:lumOff val="25000"/>
                </a:schemeClr>
              </a:buClr>
              <a:buFont typeface="Arial" panose="020B0604020202020204" pitchFamily="34" charset="0"/>
              <a:buChar char="•"/>
            </a:pP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Freely adjustable </a:t>
            </a:r>
            <a:r>
              <a:rPr lang="en-GB" sz="16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visibility of report status</a:t>
            </a:r>
          </a:p>
          <a:p>
            <a:pPr marL="180000" lvl="1" indent="-180000">
              <a:spcAft>
                <a:spcPts val="1200"/>
              </a:spcAft>
              <a:buClr>
                <a:schemeClr val="tx1">
                  <a:lumMod val="75000"/>
                  <a:lumOff val="25000"/>
                </a:schemeClr>
              </a:buClr>
              <a:buFont typeface="Arial" panose="020B0604020202020204" pitchFamily="34" charset="0"/>
              <a:buChar char="•"/>
            </a:pPr>
            <a:r>
              <a:rPr lang="en-GB" sz="16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Prioritisation of reports</a:t>
            </a: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by urgency</a:t>
            </a:r>
          </a:p>
          <a:p>
            <a:pPr marL="180000" lvl="1" indent="-180000">
              <a:spcAft>
                <a:spcPts val="1200"/>
              </a:spcAft>
              <a:buClr>
                <a:schemeClr val="tx1">
                  <a:lumMod val="75000"/>
                  <a:lumOff val="25000"/>
                </a:schemeClr>
              </a:buClr>
              <a:buFont typeface="Arial" panose="020B0604020202020204" pitchFamily="34" charset="0"/>
              <a:buChar char="•"/>
            </a:pPr>
            <a:r>
              <a:rPr lang="en-GB" sz="16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Comment function</a:t>
            </a: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for citizens </a:t>
            </a:r>
            <a:r>
              <a:rPr lang="en-GB" sz="1600" i="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and</a:t>
            </a: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local administration</a:t>
            </a:r>
          </a:p>
          <a:p>
            <a:pPr marL="180000" lvl="1" indent="-180000">
              <a:spcAft>
                <a:spcPts val="1200"/>
              </a:spcAft>
              <a:buClr>
                <a:schemeClr val="tx1">
                  <a:lumMod val="75000"/>
                  <a:lumOff val="25000"/>
                </a:schemeClr>
              </a:buClr>
              <a:buFont typeface="Arial" panose="020B0604020202020204" pitchFamily="34" charset="0"/>
              <a:buChar char="•"/>
            </a:pPr>
            <a:r>
              <a:rPr lang="en-GB" sz="16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Multiple access points and forwarding</a:t>
            </a: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support with shared responsibilities</a:t>
            </a:r>
          </a:p>
          <a:p>
            <a:pPr marL="180000" lvl="1" indent="-180000">
              <a:spcAft>
                <a:spcPts val="1200"/>
              </a:spcAft>
              <a:buClr>
                <a:schemeClr val="tx1">
                  <a:lumMod val="75000"/>
                  <a:lumOff val="25000"/>
                </a:schemeClr>
              </a:buClr>
              <a:buFont typeface="Arial" panose="020B0604020202020204" pitchFamily="34" charset="0"/>
              <a:buChar char="•"/>
            </a:pPr>
            <a:r>
              <a:rPr lang="en-GB" sz="16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Positive reports</a:t>
            </a: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possible, not just “complaints”</a:t>
            </a:r>
          </a:p>
        </p:txBody>
      </p:sp>
      <p:sp>
        <p:nvSpPr>
          <p:cNvPr id="4" name="Textfeld 3"/>
          <p:cNvSpPr txBox="1"/>
          <p:nvPr/>
        </p:nvSpPr>
        <p:spPr>
          <a:xfrm>
            <a:off x="4572480" y="1273339"/>
            <a:ext cx="4140000" cy="2523768"/>
          </a:xfrm>
          <a:prstGeom prst="rect">
            <a:avLst/>
          </a:prstGeom>
          <a:noFill/>
        </p:spPr>
        <p:txBody>
          <a:bodyPr wrap="square" rtlCol="0">
            <a:spAutoFit/>
          </a:bodyPr>
          <a:lstStyle/>
          <a:p>
            <a:pPr marL="180000" lvl="1" indent="-180000">
              <a:spcAft>
                <a:spcPts val="1200"/>
              </a:spcAft>
              <a:buClr>
                <a:schemeClr val="tx1">
                  <a:lumMod val="75000"/>
                  <a:lumOff val="25000"/>
                </a:schemeClr>
              </a:buClr>
              <a:buFont typeface="Arial" panose="020B0604020202020204" pitchFamily="34" charset="0"/>
              <a:buChar char="•"/>
            </a:pPr>
            <a:r>
              <a:rPr lang="en-GB" sz="16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Merging</a:t>
            </a: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of reports for one and the same issue</a:t>
            </a:r>
          </a:p>
          <a:p>
            <a:pPr marL="180000" lvl="1" indent="-180000">
              <a:lnSpc>
                <a:spcPct val="100000"/>
              </a:lnSpc>
              <a:spcBef>
                <a:spcPts val="0"/>
              </a:spcBef>
              <a:spcAft>
                <a:spcPts val="1200"/>
              </a:spcAft>
              <a:buClr>
                <a:schemeClr val="tx1">
                  <a:lumMod val="75000"/>
                  <a:lumOff val="25000"/>
                </a:schemeClr>
              </a:buClr>
              <a:buFont typeface="Arial" panose="020B0604020202020204" pitchFamily="34" charset="0"/>
              <a:buChar char="•"/>
            </a:pP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Customisable </a:t>
            </a:r>
            <a:r>
              <a:rPr lang="en-GB" sz="16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automated emails</a:t>
            </a: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for new reports</a:t>
            </a:r>
          </a:p>
          <a:p>
            <a:pPr marL="180000" lvl="1" indent="-180000">
              <a:lnSpc>
                <a:spcPct val="100000"/>
              </a:lnSpc>
              <a:spcBef>
                <a:spcPts val="0"/>
              </a:spcBef>
              <a:spcAft>
                <a:spcPts val="1200"/>
              </a:spcAft>
              <a:buClr>
                <a:schemeClr val="tx1">
                  <a:lumMod val="75000"/>
                  <a:lumOff val="25000"/>
                </a:schemeClr>
              </a:buClr>
              <a:buFont typeface="Arial" panose="020B0604020202020204" pitchFamily="34" charset="0"/>
              <a:buChar char="•"/>
            </a:pPr>
            <a:r>
              <a:rPr lang="en-GB" sz="16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Filter and export functions</a:t>
            </a: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for subsequent processing</a:t>
            </a:r>
          </a:p>
          <a:p>
            <a:pPr marL="180000" lvl="1" indent="-180000">
              <a:lnSpc>
                <a:spcPct val="100000"/>
              </a:lnSpc>
              <a:spcBef>
                <a:spcPts val="0"/>
              </a:spcBef>
              <a:spcAft>
                <a:spcPts val="1200"/>
              </a:spcAft>
              <a:buClr>
                <a:schemeClr val="tx1">
                  <a:lumMod val="75000"/>
                  <a:lumOff val="25000"/>
                </a:schemeClr>
              </a:buClr>
              <a:buFont typeface="Arial" panose="020B0604020202020204" pitchFamily="34" charset="0"/>
              <a:buChar char="•"/>
            </a:pPr>
            <a:r>
              <a:rPr lang="en-GB" sz="16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Categorisation</a:t>
            </a: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according to time commitment: short/medium/long-term</a:t>
            </a:r>
          </a:p>
        </p:txBody>
      </p:sp>
      <p:grpSp>
        <p:nvGrpSpPr>
          <p:cNvPr id="5" name="Gruppieren 4"/>
          <p:cNvGrpSpPr>
            <a:grpSpLocks noChangeAspect="1"/>
          </p:cNvGrpSpPr>
          <p:nvPr/>
        </p:nvGrpSpPr>
        <p:grpSpPr>
          <a:xfrm>
            <a:off x="4967511" y="3898778"/>
            <a:ext cx="3876367" cy="1056833"/>
            <a:chOff x="4555220" y="3790161"/>
            <a:chExt cx="4288660" cy="1169238"/>
          </a:xfrm>
        </p:grpSpPr>
        <p:pic>
          <p:nvPicPr>
            <p:cNvPr id="1026" name="Picture 2" descr="P:\KB-Projekte\STADTRADELN\RADar!\Grafik\RADar Pins\Grün\radar_pin_gruen.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425142" y="3790161"/>
              <a:ext cx="779492" cy="116923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P:\KB-Projekte\STADTRADELN\RADar!\Grafik\RADar Pins\Rot\radar_pin_rot.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555220" y="3946698"/>
              <a:ext cx="475523" cy="7132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KB-Projekte\STADTRADELN\RADar!\Grafik\RADar Pins\Weiß\radar_pin_weiß.jp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8316416" y="3945594"/>
              <a:ext cx="527464" cy="79119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P:\KB-Projekte\STADTRADELN\RADar!\Grafik\RADar Pins\Daumen\Daumen Blau\radar_pin_blau_daumen.jpg"/>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7534188" y="3918688"/>
              <a:ext cx="638212" cy="9573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KB-Projekte\STADTRADELN\RADar!\Grafik\RADar Pins\Gelb\radar_pin_gelb.jpg"/>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5364089" y="3910068"/>
              <a:ext cx="648072" cy="97210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62599325"/>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9144000" cy="51435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p:cNvSpPr txBox="1"/>
          <p:nvPr/>
        </p:nvSpPr>
        <p:spPr>
          <a:xfrm>
            <a:off x="0" y="2008460"/>
            <a:ext cx="9144000" cy="923330"/>
          </a:xfrm>
          <a:prstGeom prst="rect">
            <a:avLst/>
          </a:prstGeom>
          <a:noFill/>
        </p:spPr>
        <p:txBody>
          <a:bodyPr wrap="square" rtlCol="0">
            <a:spAutoFit/>
          </a:bodyPr>
          <a:lstStyle/>
          <a:p>
            <a:pPr algn="ctr"/>
            <a:r>
              <a:rPr lang="en-GB" sz="5400" dirty="0">
                <a:solidFill>
                  <a:schemeClr val="bg1"/>
                </a:solidFill>
                <a:latin typeface="Arial Black" panose="020B0A04020102020204" pitchFamily="34" charset="0"/>
                <a:ea typeface="Roboto Black" panose="02000000000000000000" pitchFamily="2" charset="0"/>
                <a:cs typeface="Roboto Black" panose="02000000000000000000" pitchFamily="2" charset="0"/>
              </a:rPr>
              <a:t>radar-online.net</a:t>
            </a:r>
          </a:p>
        </p:txBody>
      </p:sp>
    </p:spTree>
    <p:extLst>
      <p:ext uri="{BB962C8B-B14F-4D97-AF65-F5344CB8AC3E}">
        <p14:creationId xmlns:p14="http://schemas.microsoft.com/office/powerpoint/2010/main" val="3252694292"/>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0" y="0"/>
            <a:ext cx="9144000"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7" name="Grafik 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470959" y="1641318"/>
            <a:ext cx="4202082" cy="1860864"/>
          </a:xfrm>
          <a:prstGeom prst="rect">
            <a:avLst/>
          </a:prstGeom>
        </p:spPr>
      </p:pic>
    </p:spTree>
    <p:extLst>
      <p:ext uri="{BB962C8B-B14F-4D97-AF65-F5344CB8AC3E}">
        <p14:creationId xmlns:p14="http://schemas.microsoft.com/office/powerpoint/2010/main" val="2870962059"/>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323528" y="259943"/>
            <a:ext cx="8568952" cy="954107"/>
          </a:xfrm>
          <a:prstGeom prst="rect">
            <a:avLst/>
          </a:prstGeom>
          <a:noFill/>
        </p:spPr>
        <p:txBody>
          <a:bodyPr wrap="square" rtlCol="0">
            <a:spAutoFit/>
          </a:bodyPr>
          <a:lstStyle/>
          <a:p>
            <a:pPr lvl="0"/>
            <a:r>
              <a:rPr lang="en-GB" sz="3600"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Data requirements</a:t>
            </a:r>
          </a:p>
          <a:p>
            <a:pPr lvl="0"/>
            <a:r>
              <a:rPr lang="en-GB"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for cycling planning</a:t>
            </a:r>
          </a:p>
        </p:txBody>
      </p:sp>
      <p:grpSp>
        <p:nvGrpSpPr>
          <p:cNvPr id="18" name="Gruppieren 17"/>
          <p:cNvGrpSpPr/>
          <p:nvPr/>
        </p:nvGrpSpPr>
        <p:grpSpPr>
          <a:xfrm>
            <a:off x="575556" y="1635646"/>
            <a:ext cx="7992888" cy="2677656"/>
            <a:chOff x="575556" y="1635646"/>
            <a:chExt cx="7992888" cy="2677656"/>
          </a:xfrm>
        </p:grpSpPr>
        <p:sp>
          <p:nvSpPr>
            <p:cNvPr id="5" name="Textfeld 4"/>
            <p:cNvSpPr txBox="1"/>
            <p:nvPr/>
          </p:nvSpPr>
          <p:spPr>
            <a:xfrm>
              <a:off x="575556" y="1635646"/>
              <a:ext cx="7992888" cy="2677656"/>
            </a:xfrm>
            <a:prstGeom prst="rect">
              <a:avLst/>
            </a:prstGeom>
            <a:noFill/>
          </p:spPr>
          <p:txBody>
            <a:bodyPr wrap="square" rtlCol="0">
              <a:spAutoFit/>
            </a:bodyPr>
            <a:lstStyle/>
            <a:p>
              <a:pPr algn="ctr"/>
              <a:r>
                <a:rPr lang="en-GB" sz="24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Needs analysis</a:t>
              </a:r>
            </a:p>
            <a:p>
              <a:pPr algn="ctr"/>
              <a:endParaRPr lang="de-DE" sz="24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algn="ctr"/>
              <a:r>
                <a:rPr lang="en-GB" sz="24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Conception of new offers</a:t>
              </a:r>
            </a:p>
            <a:p>
              <a:pPr algn="ctr"/>
              <a:endParaRPr lang="de-DE" sz="24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algn="ctr"/>
              <a:r>
                <a:rPr lang="en-GB" sz="24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Limited resources</a:t>
              </a:r>
            </a:p>
            <a:p>
              <a:pPr algn="ctr"/>
              <a:endParaRPr lang="de-DE" sz="24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algn="ctr"/>
              <a:r>
                <a:rPr lang="en-GB" sz="24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Optimisation of existing offers</a:t>
              </a:r>
            </a:p>
          </p:txBody>
        </p:sp>
        <p:sp>
          <p:nvSpPr>
            <p:cNvPr id="10" name="Pfeil nach unten 9"/>
            <p:cNvSpPr/>
            <p:nvPr/>
          </p:nvSpPr>
          <p:spPr>
            <a:xfrm>
              <a:off x="4067944" y="2115649"/>
              <a:ext cx="540060" cy="288032"/>
            </a:xfrm>
            <a:prstGeom prst="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Pfeil nach unten 18"/>
            <p:cNvSpPr/>
            <p:nvPr/>
          </p:nvSpPr>
          <p:spPr>
            <a:xfrm>
              <a:off x="4062518" y="2830458"/>
              <a:ext cx="540060" cy="288032"/>
            </a:xfrm>
            <a:prstGeom prst="down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Pfeil nach unten 19"/>
            <p:cNvSpPr/>
            <p:nvPr/>
          </p:nvSpPr>
          <p:spPr>
            <a:xfrm>
              <a:off x="4062518" y="3579862"/>
              <a:ext cx="540060" cy="288032"/>
            </a:xfrm>
            <a:prstGeom prst="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3999578558"/>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323528" y="1629483"/>
            <a:ext cx="4284475" cy="2723823"/>
          </a:xfrm>
          <a:prstGeom prst="rect">
            <a:avLst/>
          </a:prstGeom>
        </p:spPr>
        <p:txBody>
          <a:bodyPr wrap="square">
            <a:spAutoFit/>
          </a:bodyPr>
          <a:lstStyle/>
          <a:p>
            <a:pPr marL="270000" marR="0" lvl="0" indent="-270000" algn="l" defTabSz="914400" rtl="0" eaLnBrk="1" fontAlgn="auto" latinLnBrk="0" hangingPunct="1">
              <a:spcBef>
                <a:spcPts val="0"/>
              </a:spcBef>
              <a:spcAft>
                <a:spcPts val="1800"/>
              </a:spcAft>
              <a:buClr>
                <a:schemeClr val="tx1">
                  <a:lumMod val="75000"/>
                  <a:lumOff val="25000"/>
                </a:schemeClr>
              </a:buClr>
              <a:buSzTx/>
              <a:buFont typeface="Arial" panose="020B0604020202020204" pitchFamily="34" charset="0"/>
              <a:buChar char="•"/>
              <a:tabLst/>
              <a:defRPr/>
            </a:pPr>
            <a:r>
              <a:rPr kumimoji="0" lang="en-GB" b="0" i="0" u="none" strike="noStrike" cap="none"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Data situation for motorised individual transport ≠ bicycle traffic</a:t>
            </a:r>
          </a:p>
          <a:p>
            <a:pPr marL="270000" marR="0" lvl="0" indent="-270000" algn="l" defTabSz="914400" rtl="0" eaLnBrk="1" fontAlgn="auto" latinLnBrk="0" hangingPunct="1">
              <a:spcBef>
                <a:spcPts val="0"/>
              </a:spcBef>
              <a:spcAft>
                <a:spcPts val="1800"/>
              </a:spcAft>
              <a:buClr>
                <a:schemeClr val="tx1">
                  <a:lumMod val="75000"/>
                  <a:lumOff val="25000"/>
                </a:schemeClr>
              </a:buClr>
              <a:buSzTx/>
              <a:buFont typeface="Arial" panose="020B0604020202020204" pitchFamily="34" charset="0"/>
              <a:buChar char="•"/>
              <a:tabLst/>
              <a:defRPr/>
            </a:pPr>
            <a:r>
              <a:rPr kumimoji="0" lang="en-GB" b="0" i="0" u="none" strike="noStrike" cap="none"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Mostly only traffic measurements at specific points only</a:t>
            </a:r>
          </a:p>
          <a:p>
            <a:pPr marL="270000" marR="0" lvl="0" indent="-270000" algn="l" defTabSz="914400" rtl="0" eaLnBrk="1" fontAlgn="auto" latinLnBrk="0" hangingPunct="1">
              <a:spcBef>
                <a:spcPts val="0"/>
              </a:spcBef>
              <a:spcAft>
                <a:spcPts val="1800"/>
              </a:spcAft>
              <a:buClr>
                <a:schemeClr val="tx1">
                  <a:lumMod val="75000"/>
                  <a:lumOff val="25000"/>
                </a:schemeClr>
              </a:buClr>
              <a:buSzTx/>
              <a:buFont typeface="Arial" panose="020B0604020202020204" pitchFamily="34" charset="0"/>
              <a:buChar char="•"/>
              <a:tabLst/>
              <a:defRPr/>
            </a:pPr>
            <a:r>
              <a:rPr kumimoji="0" lang="en-GB" b="0" i="0" u="none" strike="noStrike" cap="none"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Ancillary network not taken into account</a:t>
            </a:r>
          </a:p>
          <a:p>
            <a:pPr marL="270000" marR="0" lvl="0" indent="-270000" algn="l" defTabSz="914400" rtl="0" eaLnBrk="1" fontAlgn="auto" latinLnBrk="0" hangingPunct="1">
              <a:spcBef>
                <a:spcPts val="0"/>
              </a:spcBef>
              <a:spcAft>
                <a:spcPts val="1800"/>
              </a:spcAft>
              <a:buClr>
                <a:schemeClr val="tx1">
                  <a:lumMod val="75000"/>
                  <a:lumOff val="25000"/>
                </a:schemeClr>
              </a:buClr>
              <a:buSzTx/>
              <a:buFont typeface="Arial" panose="020B0604020202020204" pitchFamily="34" charset="0"/>
              <a:buChar char="•"/>
              <a:tabLst/>
              <a:defRPr/>
            </a:pPr>
            <a:r>
              <a:rPr kumimoji="0" lang="en-GB" b="0" i="0" u="none" strike="noStrike" cap="none"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Time-consuming data collection</a:t>
            </a:r>
          </a:p>
        </p:txBody>
      </p:sp>
      <p:grpSp>
        <p:nvGrpSpPr>
          <p:cNvPr id="8" name="Gruppieren 7"/>
          <p:cNvGrpSpPr/>
          <p:nvPr/>
        </p:nvGrpSpPr>
        <p:grpSpPr>
          <a:xfrm>
            <a:off x="4628075" y="1492205"/>
            <a:ext cx="4404212" cy="3141188"/>
            <a:chOff x="4498207" y="1490338"/>
            <a:chExt cx="4404212" cy="3141188"/>
          </a:xfrm>
        </p:grpSpPr>
        <p:pic>
          <p:nvPicPr>
            <p:cNvPr id="6" name="Picture 2"/>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4498208" y="1490338"/>
              <a:ext cx="4404211" cy="2829103"/>
            </a:xfrm>
            <a:prstGeom prst="rect">
              <a:avLst/>
            </a:prstGeom>
            <a:noFill/>
            <a:ln>
              <a:noFill/>
            </a:ln>
            <a:effectLst>
              <a:softEdge rad="127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6"/>
            <p:cNvSpPr/>
            <p:nvPr/>
          </p:nvSpPr>
          <p:spPr>
            <a:xfrm>
              <a:off x="4498207" y="4323749"/>
              <a:ext cx="4404212" cy="307777"/>
            </a:xfrm>
            <a:prstGeom prst="rect">
              <a:avLst/>
            </a:prstGeom>
          </p:spPr>
          <p:txBody>
            <a:bodyPr wrap="square">
              <a:spAutoFit/>
            </a:bodyPr>
            <a:lstStyle/>
            <a:p>
              <a:pPr marR="0" lvl="0" defTabSz="914400" rtl="0" eaLnBrk="1" fontAlgn="auto" latinLnBrk="0" hangingPunct="1">
                <a:lnSpc>
                  <a:spcPct val="100000"/>
                </a:lnSpc>
                <a:spcBef>
                  <a:spcPts val="0"/>
                </a:spcBef>
                <a:spcAft>
                  <a:spcPts val="0"/>
                </a:spcAft>
                <a:buClrTx/>
                <a:buSzTx/>
                <a:buFont typeface="Times New Roman" pitchFamily="18" charset="0"/>
                <a:buNone/>
                <a:tabLst>
                  <a:tab pos="2690813" algn="l"/>
                </a:tabLst>
                <a:defRPr/>
              </a:pPr>
              <a:r>
                <a:rPr kumimoji="0" lang="en-GB" sz="700" b="1" i="0" u="none" strike="noStrike" cap="none" normalizeH="0" baseline="0" noProof="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Bicycle counting stations</a:t>
              </a:r>
              <a:r>
                <a:rPr kumimoji="0" lang="en-GB" sz="700" b="1" i="0" u="none" strike="noStrike" cap="none" normalizeH="0" noProof="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GB" sz="700" b="1" i="0" u="none" strike="noStrike" cap="none" normalizeH="0" baseline="0" noProof="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in Dresden		</a:t>
              </a:r>
              <a:r>
                <a:rPr kumimoji="0" lang="en-GB" sz="700" b="0" i="0" u="none" strike="noStrike" cap="none" normalizeH="0" baseline="0" noProof="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Source: Themenstadtplan</a:t>
              </a:r>
            </a:p>
            <a:p>
              <a:pPr marR="0" lvl="0" defTabSz="914400" rtl="0" eaLnBrk="1" fontAlgn="auto" latinLnBrk="0" hangingPunct="1">
                <a:lnSpc>
                  <a:spcPct val="100000"/>
                </a:lnSpc>
                <a:spcBef>
                  <a:spcPts val="0"/>
                </a:spcBef>
                <a:spcAft>
                  <a:spcPts val="0"/>
                </a:spcAft>
                <a:buClrTx/>
                <a:buSzTx/>
                <a:buFont typeface="Times New Roman" pitchFamily="18" charset="0"/>
                <a:buNone/>
                <a:tabLst>
                  <a:tab pos="2690813" algn="l"/>
                </a:tabLst>
                <a:defRPr/>
              </a:pPr>
              <a:r>
                <a:rPr lang="en-GB" sz="7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kumimoji="0" lang="en-GB" sz="700" b="0" i="0" u="none" strike="noStrike" cap="none" normalizeH="0" baseline="0" noProof="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State capital of Dresden</a:t>
              </a:r>
            </a:p>
          </p:txBody>
        </p:sp>
      </p:grpSp>
      <p:sp>
        <p:nvSpPr>
          <p:cNvPr id="9" name="Textfeld 8"/>
          <p:cNvSpPr txBox="1"/>
          <p:nvPr/>
        </p:nvSpPr>
        <p:spPr>
          <a:xfrm>
            <a:off x="323528" y="259943"/>
            <a:ext cx="8568952" cy="954107"/>
          </a:xfrm>
          <a:prstGeom prst="rect">
            <a:avLst/>
          </a:prstGeom>
          <a:noFill/>
        </p:spPr>
        <p:txBody>
          <a:bodyPr wrap="square" rtlCol="0">
            <a:spAutoFit/>
          </a:bodyPr>
          <a:lstStyle/>
          <a:p>
            <a:pPr lvl="0"/>
            <a:r>
              <a:rPr lang="en-GB" sz="3600"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Data availability</a:t>
            </a:r>
          </a:p>
          <a:p>
            <a:pPr lvl="0"/>
            <a:r>
              <a:rPr lang="en-GB"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for cycling planning</a:t>
            </a:r>
          </a:p>
        </p:txBody>
      </p:sp>
    </p:spTree>
    <p:extLst>
      <p:ext uri="{BB962C8B-B14F-4D97-AF65-F5344CB8AC3E}">
        <p14:creationId xmlns:p14="http://schemas.microsoft.com/office/powerpoint/2010/main" val="3775018642"/>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m 7"/>
          <p:cNvGraphicFramePr>
            <a:graphicFrameLocks noChangeAspect="1"/>
          </p:cNvGraphicFramePr>
          <p:nvPr>
            <p:extLst>
              <p:ext uri="{D42A27DB-BD31-4B8C-83A1-F6EECF244321}">
                <p14:modId xmlns:p14="http://schemas.microsoft.com/office/powerpoint/2010/main" val="1381859139"/>
              </p:ext>
            </p:extLst>
          </p:nvPr>
        </p:nvGraphicFramePr>
        <p:xfrm>
          <a:off x="0" y="1910813"/>
          <a:ext cx="4572000" cy="3232687"/>
        </p:xfrm>
        <a:graphic>
          <a:graphicData uri="http://schemas.openxmlformats.org/drawingml/2006/chart">
            <c:chart xmlns:c="http://schemas.openxmlformats.org/drawingml/2006/chart" xmlns:r="http://schemas.openxmlformats.org/officeDocument/2006/relationships" r:id="rId3"/>
          </a:graphicData>
        </a:graphic>
      </p:graphicFrame>
      <p:sp>
        <p:nvSpPr>
          <p:cNvPr id="11" name="Rechteck 10"/>
          <p:cNvSpPr/>
          <p:nvPr/>
        </p:nvSpPr>
        <p:spPr>
          <a:xfrm>
            <a:off x="323528" y="1510703"/>
            <a:ext cx="4104456"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cap="none" normalizeH="0" baseline="0" noProof="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Proportion of smartphone users</a:t>
            </a:r>
            <a:r>
              <a:rPr kumimoji="0" lang="en-GB" sz="1000" b="0" i="0" u="none" strike="noStrike" cap="none" normalizeH="0" noProof="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GB" sz="1000" b="0" i="0" u="none" strike="noStrike" cap="none" normalizeH="0" baseline="0" noProof="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among the German population </a:t>
            </a:r>
            <a:br>
              <a:rPr kumimoji="0" lang="en-GB" sz="1000" b="0" i="0" u="none" strike="noStrike" cap="none" normalizeH="0" baseline="0" noProof="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br>
            <a:r>
              <a:rPr kumimoji="0" lang="en-GB" sz="1000" b="0" i="0" u="none" strike="noStrike" cap="none" normalizeH="0" baseline="0" noProof="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from 2012</a:t>
            </a:r>
            <a:r>
              <a:rPr kumimoji="0" lang="en-GB" sz="1000" b="0" i="0" u="none" strike="noStrike" cap="none" normalizeH="0" noProof="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GB" sz="1000" b="0" i="0" u="none" strike="noStrike" cap="none" normalizeH="0" baseline="0" noProof="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to 2021 (in %)</a:t>
            </a:r>
          </a:p>
        </p:txBody>
      </p:sp>
      <p:sp>
        <p:nvSpPr>
          <p:cNvPr id="13" name="Rechteck 12"/>
          <p:cNvSpPr/>
          <p:nvPr/>
        </p:nvSpPr>
        <p:spPr>
          <a:xfrm>
            <a:off x="4875530" y="1510703"/>
            <a:ext cx="388843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cap="none" normalizeH="0" baseline="0" noProof="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Number of active participants in</a:t>
            </a:r>
            <a:r>
              <a:rPr kumimoji="0" lang="en-GB" sz="1000" b="0" i="0" u="none" strike="noStrike" cap="none" normalizeH="0" noProof="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 CITY CYCLING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aseline="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since the</a:t>
            </a:r>
            <a:r>
              <a:rPr lang="en-GB" sz="1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campaign was launched</a:t>
            </a:r>
          </a:p>
        </p:txBody>
      </p:sp>
      <p:sp>
        <p:nvSpPr>
          <p:cNvPr id="14" name="Textfeld 13"/>
          <p:cNvSpPr txBox="1"/>
          <p:nvPr/>
        </p:nvSpPr>
        <p:spPr>
          <a:xfrm>
            <a:off x="323528" y="259943"/>
            <a:ext cx="8568952" cy="954107"/>
          </a:xfrm>
          <a:prstGeom prst="rect">
            <a:avLst/>
          </a:prstGeom>
          <a:noFill/>
        </p:spPr>
        <p:txBody>
          <a:bodyPr wrap="square" rtlCol="0">
            <a:spAutoFit/>
          </a:bodyPr>
          <a:lstStyle/>
          <a:p>
            <a:pPr lvl="0"/>
            <a:r>
              <a:rPr lang="en-GB" sz="3600"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Data availability</a:t>
            </a:r>
          </a:p>
          <a:p>
            <a:pPr lvl="0"/>
            <a:r>
              <a:rPr lang="en-GB" cap="all">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for cycling planning</a:t>
            </a:r>
          </a:p>
        </p:txBody>
      </p:sp>
      <p:sp>
        <p:nvSpPr>
          <p:cNvPr id="2" name="Rechteck 1"/>
          <p:cNvSpPr/>
          <p:nvPr/>
        </p:nvSpPr>
        <p:spPr>
          <a:xfrm>
            <a:off x="3147080" y="4795758"/>
            <a:ext cx="1018227" cy="200055"/>
          </a:xfrm>
          <a:prstGeom prst="rect">
            <a:avLst/>
          </a:prstGeom>
        </p:spPr>
        <p:txBody>
          <a:bodyPr wrap="none">
            <a:spAutoFit/>
          </a:bodyPr>
          <a:lstStyle/>
          <a:p>
            <a:pPr algn="r"/>
            <a:r>
              <a:rPr lang="en-GB" sz="700">
                <a:solidFill>
                  <a:schemeClr val="tx1">
                    <a:lumMod val="75000"/>
                    <a:lumOff val="25000"/>
                  </a:schemeClr>
                </a:solidFill>
                <a:latin typeface="Arial" panose="020B0604020202020204" pitchFamily="34" charset="0"/>
                <a:cs typeface="Arial" panose="020B0604020202020204" pitchFamily="34" charset="0"/>
              </a:rPr>
              <a:t>Quelle: Statista 2022</a:t>
            </a:r>
          </a:p>
        </p:txBody>
      </p:sp>
      <p:graphicFrame>
        <p:nvGraphicFramePr>
          <p:cNvPr id="9" name="Diagramm 8"/>
          <p:cNvGraphicFramePr>
            <a:graphicFrameLocks noChangeAspect="1"/>
          </p:cNvGraphicFramePr>
          <p:nvPr>
            <p:extLst>
              <p:ext uri="{D42A27DB-BD31-4B8C-83A1-F6EECF244321}">
                <p14:modId xmlns:p14="http://schemas.microsoft.com/office/powerpoint/2010/main" val="1610147540"/>
              </p:ext>
            </p:extLst>
          </p:nvPr>
        </p:nvGraphicFramePr>
        <p:xfrm>
          <a:off x="-153040" y="82206"/>
          <a:ext cx="9450080" cy="497908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16981961"/>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D:\Daten\Documents\Stadtradeln.042_klein.jpg"/>
          <p:cNvPicPr>
            <a:picLocks noChangeAspect="1" noChangeArrowheads="1"/>
          </p:cNvPicPr>
          <p:nvPr/>
        </p:nvPicPr>
        <p:blipFill rotWithShape="1">
          <a:blip r:embed="rId3">
            <a:extLst>
              <a:ext uri="{28A0092B-C50C-407E-A947-70E740481C1C}">
                <a14:useLocalDpi xmlns:a14="http://schemas.microsoft.com/office/drawing/2010/main" val="0"/>
              </a:ext>
            </a:extLst>
          </a:blip>
          <a:srcRect l="398" t="19426" b="32585"/>
          <a:stretch/>
        </p:blipFill>
        <p:spPr bwMode="auto">
          <a:xfrm>
            <a:off x="0" y="-7615"/>
            <a:ext cx="9144000" cy="2939405"/>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p:cNvSpPr txBox="1"/>
          <p:nvPr/>
        </p:nvSpPr>
        <p:spPr>
          <a:xfrm>
            <a:off x="395536" y="3295893"/>
            <a:ext cx="3672408" cy="1508105"/>
          </a:xfrm>
          <a:prstGeom prst="rect">
            <a:avLst/>
          </a:prstGeom>
          <a:noFill/>
        </p:spPr>
        <p:txBody>
          <a:bodyPr wrap="square" rtlCol="0">
            <a:spAutoFit/>
          </a:bodyPr>
          <a:lstStyle/>
          <a:p>
            <a:r>
              <a:rPr lang="en-GB" sz="24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Where</a:t>
            </a:r>
            <a:r>
              <a:rPr lang="en-GB" sz="24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do people cycle?</a:t>
            </a:r>
          </a:p>
          <a:p>
            <a:endParaRPr lang="de-DE" sz="1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r>
              <a:rPr lang="en-GB" sz="24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Who</a:t>
            </a:r>
            <a:r>
              <a:rPr lang="en-GB" sz="24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cycles?</a:t>
            </a:r>
          </a:p>
          <a:p>
            <a:endParaRPr lang="de-DE" sz="1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r>
              <a:rPr lang="en-GB" sz="24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Why</a:t>
            </a:r>
            <a:r>
              <a:rPr lang="en-GB" sz="24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do people cycle?</a:t>
            </a:r>
          </a:p>
        </p:txBody>
      </p:sp>
      <p:sp>
        <p:nvSpPr>
          <p:cNvPr id="8" name="Textfeld 7"/>
          <p:cNvSpPr txBox="1"/>
          <p:nvPr/>
        </p:nvSpPr>
        <p:spPr>
          <a:xfrm>
            <a:off x="4860032" y="3295893"/>
            <a:ext cx="4176464" cy="1508105"/>
          </a:xfrm>
          <a:prstGeom prst="rect">
            <a:avLst/>
          </a:prstGeom>
          <a:noFill/>
        </p:spPr>
        <p:txBody>
          <a:bodyPr wrap="square" rtlCol="0">
            <a:spAutoFit/>
          </a:bodyPr>
          <a:lstStyle/>
          <a:p>
            <a:r>
              <a:rPr lang="en-GB" sz="24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How many</a:t>
            </a:r>
            <a:r>
              <a:rPr lang="en-GB" sz="24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people cycle?</a:t>
            </a:r>
          </a:p>
          <a:p>
            <a:endParaRPr lang="de-DE" sz="1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r>
              <a:rPr lang="en-GB" sz="24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When</a:t>
            </a:r>
            <a:r>
              <a:rPr lang="en-GB" sz="24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do people cycle?</a:t>
            </a:r>
          </a:p>
          <a:p>
            <a:endParaRPr lang="de-DE" sz="1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r>
              <a:rPr lang="en-GB" sz="24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Where</a:t>
            </a:r>
            <a:r>
              <a:rPr lang="en-GB" sz="24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do cycle routes start/end?</a:t>
            </a:r>
          </a:p>
        </p:txBody>
      </p:sp>
      <p:sp>
        <p:nvSpPr>
          <p:cNvPr id="7" name="Textfeld 6"/>
          <p:cNvSpPr txBox="1"/>
          <p:nvPr/>
        </p:nvSpPr>
        <p:spPr>
          <a:xfrm>
            <a:off x="323528" y="259943"/>
            <a:ext cx="8568952" cy="954107"/>
          </a:xfrm>
          <a:prstGeom prst="rect">
            <a:avLst/>
          </a:prstGeom>
          <a:noFill/>
        </p:spPr>
        <p:txBody>
          <a:bodyPr wrap="square" rtlCol="0">
            <a:spAutoFit/>
          </a:bodyPr>
          <a:lstStyle/>
          <a:p>
            <a:pPr lvl="0"/>
            <a:r>
              <a:rPr lang="en-GB" sz="3600"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Data requirements</a:t>
            </a:r>
          </a:p>
          <a:p>
            <a:pPr lvl="0"/>
            <a:r>
              <a:rPr lang="en-GB"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for cycling planning</a:t>
            </a:r>
          </a:p>
        </p:txBody>
      </p:sp>
      <p:sp>
        <p:nvSpPr>
          <p:cNvPr id="10" name="Textfeld 9"/>
          <p:cNvSpPr txBox="1"/>
          <p:nvPr/>
        </p:nvSpPr>
        <p:spPr>
          <a:xfrm>
            <a:off x="6046480" y="2731735"/>
            <a:ext cx="3096344" cy="200055"/>
          </a:xfrm>
          <a:prstGeom prst="rect">
            <a:avLst/>
          </a:prstGeom>
          <a:noFill/>
        </p:spPr>
        <p:txBody>
          <a:bodyPr wrap="square" rtlCol="0">
            <a:spAutoFit/>
          </a:bodyPr>
          <a:lstStyle/>
          <a:p>
            <a:pPr algn="r"/>
            <a:r>
              <a:rPr lang="en-GB" sz="700" i="1">
                <a:solidFill>
                  <a:schemeClr val="bg1"/>
                </a:solidFill>
                <a:latin typeface="Arial" panose="020B0604020202020204" pitchFamily="34" charset="0"/>
                <a:cs typeface="Arial" panose="020B0604020202020204" pitchFamily="34" charset="0"/>
              </a:rPr>
              <a:t>Photo: Climate Alliance </a:t>
            </a:r>
          </a:p>
        </p:txBody>
      </p:sp>
    </p:spTree>
    <p:extLst>
      <p:ext uri="{BB962C8B-B14F-4D97-AF65-F5344CB8AC3E}">
        <p14:creationId xmlns:p14="http://schemas.microsoft.com/office/powerpoint/2010/main" val="164061761"/>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172" t="7544" r="276" b="12135"/>
          <a:stretch/>
        </p:blipFill>
        <p:spPr bwMode="auto">
          <a:xfrm>
            <a:off x="-15739" y="1397726"/>
            <a:ext cx="9154344" cy="4907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Ellipse 4"/>
          <p:cNvSpPr/>
          <p:nvPr/>
        </p:nvSpPr>
        <p:spPr>
          <a:xfrm>
            <a:off x="-324544" y="1347614"/>
            <a:ext cx="2159343" cy="2140031"/>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feld 5"/>
          <p:cNvSpPr txBox="1"/>
          <p:nvPr/>
        </p:nvSpPr>
        <p:spPr>
          <a:xfrm rot="20745708">
            <a:off x="-149979" y="1672555"/>
            <a:ext cx="1872208" cy="1569660"/>
          </a:xfrm>
          <a:prstGeom prst="rect">
            <a:avLst/>
          </a:prstGeom>
          <a:noFill/>
        </p:spPr>
        <p:txBody>
          <a:bodyPr wrap="square" rtlCol="0">
            <a:spAutoFit/>
          </a:bodyPr>
          <a:lstStyle/>
          <a:p>
            <a:pPr lvl="0" algn="ctr"/>
            <a:r>
              <a:rPr lang="de-DE" altLang="de-DE" sz="2400" b="1" cap="all" dirty="0">
                <a:solidFill>
                  <a:schemeClr val="bg1"/>
                </a:solidFill>
                <a:latin typeface="Arial Black" panose="020B0A04020102020204" pitchFamily="34" charset="0"/>
                <a:ea typeface="Roboto" panose="02000000000000000000" pitchFamily="2" charset="0"/>
                <a:cs typeface="Arial" panose="020B0604020202020204" pitchFamily="34" charset="0"/>
              </a:rPr>
              <a:t>New </a:t>
            </a:r>
            <a:r>
              <a:rPr lang="de-DE" altLang="de-DE" sz="2400" b="1" cap="all" dirty="0" err="1">
                <a:solidFill>
                  <a:schemeClr val="bg1"/>
                </a:solidFill>
                <a:latin typeface="Arial Black" panose="020B0A04020102020204" pitchFamily="34" charset="0"/>
                <a:ea typeface="Roboto" panose="02000000000000000000" pitchFamily="2" charset="0"/>
                <a:cs typeface="Arial" panose="020B0604020202020204" pitchFamily="34" charset="0"/>
              </a:rPr>
              <a:t>from</a:t>
            </a:r>
            <a:r>
              <a:rPr lang="de-DE" altLang="de-DE" sz="2400" b="1" cap="all" dirty="0">
                <a:solidFill>
                  <a:schemeClr val="bg1"/>
                </a:solidFill>
                <a:latin typeface="Arial Black" panose="020B0A04020102020204" pitchFamily="34" charset="0"/>
                <a:ea typeface="Roboto" panose="02000000000000000000" pitchFamily="2" charset="0"/>
                <a:cs typeface="Arial" panose="020B0604020202020204" pitchFamily="34" charset="0"/>
              </a:rPr>
              <a:t> </a:t>
            </a:r>
            <a:r>
              <a:rPr lang="de-DE" altLang="de-DE" sz="2400" b="1" cap="all" dirty="0" err="1">
                <a:solidFill>
                  <a:schemeClr val="bg1"/>
                </a:solidFill>
                <a:latin typeface="Arial Black" panose="020B0A04020102020204" pitchFamily="34" charset="0"/>
                <a:ea typeface="Roboto" panose="02000000000000000000" pitchFamily="2" charset="0"/>
                <a:cs typeface="Arial" panose="020B0604020202020204" pitchFamily="34" charset="0"/>
              </a:rPr>
              <a:t>autumn</a:t>
            </a:r>
            <a:r>
              <a:rPr lang="de-DE" altLang="de-DE" sz="2400" b="1" cap="all" dirty="0">
                <a:solidFill>
                  <a:schemeClr val="bg1"/>
                </a:solidFill>
                <a:latin typeface="Arial Black" panose="020B0A04020102020204" pitchFamily="34" charset="0"/>
                <a:ea typeface="Roboto" panose="02000000000000000000" pitchFamily="2" charset="0"/>
                <a:cs typeface="Arial" panose="020B0604020202020204" pitchFamily="34" charset="0"/>
              </a:rPr>
              <a:t> 2025</a:t>
            </a:r>
          </a:p>
        </p:txBody>
      </p:sp>
      <p:sp>
        <p:nvSpPr>
          <p:cNvPr id="7" name="Textfeld 6">
            <a:extLst>
              <a:ext uri="{FF2B5EF4-FFF2-40B4-BE49-F238E27FC236}">
                <a16:creationId xmlns:a16="http://schemas.microsoft.com/office/drawing/2014/main" id="{AE45A1AA-D5F4-4676-B92D-84DF1F63194C}"/>
              </a:ext>
            </a:extLst>
          </p:cNvPr>
          <p:cNvSpPr txBox="1"/>
          <p:nvPr/>
        </p:nvSpPr>
        <p:spPr>
          <a:xfrm>
            <a:off x="323528" y="259943"/>
            <a:ext cx="4896544" cy="877163"/>
          </a:xfrm>
          <a:prstGeom prst="rect">
            <a:avLst/>
          </a:prstGeom>
          <a:noFill/>
        </p:spPr>
        <p:txBody>
          <a:bodyPr wrap="square" rtlCol="0">
            <a:spAutoFit/>
          </a:bodyPr>
          <a:lstStyle/>
          <a:p>
            <a:pPr lvl="0"/>
            <a:r>
              <a:rPr lang="de-DE" sz="3300"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BIKE MONITOR</a:t>
            </a:r>
            <a:br>
              <a:rPr lang="de-DE" sz="3300"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br>
            <a:r>
              <a:rPr lang="de-DE" alt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Portal </a:t>
            </a:r>
            <a:r>
              <a:rPr lang="de-DE" altLang="de-DE" cap="all" dirty="0" err="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for</a:t>
            </a:r>
            <a:r>
              <a:rPr lang="de-DE" alt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de-DE" altLang="de-DE" cap="all" dirty="0" err="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cycling</a:t>
            </a:r>
            <a:r>
              <a:rPr lang="de-DE" alt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de-DE" altLang="de-DE" cap="all" dirty="0" err="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data</a:t>
            </a:r>
            <a:endParaRPr lang="de-DE" alt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pic>
        <p:nvPicPr>
          <p:cNvPr id="8" name="Grafik 7"/>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300192" y="155314"/>
            <a:ext cx="2248031" cy="995526"/>
          </a:xfrm>
          <a:prstGeom prst="rect">
            <a:avLst/>
          </a:prstGeom>
        </p:spPr>
      </p:pic>
      <p:sp>
        <p:nvSpPr>
          <p:cNvPr id="9" name="Textfeld 8"/>
          <p:cNvSpPr txBox="1"/>
          <p:nvPr/>
        </p:nvSpPr>
        <p:spPr>
          <a:xfrm>
            <a:off x="6042261" y="6028134"/>
            <a:ext cx="3096344" cy="200055"/>
          </a:xfrm>
          <a:prstGeom prst="rect">
            <a:avLst/>
          </a:prstGeom>
          <a:noFill/>
        </p:spPr>
        <p:txBody>
          <a:bodyPr wrap="square" rtlCol="0">
            <a:spAutoFit/>
          </a:bodyPr>
          <a:lstStyle/>
          <a:p>
            <a:pPr algn="r"/>
            <a:r>
              <a:rPr lang="en-GB" sz="700" i="1" dirty="0">
                <a:solidFill>
                  <a:schemeClr val="bg1"/>
                </a:solidFill>
                <a:latin typeface="Arial" panose="020B0604020202020204" pitchFamily="34" charset="0"/>
                <a:cs typeface="Arial" panose="020B0604020202020204" pitchFamily="34" charset="0"/>
              </a:rPr>
              <a:t>Photo: Climate Alliance Services / Felix </a:t>
            </a:r>
            <a:r>
              <a:rPr lang="en-GB" sz="700" i="1" dirty="0" err="1">
                <a:solidFill>
                  <a:schemeClr val="bg1"/>
                </a:solidFill>
                <a:latin typeface="Arial" panose="020B0604020202020204" pitchFamily="34" charset="0"/>
                <a:cs typeface="Arial" panose="020B0604020202020204" pitchFamily="34" charset="0"/>
              </a:rPr>
              <a:t>Krammer</a:t>
            </a:r>
            <a:endParaRPr lang="en-GB" sz="700"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96242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E97CA524-E8C3-45B8-9195-A2FBC45E43F7}"/>
              </a:ext>
            </a:extLst>
          </p:cNvPr>
          <p:cNvSpPr txBox="1"/>
          <p:nvPr/>
        </p:nvSpPr>
        <p:spPr>
          <a:xfrm>
            <a:off x="323528" y="259943"/>
            <a:ext cx="8568952" cy="738664"/>
          </a:xfrm>
          <a:prstGeom prst="rect">
            <a:avLst/>
          </a:prstGeom>
          <a:noFill/>
        </p:spPr>
        <p:txBody>
          <a:bodyPr wrap="square" rtlCol="0">
            <a:spAutoFit/>
          </a:bodyPr>
          <a:lstStyle/>
          <a:p>
            <a:r>
              <a:rPr lang="en-GB" sz="2400" cap="all" noProof="0"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Benefits of BIKE MONITOR</a:t>
            </a:r>
            <a:br>
              <a:rPr lang="en-GB" sz="2400" cap="all" noProof="0"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br>
            <a:r>
              <a:rPr lang="en-GB" cap="all" noProof="0" dirty="0">
                <a:solidFill>
                  <a:schemeClr val="tx1">
                    <a:lumMod val="75000"/>
                    <a:lumOff val="25000"/>
                  </a:schemeClr>
                </a:solidFill>
                <a:latin typeface="Arial" panose="020B0604020202020204" pitchFamily="34" charset="0"/>
                <a:ea typeface="Roboto Black" panose="02000000000000000000" pitchFamily="2" charset="0"/>
                <a:cs typeface="Arial" panose="020B0604020202020204" pitchFamily="34" charset="0"/>
              </a:rPr>
              <a:t>the new cycling data Portal</a:t>
            </a:r>
            <a:endParaRPr lang="en-GB" cap="all" noProof="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pic>
        <p:nvPicPr>
          <p:cNvPr id="3" name="Grafik 2">
            <a:extLst>
              <a:ext uri="{FF2B5EF4-FFF2-40B4-BE49-F238E27FC236}">
                <a16:creationId xmlns:a16="http://schemas.microsoft.com/office/drawing/2014/main" id="{0D3221E1-7186-41B8-BD8C-F3B6A06081AB}"/>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44146" r="12539"/>
          <a:stretch/>
        </p:blipFill>
        <p:spPr>
          <a:xfrm>
            <a:off x="5796136" y="0"/>
            <a:ext cx="3341396" cy="5143500"/>
          </a:xfrm>
          <a:prstGeom prst="rect">
            <a:avLst/>
          </a:prstGeom>
        </p:spPr>
      </p:pic>
      <p:sp>
        <p:nvSpPr>
          <p:cNvPr id="6" name="Textfeld 5"/>
          <p:cNvSpPr txBox="1"/>
          <p:nvPr/>
        </p:nvSpPr>
        <p:spPr>
          <a:xfrm>
            <a:off x="323528" y="1503409"/>
            <a:ext cx="4968552" cy="2303451"/>
          </a:xfrm>
          <a:prstGeom prst="rect">
            <a:avLst/>
          </a:prstGeom>
          <a:noFill/>
        </p:spPr>
        <p:txBody>
          <a:bodyPr wrap="square" rtlCol="0">
            <a:spAutoFit/>
          </a:bodyPr>
          <a:lstStyle/>
          <a:p>
            <a:pPr marL="342900" lvl="0" indent="-342900">
              <a:lnSpc>
                <a:spcPct val="115000"/>
              </a:lnSpc>
              <a:buFont typeface="Symbol" panose="05050102010706020507" pitchFamily="18" charset="2"/>
              <a:buChar char=""/>
            </a:pPr>
            <a:r>
              <a:rPr lang="en-GB" sz="1800" b="1" noProof="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New insights into the average daily (bicycle) traffic</a:t>
            </a:r>
            <a:r>
              <a:rPr lang="en-GB" sz="1800" noProof="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 extrapolated based on permanent counting points all across Germany</a:t>
            </a:r>
          </a:p>
          <a:p>
            <a:pPr marL="342900" lvl="0" indent="-342900">
              <a:lnSpc>
                <a:spcPct val="115000"/>
              </a:lnSpc>
              <a:buFont typeface="Symbol" panose="05050102010706020507" pitchFamily="18" charset="2"/>
              <a:buChar char=""/>
            </a:pPr>
            <a:r>
              <a:rPr lang="en-GB" sz="1800" b="1" noProof="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Improved information on traffic volumes </a:t>
            </a:r>
            <a:r>
              <a:rPr lang="en-GB" sz="1800" noProof="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with direction-specific values</a:t>
            </a:r>
          </a:p>
          <a:p>
            <a:pPr marL="342900" lvl="0" indent="-342900">
              <a:lnSpc>
                <a:spcPct val="115000"/>
              </a:lnSpc>
              <a:buFont typeface="Symbol" panose="05050102010706020507" pitchFamily="18" charset="2"/>
              <a:buChar char=""/>
            </a:pPr>
            <a:r>
              <a:rPr lang="en-GB" sz="1800" b="1" noProof="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New look and feel</a:t>
            </a:r>
            <a:r>
              <a:rPr lang="en-GB" sz="1800" noProof="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 enabling more intuitive overall use of the portal</a:t>
            </a:r>
            <a:endParaRPr lang="en-GB" sz="1800" b="1" noProof="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29138353"/>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C77C8A45-C4FF-4F0B-ABAE-86F4884DDE14}"/>
              </a:ext>
            </a:extLst>
          </p:cNvPr>
          <p:cNvSpPr txBox="1"/>
          <p:nvPr/>
        </p:nvSpPr>
        <p:spPr>
          <a:xfrm>
            <a:off x="323528" y="259943"/>
            <a:ext cx="8568952" cy="754053"/>
          </a:xfrm>
          <a:prstGeom prst="rect">
            <a:avLst/>
          </a:prstGeom>
          <a:noFill/>
        </p:spPr>
        <p:txBody>
          <a:bodyPr wrap="square" rtlCol="0">
            <a:spAutoFit/>
          </a:bodyPr>
          <a:lstStyle/>
          <a:p>
            <a:pPr lvl="0"/>
            <a:r>
              <a:rPr lang="de-DE" sz="2800"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Future </a:t>
            </a:r>
            <a:r>
              <a:rPr lang="de-DE" sz="2800" cap="all" dirty="0" err="1">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features</a:t>
            </a:r>
            <a:endParaRPr lang="de-DE" sz="2800"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endParaRPr>
          </a:p>
          <a:p>
            <a:r>
              <a:rPr lang="de-DE" sz="1500" dirty="0">
                <a:effectLst/>
                <a:latin typeface="Calibri" panose="020F0502020204030204" pitchFamily="34" charset="0"/>
                <a:ea typeface="Calibri" panose="020F0502020204030204" pitchFamily="34" charset="0"/>
                <a:cs typeface="Times New Roman" panose="02020603050405020304" pitchFamily="18" charset="0"/>
              </a:rPr>
              <a:t>(planned </a:t>
            </a:r>
            <a:r>
              <a:rPr lang="de-DE" sz="1500" dirty="0" err="1">
                <a:effectLst/>
                <a:latin typeface="Calibri" panose="020F0502020204030204" pitchFamily="34" charset="0"/>
                <a:ea typeface="Calibri" panose="020F0502020204030204" pitchFamily="34" charset="0"/>
                <a:cs typeface="Times New Roman" panose="02020603050405020304" pitchFamily="18" charset="0"/>
              </a:rPr>
              <a:t>from</a:t>
            </a:r>
            <a:r>
              <a:rPr lang="de-DE" sz="1500" dirty="0">
                <a:effectLst/>
                <a:latin typeface="Calibri" panose="020F0502020204030204" pitchFamily="34" charset="0"/>
                <a:ea typeface="Calibri" panose="020F0502020204030204" pitchFamily="34" charset="0"/>
                <a:cs typeface="Times New Roman" panose="02020603050405020304" pitchFamily="18" charset="0"/>
              </a:rPr>
              <a:t> </a:t>
            </a:r>
            <a:r>
              <a:rPr lang="de-DE" sz="1500" dirty="0" err="1">
                <a:effectLst/>
                <a:latin typeface="Calibri" panose="020F0502020204030204" pitchFamily="34" charset="0"/>
                <a:ea typeface="Calibri" panose="020F0502020204030204" pitchFamily="34" charset="0"/>
                <a:cs typeface="Times New Roman" panose="02020603050405020304" pitchFamily="18" charset="0"/>
              </a:rPr>
              <a:t>October</a:t>
            </a:r>
            <a:r>
              <a:rPr lang="de-DE" sz="1500" dirty="0">
                <a:effectLst/>
                <a:latin typeface="Calibri" panose="020F0502020204030204" pitchFamily="34" charset="0"/>
                <a:ea typeface="Calibri" panose="020F0502020204030204" pitchFamily="34" charset="0"/>
                <a:cs typeface="Times New Roman" panose="02020603050405020304" pitchFamily="18" charset="0"/>
              </a:rPr>
              <a:t> 2025)</a:t>
            </a:r>
            <a:endParaRPr lang="de-DE" sz="1500"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pic>
        <p:nvPicPr>
          <p:cNvPr id="3" name="Grafik 2">
            <a:extLst>
              <a:ext uri="{FF2B5EF4-FFF2-40B4-BE49-F238E27FC236}">
                <a16:creationId xmlns:a16="http://schemas.microsoft.com/office/drawing/2014/main" id="{09B118A4-1D42-4DA0-93F4-DFF71E626896}"/>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25550" r="15533"/>
          <a:stretch/>
        </p:blipFill>
        <p:spPr>
          <a:xfrm>
            <a:off x="5580112" y="1116119"/>
            <a:ext cx="3558221" cy="4027381"/>
          </a:xfrm>
          <a:prstGeom prst="rect">
            <a:avLst/>
          </a:prstGeom>
        </p:spPr>
      </p:pic>
      <p:sp>
        <p:nvSpPr>
          <p:cNvPr id="6" name="Textfeld 5"/>
          <p:cNvSpPr txBox="1"/>
          <p:nvPr/>
        </p:nvSpPr>
        <p:spPr>
          <a:xfrm>
            <a:off x="323528" y="1503409"/>
            <a:ext cx="5040560" cy="2622000"/>
          </a:xfrm>
          <a:prstGeom prst="rect">
            <a:avLst/>
          </a:prstGeom>
          <a:noFill/>
        </p:spPr>
        <p:txBody>
          <a:bodyPr wrap="square" rtlCol="0">
            <a:spAutoFit/>
          </a:bodyPr>
          <a:lstStyle/>
          <a:p>
            <a:pPr marL="342900" lvl="0" indent="-342900">
              <a:lnSpc>
                <a:spcPct val="115000"/>
              </a:lnSpc>
              <a:buFont typeface="Symbol" panose="05050102010706020507" pitchFamily="18" charset="2"/>
              <a:buChar char=""/>
            </a:pPr>
            <a:r>
              <a:rPr lang="en-GB" sz="1800" b="1" noProof="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New information on waiting times</a:t>
            </a:r>
            <a:r>
              <a:rPr lang="en-GB" sz="1800" noProof="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 including cyclists who don‘t have to wait</a:t>
            </a:r>
          </a:p>
          <a:p>
            <a:pPr marL="342900" lvl="0" indent="-342900">
              <a:lnSpc>
                <a:spcPct val="115000"/>
              </a:lnSpc>
              <a:buFont typeface="Symbol" panose="05050102010706020507" pitchFamily="18" charset="2"/>
              <a:buChar char=""/>
            </a:pPr>
            <a:r>
              <a:rPr lang="en-GB" sz="1800" b="1" noProof="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Expanded origin-destination relationships data </a:t>
            </a:r>
            <a:r>
              <a:rPr lang="en-GB" sz="1800" noProof="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with graphical improvements and (in future) visible routes between origin and destination</a:t>
            </a:r>
          </a:p>
          <a:p>
            <a:pPr marL="342900" lvl="0" indent="-342900">
              <a:lnSpc>
                <a:spcPct val="115000"/>
              </a:lnSpc>
              <a:buFont typeface="Symbol" panose="05050102010706020507" pitchFamily="18" charset="2"/>
              <a:buChar char=""/>
            </a:pPr>
            <a:r>
              <a:rPr lang="en-GB" sz="1800" noProof="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Marking of signposted </a:t>
            </a:r>
            <a:r>
              <a:rPr lang="en-GB" sz="1800" b="1" noProof="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cycle routes</a:t>
            </a:r>
          </a:p>
          <a:p>
            <a:pPr marL="342900" lvl="0" indent="-342900">
              <a:lnSpc>
                <a:spcPct val="115000"/>
              </a:lnSpc>
              <a:spcAft>
                <a:spcPts val="1000"/>
              </a:spcAft>
              <a:buFont typeface="Symbol" panose="05050102010706020507" pitchFamily="18" charset="2"/>
              <a:buChar char=""/>
            </a:pPr>
            <a:r>
              <a:rPr lang="en-GB" sz="1800" noProof="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Integration of </a:t>
            </a:r>
            <a:r>
              <a:rPr lang="en-GB" sz="1800" b="1" noProof="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data from the official police accident statistics</a:t>
            </a:r>
            <a:endParaRPr lang="en-GB" sz="1800" noProof="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25224522"/>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KB-Projekte\STADTRADELN\STADTRADELN\Fotos\Laura Nickel 2016\STADTRADELN - FOTO POOL Gesamt\STADTRADELN_020_(c)Klima-Bündnis.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936" t="13972" r="5907" b="7133"/>
          <a:stretch/>
        </p:blipFill>
        <p:spPr bwMode="auto">
          <a:xfrm>
            <a:off x="0" y="-18487"/>
            <a:ext cx="9144000" cy="5161988"/>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p:cNvSpPr/>
          <p:nvPr/>
        </p:nvSpPr>
        <p:spPr>
          <a:xfrm>
            <a:off x="323528" y="2439055"/>
            <a:ext cx="8352928" cy="2539157"/>
          </a:xfrm>
          <a:prstGeom prst="rect">
            <a:avLst/>
          </a:prstGeom>
        </p:spPr>
        <p:txBody>
          <a:bodyPr wrap="square">
            <a:spAutoFit/>
          </a:bodyPr>
          <a:lstStyle/>
          <a:p>
            <a:pPr>
              <a:spcAft>
                <a:spcPts val="1800"/>
              </a:spcAft>
            </a:pPr>
            <a:r>
              <a:rPr lang="en-GB" sz="4000" b="1" cap="all" dirty="0">
                <a:solidFill>
                  <a:schemeClr val="bg1"/>
                </a:solidFill>
                <a:latin typeface="Arial Black" panose="020B0A04020102020204" pitchFamily="34" charset="0"/>
                <a:ea typeface="Roboto Black" panose="02000000000000000000" pitchFamily="2" charset="0"/>
                <a:cs typeface="Roboto Black" panose="02000000000000000000" pitchFamily="2" charset="0"/>
              </a:rPr>
              <a:t>CITY CYCLING,</a:t>
            </a:r>
            <a:br>
              <a:rPr lang="en-GB" sz="4000" b="1" cap="all" dirty="0">
                <a:solidFill>
                  <a:schemeClr val="bg1"/>
                </a:solidFill>
                <a:latin typeface="Arial Black" panose="020B0A04020102020204" pitchFamily="34" charset="0"/>
                <a:ea typeface="Roboto Black" panose="02000000000000000000" pitchFamily="2" charset="0"/>
                <a:cs typeface="Roboto Black" panose="02000000000000000000" pitchFamily="2" charset="0"/>
              </a:rPr>
            </a:br>
            <a:r>
              <a:rPr lang="en-GB" sz="4000" b="1" cap="small" dirty="0" err="1">
                <a:solidFill>
                  <a:schemeClr val="bg1"/>
                </a:solidFill>
                <a:latin typeface="Arial Black" panose="020B0A04020102020204" pitchFamily="34" charset="0"/>
                <a:ea typeface="Roboto Black" panose="02000000000000000000" pitchFamily="2" charset="0"/>
                <a:cs typeface="Roboto Black" panose="02000000000000000000" pitchFamily="2" charset="0"/>
              </a:rPr>
              <a:t>RADar</a:t>
            </a:r>
            <a:r>
              <a:rPr lang="en-GB" sz="4000" b="1" cap="small" dirty="0">
                <a:solidFill>
                  <a:schemeClr val="bg1"/>
                </a:solidFill>
                <a:latin typeface="Arial Black" panose="020B0A04020102020204" pitchFamily="34" charset="0"/>
                <a:ea typeface="Roboto Black" panose="02000000000000000000" pitchFamily="2" charset="0"/>
                <a:cs typeface="Roboto Black" panose="02000000000000000000" pitchFamily="2" charset="0"/>
              </a:rPr>
              <a:t>!</a:t>
            </a:r>
            <a:r>
              <a:rPr lang="en-GB" sz="4000" b="1" cap="all" dirty="0">
                <a:solidFill>
                  <a:schemeClr val="bg1"/>
                </a:solidFill>
                <a:latin typeface="Arial Black" panose="020B0A04020102020204" pitchFamily="34" charset="0"/>
                <a:ea typeface="Roboto Black" panose="02000000000000000000" pitchFamily="2" charset="0"/>
                <a:cs typeface="Roboto Black" panose="02000000000000000000" pitchFamily="2" charset="0"/>
              </a:rPr>
              <a:t> &amp; </a:t>
            </a:r>
            <a:br>
              <a:rPr lang="en-GB" sz="4000" b="1" cap="all" dirty="0">
                <a:solidFill>
                  <a:schemeClr val="bg1"/>
                </a:solidFill>
                <a:latin typeface="Arial Black" panose="020B0A04020102020204" pitchFamily="34" charset="0"/>
                <a:ea typeface="Roboto Black" panose="02000000000000000000" pitchFamily="2" charset="0"/>
                <a:cs typeface="Roboto Black" panose="02000000000000000000" pitchFamily="2" charset="0"/>
              </a:rPr>
            </a:br>
            <a:r>
              <a:rPr lang="de-DE" altLang="de-DE" sz="4000" b="1" cap="all" dirty="0">
                <a:solidFill>
                  <a:schemeClr val="bg1"/>
                </a:solidFill>
                <a:latin typeface="Arial Black" panose="020B0A04020102020204" pitchFamily="34" charset="0"/>
                <a:ea typeface="Roboto Black" panose="02000000000000000000" pitchFamily="2" charset="0"/>
                <a:cs typeface="Roboto Black" panose="02000000000000000000" pitchFamily="2" charset="0"/>
              </a:rPr>
              <a:t>BIKE MONITOR</a:t>
            </a:r>
            <a:r>
              <a:rPr lang="en-GB" sz="4000" b="1" cap="all" dirty="0">
                <a:solidFill>
                  <a:schemeClr val="bg1"/>
                </a:solidFill>
                <a:latin typeface="Arial Black" panose="020B0A04020102020204" pitchFamily="34" charset="0"/>
                <a:ea typeface="Roboto Black" panose="02000000000000000000" pitchFamily="2" charset="0"/>
                <a:cs typeface="Roboto Black" panose="02000000000000000000" pitchFamily="2" charset="0"/>
              </a:rPr>
              <a:t> </a:t>
            </a:r>
          </a:p>
          <a:p>
            <a:pPr fontAlgn="auto">
              <a:lnSpc>
                <a:spcPct val="100000"/>
              </a:lnSpc>
              <a:spcAft>
                <a:spcPts val="0"/>
              </a:spcAft>
              <a:buClrTx/>
              <a:buSzTx/>
              <a:buFontTx/>
            </a:pPr>
            <a:r>
              <a:rPr lang="en-GB" sz="2400" cap="all" dirty="0">
                <a:solidFill>
                  <a:schemeClr val="bg1"/>
                </a:solidFill>
                <a:latin typeface="Arial" panose="020B0604020202020204" pitchFamily="34" charset="0"/>
                <a:ea typeface="Roboto" panose="02000000000000000000" pitchFamily="2" charset="0"/>
                <a:cs typeface="Arial" panose="020B0604020202020204" pitchFamily="34" charset="0"/>
              </a:rPr>
              <a:t>Successfully shaping the mobility transition</a:t>
            </a:r>
          </a:p>
        </p:txBody>
      </p:sp>
    </p:spTree>
    <p:extLst>
      <p:ext uri="{BB962C8B-B14F-4D97-AF65-F5344CB8AC3E}">
        <p14:creationId xmlns:p14="http://schemas.microsoft.com/office/powerpoint/2010/main" val="1476917766"/>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P:\KB-Projekte\STADTRADELN\STADTRADELN\Fotos\App\SR_App_MockUp.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16994" t="15966" b="14005"/>
          <a:stretch/>
        </p:blipFill>
        <p:spPr bwMode="auto">
          <a:xfrm>
            <a:off x="0" y="0"/>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13" name="Rechteck 12"/>
          <p:cNvSpPr/>
          <p:nvPr/>
        </p:nvSpPr>
        <p:spPr>
          <a:xfrm>
            <a:off x="5281414" y="1518632"/>
            <a:ext cx="3607864" cy="1461939"/>
          </a:xfrm>
          <a:prstGeom prst="rect">
            <a:avLst/>
          </a:prstGeom>
        </p:spPr>
        <p:txBody>
          <a:bodyPr wrap="square">
            <a:spAutoFit/>
          </a:bodyPr>
          <a:lstStyle/>
          <a:p>
            <a:pPr fontAlgn="auto">
              <a:lnSpc>
                <a:spcPct val="100000"/>
              </a:lnSpc>
              <a:spcAft>
                <a:spcPts val="2400"/>
              </a:spcAft>
              <a:buClrTx/>
              <a:buSzTx/>
              <a:buFontTx/>
            </a:pPr>
            <a:r>
              <a:rPr lang="de-DE" altLang="de-DE" sz="2500" b="1" dirty="0">
                <a:solidFill>
                  <a:schemeClr val="bg1"/>
                </a:solidFill>
                <a:latin typeface="Arial Black" panose="020B0A04020102020204" pitchFamily="34" charset="0"/>
                <a:ea typeface="Roboto Black" panose="02000000000000000000" pitchFamily="2" charset="0"/>
                <a:cs typeface="Roboto Black" panose="02000000000000000000" pitchFamily="2" charset="0"/>
              </a:rPr>
              <a:t>CITY CYCLING </a:t>
            </a:r>
            <a:r>
              <a:rPr lang="de-DE" altLang="de-DE" sz="2500" b="1" dirty="0" err="1">
                <a:solidFill>
                  <a:schemeClr val="bg1"/>
                </a:solidFill>
                <a:latin typeface="Arial Black" panose="020B0A04020102020204" pitchFamily="34" charset="0"/>
                <a:ea typeface="Roboto Black" panose="02000000000000000000" pitchFamily="2" charset="0"/>
                <a:cs typeface="Roboto Black" panose="02000000000000000000" pitchFamily="2" charset="0"/>
              </a:rPr>
              <a:t>app</a:t>
            </a:r>
            <a:endParaRPr lang="de-DE" altLang="de-DE" sz="2500" b="1" dirty="0">
              <a:solidFill>
                <a:schemeClr val="bg1"/>
              </a:solidFill>
              <a:latin typeface="Arial Black" panose="020B0A04020102020204" pitchFamily="34" charset="0"/>
              <a:ea typeface="Roboto Black" panose="02000000000000000000" pitchFamily="2" charset="0"/>
              <a:cs typeface="Roboto Black" panose="02000000000000000000" pitchFamily="2" charset="0"/>
            </a:endParaRPr>
          </a:p>
          <a:p>
            <a:pPr fontAlgn="auto">
              <a:lnSpc>
                <a:spcPct val="100000"/>
              </a:lnSpc>
              <a:spcAft>
                <a:spcPts val="2400"/>
              </a:spcAft>
              <a:buClrTx/>
              <a:buSzTx/>
              <a:buFontTx/>
            </a:pPr>
            <a:r>
              <a:rPr lang="de-DE" altLang="de-DE" sz="2200" dirty="0">
                <a:solidFill>
                  <a:schemeClr val="bg1"/>
                </a:solidFill>
                <a:latin typeface="Arial" panose="020B0604020202020204" pitchFamily="34" charset="0"/>
                <a:ea typeface="Roboto" panose="02000000000000000000" pitchFamily="2" charset="0"/>
                <a:cs typeface="Arial" panose="020B0604020202020204" pitchFamily="34" charset="0"/>
              </a:rPr>
              <a:t>Tracking </a:t>
            </a:r>
            <a:r>
              <a:rPr lang="de-DE" altLang="de-DE" sz="2200" dirty="0" err="1">
                <a:solidFill>
                  <a:schemeClr val="bg1"/>
                </a:solidFill>
                <a:latin typeface="Arial" panose="020B0604020202020204" pitchFamily="34" charset="0"/>
                <a:ea typeface="Roboto" panose="02000000000000000000" pitchFamily="2" charset="0"/>
                <a:cs typeface="Arial" panose="020B0604020202020204" pitchFamily="34" charset="0"/>
              </a:rPr>
              <a:t>function</a:t>
            </a:r>
            <a:r>
              <a:rPr lang="de-DE" altLang="de-DE" sz="2200" dirty="0">
                <a:solidFill>
                  <a:schemeClr val="bg1"/>
                </a:solidFill>
                <a:latin typeface="Arial" panose="020B0604020202020204" pitchFamily="34" charset="0"/>
                <a:ea typeface="Roboto" panose="02000000000000000000" pitchFamily="2" charset="0"/>
                <a:cs typeface="Arial" panose="020B0604020202020204" pitchFamily="34" charset="0"/>
              </a:rPr>
              <a:t> </a:t>
            </a:r>
            <a:r>
              <a:rPr lang="de-DE" altLang="de-DE" sz="2200" dirty="0" err="1">
                <a:solidFill>
                  <a:schemeClr val="bg1"/>
                </a:solidFill>
                <a:latin typeface="Arial" panose="020B0604020202020204" pitchFamily="34" charset="0"/>
                <a:ea typeface="Roboto" panose="02000000000000000000" pitchFamily="2" charset="0"/>
                <a:cs typeface="Arial" panose="020B0604020202020204" pitchFamily="34" charset="0"/>
              </a:rPr>
              <a:t>as</a:t>
            </a:r>
            <a:r>
              <a:rPr lang="de-DE" altLang="de-DE" sz="2200" dirty="0">
                <a:solidFill>
                  <a:schemeClr val="bg1"/>
                </a:solidFill>
                <a:latin typeface="Arial" panose="020B0604020202020204" pitchFamily="34" charset="0"/>
                <a:ea typeface="Roboto" panose="02000000000000000000" pitchFamily="2" charset="0"/>
                <a:cs typeface="Arial" panose="020B0604020202020204" pitchFamily="34" charset="0"/>
              </a:rPr>
              <a:t> </a:t>
            </a:r>
            <a:r>
              <a:rPr lang="de-DE" altLang="de-DE" sz="2200" dirty="0" err="1">
                <a:solidFill>
                  <a:schemeClr val="bg1"/>
                </a:solidFill>
                <a:latin typeface="Arial" panose="020B0604020202020204" pitchFamily="34" charset="0"/>
                <a:ea typeface="Roboto" panose="02000000000000000000" pitchFamily="2" charset="0"/>
                <a:cs typeface="Arial" panose="020B0604020202020204" pitchFamily="34" charset="0"/>
              </a:rPr>
              <a:t>the</a:t>
            </a:r>
            <a:r>
              <a:rPr lang="de-DE" altLang="de-DE" sz="2200" dirty="0">
                <a:solidFill>
                  <a:schemeClr val="bg1"/>
                </a:solidFill>
                <a:latin typeface="Arial" panose="020B0604020202020204" pitchFamily="34" charset="0"/>
                <a:ea typeface="Roboto" panose="02000000000000000000" pitchFamily="2" charset="0"/>
                <a:cs typeface="Arial" panose="020B0604020202020204" pitchFamily="34" charset="0"/>
              </a:rPr>
              <a:t> </a:t>
            </a:r>
            <a:r>
              <a:rPr lang="de-DE" altLang="de-DE" sz="2200" dirty="0" err="1">
                <a:solidFill>
                  <a:schemeClr val="bg1"/>
                </a:solidFill>
                <a:latin typeface="Arial" panose="020B0604020202020204" pitchFamily="34" charset="0"/>
                <a:ea typeface="Roboto" panose="02000000000000000000" pitchFamily="2" charset="0"/>
                <a:cs typeface="Arial" panose="020B0604020202020204" pitchFamily="34" charset="0"/>
              </a:rPr>
              <a:t>core</a:t>
            </a:r>
            <a:r>
              <a:rPr lang="de-DE" altLang="de-DE" sz="2200" dirty="0">
                <a:solidFill>
                  <a:schemeClr val="bg1"/>
                </a:solidFill>
                <a:latin typeface="Arial" panose="020B0604020202020204" pitchFamily="34" charset="0"/>
                <a:ea typeface="Roboto" panose="02000000000000000000" pitchFamily="2" charset="0"/>
                <a:cs typeface="Arial" panose="020B0604020202020204" pitchFamily="34" charset="0"/>
              </a:rPr>
              <a:t> </a:t>
            </a:r>
            <a:r>
              <a:rPr lang="de-DE" altLang="de-DE" sz="2200" dirty="0" err="1">
                <a:solidFill>
                  <a:schemeClr val="bg1"/>
                </a:solidFill>
                <a:latin typeface="Arial" panose="020B0604020202020204" pitchFamily="34" charset="0"/>
                <a:ea typeface="Roboto" panose="02000000000000000000" pitchFamily="2" charset="0"/>
                <a:cs typeface="Arial" panose="020B0604020202020204" pitchFamily="34" charset="0"/>
              </a:rPr>
              <a:t>of</a:t>
            </a:r>
            <a:r>
              <a:rPr lang="de-DE" altLang="de-DE" sz="2200" dirty="0">
                <a:solidFill>
                  <a:schemeClr val="bg1"/>
                </a:solidFill>
                <a:latin typeface="Arial" panose="020B0604020202020204" pitchFamily="34" charset="0"/>
                <a:ea typeface="Roboto" panose="02000000000000000000" pitchFamily="2" charset="0"/>
                <a:cs typeface="Arial" panose="020B0604020202020204" pitchFamily="34" charset="0"/>
              </a:rPr>
              <a:t> </a:t>
            </a:r>
            <a:r>
              <a:rPr lang="de-DE" altLang="de-DE" sz="2200" dirty="0" err="1">
                <a:solidFill>
                  <a:schemeClr val="bg1"/>
                </a:solidFill>
                <a:latin typeface="Arial" panose="020B0604020202020204" pitchFamily="34" charset="0"/>
                <a:ea typeface="Roboto" panose="02000000000000000000" pitchFamily="2" charset="0"/>
                <a:cs typeface="Arial" panose="020B0604020202020204" pitchFamily="34" charset="0"/>
              </a:rPr>
              <a:t>data</a:t>
            </a:r>
            <a:r>
              <a:rPr lang="de-DE" altLang="de-DE" sz="2200" dirty="0">
                <a:solidFill>
                  <a:schemeClr val="bg1"/>
                </a:solidFill>
                <a:latin typeface="Arial" panose="020B0604020202020204" pitchFamily="34" charset="0"/>
                <a:ea typeface="Roboto" panose="02000000000000000000" pitchFamily="2" charset="0"/>
                <a:cs typeface="Arial" panose="020B0604020202020204" pitchFamily="34" charset="0"/>
              </a:rPr>
              <a:t> </a:t>
            </a:r>
            <a:r>
              <a:rPr lang="de-DE" altLang="de-DE" sz="2200" dirty="0" err="1">
                <a:solidFill>
                  <a:schemeClr val="bg1"/>
                </a:solidFill>
                <a:latin typeface="Arial" panose="020B0604020202020204" pitchFamily="34" charset="0"/>
                <a:ea typeface="Roboto" panose="02000000000000000000" pitchFamily="2" charset="0"/>
                <a:cs typeface="Arial" panose="020B0604020202020204" pitchFamily="34" charset="0"/>
              </a:rPr>
              <a:t>provision</a:t>
            </a:r>
            <a:endParaRPr lang="de-DE" altLang="de-DE" sz="22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888408698"/>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324693" y="255128"/>
            <a:ext cx="5327427" cy="923330"/>
          </a:xfrm>
          <a:prstGeom prst="rect">
            <a:avLst/>
          </a:prstGeom>
        </p:spPr>
        <p:txBody>
          <a:bodyPr wrap="square">
            <a:spAutoFit/>
          </a:bodyPr>
          <a:lstStyle/>
          <a:p>
            <a:pPr fontAlgn="auto">
              <a:lnSpc>
                <a:spcPct val="100000"/>
              </a:lnSpc>
              <a:spcAft>
                <a:spcPts val="0"/>
              </a:spcAft>
              <a:buClrTx/>
              <a:buSzTx/>
              <a:buFontTx/>
            </a:pPr>
            <a:r>
              <a:rPr lang="en-GB" sz="36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CITY CYCLING app</a:t>
            </a:r>
          </a:p>
          <a:p>
            <a:pPr fontAlgn="auto">
              <a:lnSpc>
                <a:spcPct val="100000"/>
              </a:lnSpc>
              <a:spcAft>
                <a:spcPts val="0"/>
              </a:spcAft>
              <a:buClrTx/>
              <a:buSzTx/>
              <a:buFontTx/>
            </a:pPr>
            <a:r>
              <a:rPr lang="en-GB" cap="all">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7 good reasons to use the app</a:t>
            </a:r>
          </a:p>
        </p:txBody>
      </p:sp>
      <p:sp>
        <p:nvSpPr>
          <p:cNvPr id="7" name="Rechteck 6"/>
          <p:cNvSpPr/>
          <p:nvPr/>
        </p:nvSpPr>
        <p:spPr>
          <a:xfrm>
            <a:off x="144166" y="1419622"/>
            <a:ext cx="8999834" cy="1944215"/>
          </a:xfrm>
          <a:prstGeom prst="rect">
            <a:avLst/>
          </a:prstGeom>
        </p:spPr>
        <p:txBody>
          <a:bodyPr wrap="square" numCol="2">
            <a:noAutofit/>
          </a:bodyPr>
          <a:lstStyle/>
          <a:p>
            <a:pPr marL="182563" lvl="1" indent="-182563">
              <a:spcAft>
                <a:spcPts val="600"/>
              </a:spcAft>
              <a:buClr>
                <a:schemeClr val="tx1">
                  <a:lumMod val="75000"/>
                  <a:lumOff val="25000"/>
                </a:schemeClr>
              </a:buClr>
              <a:buFont typeface="+mj-lt"/>
              <a:buAutoNum type="arabicPeriod"/>
            </a:pPr>
            <a:r>
              <a:rPr lang="en-GB" dirty="0">
                <a:solidFill>
                  <a:schemeClr val="tx1">
                    <a:lumMod val="75000"/>
                    <a:lumOff val="25000"/>
                  </a:schemeClr>
                </a:solidFill>
                <a:latin typeface="Arial" panose="020B0604020202020204" pitchFamily="34" charset="0"/>
                <a:cs typeface="Arial" panose="020B0604020202020204" pitchFamily="34" charset="0"/>
              </a:rPr>
              <a:t> Good usability and simple tracking</a:t>
            </a:r>
          </a:p>
          <a:p>
            <a:pPr marL="182563" lvl="1" indent="-182563">
              <a:spcAft>
                <a:spcPts val="600"/>
              </a:spcAft>
              <a:buClr>
                <a:schemeClr val="tx1">
                  <a:lumMod val="75000"/>
                  <a:lumOff val="25000"/>
                </a:schemeClr>
              </a:buClr>
              <a:buFont typeface="+mj-lt"/>
              <a:buAutoNum type="arabicPeriod"/>
            </a:pPr>
            <a:r>
              <a:rPr lang="en-GB" dirty="0">
                <a:solidFill>
                  <a:schemeClr val="tx1">
                    <a:lumMod val="75000"/>
                    <a:lumOff val="25000"/>
                  </a:schemeClr>
                </a:solidFill>
                <a:latin typeface="Arial" panose="020B0604020202020204" pitchFamily="34" charset="0"/>
                <a:cs typeface="Arial" panose="020B0604020202020204" pitchFamily="34" charset="0"/>
              </a:rPr>
              <a:t> Grow together as a team</a:t>
            </a:r>
          </a:p>
          <a:p>
            <a:pPr marL="182563" lvl="1" indent="-182563">
              <a:spcAft>
                <a:spcPts val="600"/>
              </a:spcAft>
              <a:buClr>
                <a:schemeClr val="tx1">
                  <a:lumMod val="75000"/>
                  <a:lumOff val="25000"/>
                </a:schemeClr>
              </a:buClr>
              <a:buFont typeface="+mj-lt"/>
              <a:buAutoNum type="arabicPeriod"/>
            </a:pPr>
            <a:r>
              <a:rPr lang="en-GB" dirty="0">
                <a:solidFill>
                  <a:schemeClr val="tx1">
                    <a:lumMod val="75000"/>
                    <a:lumOff val="25000"/>
                  </a:schemeClr>
                </a:solidFill>
                <a:latin typeface="Arial" panose="020B0604020202020204" pitchFamily="34" charset="0"/>
                <a:cs typeface="Arial" panose="020B0604020202020204" pitchFamily="34" charset="0"/>
              </a:rPr>
              <a:t> Cycling data with added value</a:t>
            </a:r>
          </a:p>
          <a:p>
            <a:pPr marL="182563" lvl="1" indent="-182563">
              <a:spcAft>
                <a:spcPts val="600"/>
              </a:spcAft>
              <a:buClr>
                <a:schemeClr val="tx1">
                  <a:lumMod val="75000"/>
                  <a:lumOff val="25000"/>
                </a:schemeClr>
              </a:buClr>
              <a:buFont typeface="+mj-lt"/>
              <a:buAutoNum type="arabicPeriod"/>
            </a:pPr>
            <a:r>
              <a:rPr lang="en-GB" dirty="0">
                <a:solidFill>
                  <a:schemeClr val="tx1">
                    <a:lumMod val="75000"/>
                    <a:lumOff val="25000"/>
                  </a:schemeClr>
                </a:solidFill>
                <a:latin typeface="Arial" panose="020B0604020202020204" pitchFamily="34" charset="0"/>
                <a:cs typeface="Arial" panose="020B0604020202020204" pitchFamily="34" charset="0"/>
              </a:rPr>
              <a:t> Greatest possible data security</a:t>
            </a:r>
          </a:p>
          <a:p>
            <a:pPr marL="182563" lvl="1" indent="-182563">
              <a:spcAft>
                <a:spcPts val="600"/>
              </a:spcAft>
              <a:buClr>
                <a:schemeClr val="tx1">
                  <a:lumMod val="75000"/>
                  <a:lumOff val="25000"/>
                </a:schemeClr>
              </a:buClr>
              <a:buFont typeface="+mj-lt"/>
              <a:buAutoNum type="arabicPeriod"/>
            </a:pPr>
            <a:endParaRPr lang="en-GB" dirty="0">
              <a:solidFill>
                <a:schemeClr val="tx1">
                  <a:lumMod val="75000"/>
                  <a:lumOff val="25000"/>
                </a:schemeClr>
              </a:solidFill>
              <a:latin typeface="Arial" panose="020B0604020202020204" pitchFamily="34" charset="0"/>
              <a:cs typeface="Arial" panose="020B0604020202020204" pitchFamily="34" charset="0"/>
            </a:endParaRPr>
          </a:p>
          <a:p>
            <a:pPr marL="182563" lvl="1" indent="-182563">
              <a:spcAft>
                <a:spcPts val="600"/>
              </a:spcAft>
              <a:buClr>
                <a:schemeClr val="tx1">
                  <a:lumMod val="75000"/>
                  <a:lumOff val="25000"/>
                </a:schemeClr>
              </a:buClr>
              <a:buFont typeface="+mj-lt"/>
              <a:buAutoNum type="arabicPeriod"/>
            </a:pPr>
            <a:r>
              <a:rPr lang="en-GB" dirty="0">
                <a:solidFill>
                  <a:schemeClr val="tx1">
                    <a:lumMod val="75000"/>
                    <a:lumOff val="25000"/>
                  </a:schemeClr>
                </a:solidFill>
                <a:latin typeface="Arial" panose="020B0604020202020204" pitchFamily="34" charset="0"/>
                <a:cs typeface="Arial" panose="020B0604020202020204" pitchFamily="34" charset="0"/>
              </a:rPr>
              <a:t> Use RADar! to improve conditions locally</a:t>
            </a:r>
          </a:p>
          <a:p>
            <a:pPr marL="182563" lvl="1" indent="-182563">
              <a:spcAft>
                <a:spcPts val="600"/>
              </a:spcAft>
              <a:buClr>
                <a:schemeClr val="tx1">
                  <a:lumMod val="75000"/>
                  <a:lumOff val="25000"/>
                </a:schemeClr>
              </a:buClr>
              <a:buFont typeface="+mj-lt"/>
              <a:buAutoNum type="arabicPeriod"/>
            </a:pPr>
            <a:r>
              <a:rPr lang="en-GB" dirty="0">
                <a:solidFill>
                  <a:schemeClr val="tx1">
                    <a:lumMod val="75000"/>
                    <a:lumOff val="25000"/>
                  </a:schemeClr>
                </a:solidFill>
                <a:latin typeface="Arial" panose="020B0604020202020204" pitchFamily="34" charset="0"/>
                <a:cs typeface="Arial" panose="020B0604020202020204" pitchFamily="34" charset="0"/>
              </a:rPr>
              <a:t> From cycling talent to cycling champion</a:t>
            </a:r>
          </a:p>
          <a:p>
            <a:pPr marL="182563" lvl="1" indent="-182563">
              <a:spcAft>
                <a:spcPts val="600"/>
              </a:spcAft>
              <a:buClr>
                <a:schemeClr val="tx1">
                  <a:lumMod val="75000"/>
                  <a:lumOff val="25000"/>
                </a:schemeClr>
              </a:buClr>
              <a:buFont typeface="+mj-lt"/>
              <a:buAutoNum type="arabicPeriod"/>
            </a:pPr>
            <a:r>
              <a:rPr lang="en-GB" dirty="0">
                <a:solidFill>
                  <a:schemeClr val="tx1">
                    <a:lumMod val="75000"/>
                    <a:lumOff val="25000"/>
                  </a:schemeClr>
                </a:solidFill>
                <a:latin typeface="Arial" panose="020B0604020202020204" pitchFamily="34" charset="0"/>
                <a:cs typeface="Arial" panose="020B0604020202020204" pitchFamily="34" charset="0"/>
              </a:rPr>
              <a:t> Overview and FAQ on CITY CYCLING</a:t>
            </a:r>
          </a:p>
        </p:txBody>
      </p:sp>
      <p:pic>
        <p:nvPicPr>
          <p:cNvPr id="2" name="Picture 2" descr="Q:\05_Projects\STADTRADELN\STADTRADELN\Grafik\App\Bilder jpgs und pngs\SR_App_Hand Bank_Strecken.jpg"/>
          <p:cNvPicPr>
            <a:picLocks noChangeAspect="1" noChangeArrowheads="1"/>
          </p:cNvPicPr>
          <p:nvPr/>
        </p:nvPicPr>
        <p:blipFill rotWithShape="1">
          <a:blip r:embed="rId3">
            <a:extLst>
              <a:ext uri="{28A0092B-C50C-407E-A947-70E740481C1C}">
                <a14:useLocalDpi xmlns:a14="http://schemas.microsoft.com/office/drawing/2010/main" val="0"/>
              </a:ext>
            </a:extLst>
          </a:blip>
          <a:srcRect l="5427" t="47382" r="26666" b="31278"/>
          <a:stretch/>
        </p:blipFill>
        <p:spPr bwMode="auto">
          <a:xfrm>
            <a:off x="0" y="3226904"/>
            <a:ext cx="9144000" cy="1916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649300"/>
      </p:ext>
    </p:extLst>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Q:\05_Projects\STADTRADELN\STADTRADELN\Grafik\App\Bilder jpgs und pngs\SR-App_Hand_Ergebnisübersicht.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37769" r="18250" b="295"/>
          <a:stretch/>
        </p:blipFill>
        <p:spPr bwMode="auto">
          <a:xfrm>
            <a:off x="5737860" y="2322"/>
            <a:ext cx="3406140" cy="5141178"/>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p:cNvSpPr/>
          <p:nvPr/>
        </p:nvSpPr>
        <p:spPr>
          <a:xfrm>
            <a:off x="324693" y="255128"/>
            <a:ext cx="5327427" cy="923330"/>
          </a:xfrm>
          <a:prstGeom prst="rect">
            <a:avLst/>
          </a:prstGeom>
        </p:spPr>
        <p:txBody>
          <a:bodyPr wrap="square">
            <a:spAutoFit/>
          </a:bodyPr>
          <a:lstStyle/>
          <a:p>
            <a:pPr fontAlgn="auto">
              <a:lnSpc>
                <a:spcPct val="100000"/>
              </a:lnSpc>
              <a:spcAft>
                <a:spcPts val="0"/>
              </a:spcAft>
              <a:buClrTx/>
              <a:buSzTx/>
              <a:buFontTx/>
            </a:pPr>
            <a:r>
              <a:rPr lang="en-GB" sz="36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CITY CYCLING app</a:t>
            </a:r>
          </a:p>
          <a:p>
            <a:pPr fontAlgn="auto">
              <a:lnSpc>
                <a:spcPct val="100000"/>
              </a:lnSpc>
              <a:spcAft>
                <a:spcPts val="0"/>
              </a:spcAft>
              <a:buClrTx/>
              <a:buSzTx/>
              <a:buFontTx/>
            </a:pPr>
            <a:r>
              <a:rPr lang="en-GB" cap="all">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Selected features</a:t>
            </a:r>
          </a:p>
        </p:txBody>
      </p:sp>
      <p:sp>
        <p:nvSpPr>
          <p:cNvPr id="7" name="Rechteck 6"/>
          <p:cNvSpPr/>
          <p:nvPr/>
        </p:nvSpPr>
        <p:spPr>
          <a:xfrm>
            <a:off x="324694" y="1635646"/>
            <a:ext cx="5327426" cy="2539157"/>
          </a:xfrm>
          <a:prstGeom prst="rect">
            <a:avLst/>
          </a:prstGeom>
        </p:spPr>
        <p:txBody>
          <a:bodyPr wrap="square">
            <a:spAutoFit/>
          </a:bodyPr>
          <a:lstStyle/>
          <a:p>
            <a:pPr>
              <a:spcAft>
                <a:spcPts val="1800"/>
              </a:spcAft>
              <a:buClr>
                <a:schemeClr val="bg1">
                  <a:lumMod val="50000"/>
                </a:schemeClr>
              </a:buClr>
            </a:pPr>
            <a:r>
              <a:rPr lang="en-GB"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Badge award system</a:t>
            </a:r>
            <a:r>
              <a:rPr lang="en-GB"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(gamification)</a:t>
            </a:r>
          </a:p>
          <a:p>
            <a:pPr>
              <a:spcAft>
                <a:spcPts val="600"/>
              </a:spcAft>
              <a:buClr>
                <a:schemeClr val="bg1">
                  <a:lumMod val="50000"/>
                </a:schemeClr>
              </a:buClr>
            </a:pPr>
            <a:r>
              <a:rPr lang="en-GB"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More </a:t>
            </a:r>
            <a:r>
              <a:rPr lang="en-GB"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statistics</a:t>
            </a:r>
            <a:r>
              <a:rPr lang="en-GB"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on the routes tracked:</a:t>
            </a:r>
          </a:p>
          <a:p>
            <a:pPr marL="177800" lvl="1" indent="-177800">
              <a:spcAft>
                <a:spcPts val="600"/>
              </a:spcAft>
              <a:buClr>
                <a:schemeClr val="tx1">
                  <a:lumMod val="75000"/>
                  <a:lumOff val="25000"/>
                </a:schemeClr>
              </a:buClr>
              <a:buFont typeface="Arial" panose="020B0604020202020204" pitchFamily="34" charset="0"/>
              <a:buChar char="•"/>
            </a:pPr>
            <a:r>
              <a:rPr lang="en-GB" dirty="0">
                <a:solidFill>
                  <a:schemeClr val="tx1">
                    <a:lumMod val="75000"/>
                    <a:lumOff val="25000"/>
                  </a:schemeClr>
                </a:solidFill>
                <a:latin typeface="Arial" panose="020B0604020202020204" pitchFamily="34" charset="0"/>
                <a:cs typeface="Arial" panose="020B0604020202020204" pitchFamily="34" charset="0"/>
              </a:rPr>
              <a:t>average speed</a:t>
            </a:r>
          </a:p>
          <a:p>
            <a:pPr marL="177800" lvl="1" indent="-177800">
              <a:spcAft>
                <a:spcPts val="600"/>
              </a:spcAft>
              <a:buClr>
                <a:schemeClr val="tx1">
                  <a:lumMod val="75000"/>
                  <a:lumOff val="25000"/>
                </a:schemeClr>
              </a:buClr>
              <a:buFont typeface="Arial" panose="020B0604020202020204" pitchFamily="34" charset="0"/>
              <a:buChar char="•"/>
            </a:pPr>
            <a:r>
              <a:rPr lang="en-GB" dirty="0">
                <a:solidFill>
                  <a:schemeClr val="tx1">
                    <a:lumMod val="75000"/>
                    <a:lumOff val="25000"/>
                  </a:schemeClr>
                </a:solidFill>
                <a:latin typeface="Arial" panose="020B0604020202020204" pitchFamily="34" charset="0"/>
                <a:cs typeface="Arial" panose="020B0604020202020204" pitchFamily="34" charset="0"/>
              </a:rPr>
              <a:t>travel time</a:t>
            </a:r>
          </a:p>
          <a:p>
            <a:pPr marL="177800" lvl="1" indent="-177800">
              <a:spcAft>
                <a:spcPts val="1800"/>
              </a:spcAft>
              <a:buClr>
                <a:schemeClr val="tx1">
                  <a:lumMod val="75000"/>
                  <a:lumOff val="25000"/>
                </a:schemeClr>
              </a:buClr>
              <a:buFont typeface="Arial" panose="020B0604020202020204" pitchFamily="34" charset="0"/>
              <a:buChar char="•"/>
            </a:pPr>
            <a:r>
              <a:rPr lang="en-GB" dirty="0">
                <a:solidFill>
                  <a:schemeClr val="tx1">
                    <a:lumMod val="75000"/>
                    <a:lumOff val="25000"/>
                  </a:schemeClr>
                </a:solidFill>
                <a:latin typeface="Arial" panose="020B0604020202020204" pitchFamily="34" charset="0"/>
                <a:cs typeface="Arial" panose="020B0604020202020204" pitchFamily="34" charset="0"/>
              </a:rPr>
              <a:t>altitude</a:t>
            </a:r>
          </a:p>
          <a:p>
            <a:pPr>
              <a:spcAft>
                <a:spcPts val="1800"/>
              </a:spcAft>
              <a:buClr>
                <a:schemeClr val="bg1">
                  <a:lumMod val="50000"/>
                </a:schemeClr>
              </a:buClr>
            </a:pPr>
            <a:r>
              <a:rPr lang="en-GB"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Export function</a:t>
            </a:r>
            <a:r>
              <a:rPr lang="en-GB"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for the routes recorded</a:t>
            </a:r>
          </a:p>
        </p:txBody>
      </p:sp>
    </p:spTree>
    <p:extLst>
      <p:ext uri="{BB962C8B-B14F-4D97-AF65-F5344CB8AC3E}">
        <p14:creationId xmlns:p14="http://schemas.microsoft.com/office/powerpoint/2010/main" val="2784519092"/>
      </p:ext>
    </p:extLst>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p:cNvPicPr>
            <a:picLocks noChangeAspect="1"/>
          </p:cNvPicPr>
          <p:nvPr/>
        </p:nvPicPr>
        <p:blipFill rotWithShape="1">
          <a:blip r:embed="rId3" cstate="screen">
            <a:extLst>
              <a:ext uri="{28A0092B-C50C-407E-A947-70E740481C1C}">
                <a14:useLocalDpi xmlns:a14="http://schemas.microsoft.com/office/drawing/2010/main" val="0"/>
              </a:ext>
            </a:extLst>
          </a:blip>
          <a:srcRect l="29696" t="11147" r="31996" b="13428"/>
          <a:stretch/>
        </p:blipFill>
        <p:spPr>
          <a:xfrm>
            <a:off x="623672" y="1262727"/>
            <a:ext cx="1938381" cy="3816425"/>
          </a:xfrm>
          <a:prstGeom prst="rect">
            <a:avLst/>
          </a:prstGeom>
        </p:spPr>
      </p:pic>
      <p:pic>
        <p:nvPicPr>
          <p:cNvPr id="1026" name="Picture 2" descr="Q:\05_Projects\STADTRADELN\STADTRADELN\Grafik\App\Bilder jpgs und pngs\Vorlage_89354_zweiAchievuntereinander.png"/>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l="29486" t="11147" r="32205" b="13428"/>
          <a:stretch/>
        </p:blipFill>
        <p:spPr bwMode="auto">
          <a:xfrm>
            <a:off x="6577800" y="1262727"/>
            <a:ext cx="1938381" cy="3816424"/>
          </a:xfrm>
          <a:prstGeom prst="rect">
            <a:avLst/>
          </a:prstGeom>
          <a:noFill/>
          <a:extLst>
            <a:ext uri="{909E8E84-426E-40DD-AFC4-6F175D3DCCD1}">
              <a14:hiddenFill xmlns:a14="http://schemas.microsoft.com/office/drawing/2010/main">
                <a:solidFill>
                  <a:srgbClr val="FFFFFF"/>
                </a:solidFill>
              </a14:hiddenFill>
            </a:ext>
          </a:extLst>
        </p:spPr>
      </p:pic>
      <p:sp>
        <p:nvSpPr>
          <p:cNvPr id="11" name="Rechteck 10"/>
          <p:cNvSpPr/>
          <p:nvPr/>
        </p:nvSpPr>
        <p:spPr>
          <a:xfrm>
            <a:off x="324693" y="255128"/>
            <a:ext cx="5327427" cy="923330"/>
          </a:xfrm>
          <a:prstGeom prst="rect">
            <a:avLst/>
          </a:prstGeom>
        </p:spPr>
        <p:txBody>
          <a:bodyPr wrap="square">
            <a:spAutoFit/>
          </a:bodyPr>
          <a:lstStyle/>
          <a:p>
            <a:pPr fontAlgn="auto">
              <a:lnSpc>
                <a:spcPct val="100000"/>
              </a:lnSpc>
              <a:spcAft>
                <a:spcPts val="0"/>
              </a:spcAft>
              <a:buClrTx/>
              <a:buSzTx/>
              <a:buFontTx/>
            </a:pPr>
            <a:r>
              <a:rPr lang="en-GB" sz="36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CITY CYCLING app</a:t>
            </a:r>
          </a:p>
          <a:p>
            <a:pPr fontAlgn="auto">
              <a:lnSpc>
                <a:spcPct val="100000"/>
              </a:lnSpc>
              <a:spcAft>
                <a:spcPts val="0"/>
              </a:spcAft>
              <a:buClrTx/>
              <a:buSzTx/>
              <a:buFontTx/>
            </a:pPr>
            <a:r>
              <a:rPr lang="en-GB" cap="all">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Badge award system</a:t>
            </a:r>
          </a:p>
        </p:txBody>
      </p:sp>
      <p:pic>
        <p:nvPicPr>
          <p:cNvPr id="12" name="Grafik 11"/>
          <p:cNvPicPr>
            <a:picLocks noChangeAspect="1"/>
          </p:cNvPicPr>
          <p:nvPr/>
        </p:nvPicPr>
        <p:blipFill rotWithShape="1">
          <a:blip r:embed="rId5" cstate="screen">
            <a:extLst>
              <a:ext uri="{28A0092B-C50C-407E-A947-70E740481C1C}">
                <a14:useLocalDpi xmlns:a14="http://schemas.microsoft.com/office/drawing/2010/main" val="0"/>
              </a:ext>
            </a:extLst>
          </a:blip>
          <a:srcRect l="29837" t="11147" r="31855" b="13428"/>
          <a:stretch/>
        </p:blipFill>
        <p:spPr>
          <a:xfrm>
            <a:off x="3600736" y="1262727"/>
            <a:ext cx="1938381" cy="3816424"/>
          </a:xfrm>
          <a:prstGeom prst="rect">
            <a:avLst/>
          </a:prstGeom>
        </p:spPr>
      </p:pic>
    </p:spTree>
    <p:extLst>
      <p:ext uri="{BB962C8B-B14F-4D97-AF65-F5344CB8AC3E}">
        <p14:creationId xmlns:p14="http://schemas.microsoft.com/office/powerpoint/2010/main" val="3282930009"/>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323528" y="252060"/>
            <a:ext cx="8568952" cy="954107"/>
          </a:xfrm>
          <a:prstGeom prst="rect">
            <a:avLst/>
          </a:prstGeom>
          <a:noFill/>
        </p:spPr>
        <p:txBody>
          <a:bodyPr wrap="square" rtlCol="0">
            <a:spAutoFit/>
          </a:bodyPr>
          <a:lstStyle/>
          <a:p>
            <a:pPr lvl="0"/>
            <a:r>
              <a:rPr lang="de-DE" sz="3600"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Layer</a:t>
            </a:r>
          </a:p>
          <a:p>
            <a:pPr lvl="0"/>
            <a:r>
              <a:rPr 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Heat </a:t>
            </a:r>
            <a:r>
              <a:rPr lang="de-DE" cap="all" dirty="0" err="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map</a:t>
            </a:r>
            <a:r>
              <a:rPr 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&amp; TRAFFIC VOLUMES </a:t>
            </a:r>
            <a:r>
              <a:rPr lang="de-DE" sz="15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a:r>
            <a:r>
              <a:rPr lang="de-DE" sz="1500" dirty="0" err="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demo</a:t>
            </a:r>
            <a:r>
              <a:rPr lang="de-DE" sz="15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de-DE" sz="1500" dirty="0" err="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view</a:t>
            </a:r>
            <a:r>
              <a:rPr lang="de-DE" sz="15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a:r>
            <a:endParaRPr lang="de-DE" sz="1500"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grpSp>
        <p:nvGrpSpPr>
          <p:cNvPr id="2" name="Gruppieren 1">
            <a:extLst>
              <a:ext uri="{FF2B5EF4-FFF2-40B4-BE49-F238E27FC236}">
                <a16:creationId xmlns:a16="http://schemas.microsoft.com/office/drawing/2014/main" id="{EFF9752D-6A7F-44B8-A196-3F6058637960}"/>
              </a:ext>
            </a:extLst>
          </p:cNvPr>
          <p:cNvGrpSpPr/>
          <p:nvPr/>
        </p:nvGrpSpPr>
        <p:grpSpPr>
          <a:xfrm>
            <a:off x="683568" y="1635646"/>
            <a:ext cx="3406582" cy="2817305"/>
            <a:chOff x="611560" y="1563638"/>
            <a:chExt cx="3406582" cy="2817305"/>
          </a:xfrm>
        </p:grpSpPr>
        <p:pic>
          <p:nvPicPr>
            <p:cNvPr id="4" name="Grafik 3">
              <a:extLst>
                <a:ext uri="{FF2B5EF4-FFF2-40B4-BE49-F238E27FC236}">
                  <a16:creationId xmlns:a16="http://schemas.microsoft.com/office/drawing/2014/main" id="{D4CDC416-0CA7-41AF-A1B4-4C6E75811CD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11560" y="1563638"/>
              <a:ext cx="3406582" cy="2817305"/>
            </a:xfrm>
            <a:prstGeom prst="rect">
              <a:avLst/>
            </a:prstGeom>
          </p:spPr>
        </p:pic>
        <p:pic>
          <p:nvPicPr>
            <p:cNvPr id="11" name="Grafik 10">
              <a:extLst>
                <a:ext uri="{FF2B5EF4-FFF2-40B4-BE49-F238E27FC236}">
                  <a16:creationId xmlns:a16="http://schemas.microsoft.com/office/drawing/2014/main" id="{608A5945-D937-49CE-9072-542D9C611C87}"/>
                </a:ext>
              </a:extLst>
            </p:cNvPr>
            <p:cNvPicPr>
              <a:picLocks noChangeAspect="1"/>
            </p:cNvPicPr>
            <p:nvPr/>
          </p:nvPicPr>
          <p:blipFill rotWithShape="1">
            <a:blip r:embed="rId4"/>
            <a:srcRect l="27389" t="35784" r="32534" b="22502"/>
            <a:stretch/>
          </p:blipFill>
          <p:spPr bwMode="auto">
            <a:xfrm>
              <a:off x="817585" y="1710035"/>
              <a:ext cx="2981851" cy="1745474"/>
            </a:xfrm>
            <a:prstGeom prst="rect">
              <a:avLst/>
            </a:prstGeom>
            <a:ln>
              <a:noFill/>
            </a:ln>
            <a:extLst>
              <a:ext uri="{53640926-AAD7-44D8-BBD7-CCE9431645EC}">
                <a14:shadowObscured xmlns:a14="http://schemas.microsoft.com/office/drawing/2010/main"/>
              </a:ext>
            </a:extLst>
          </p:spPr>
        </p:pic>
      </p:grpSp>
      <p:grpSp>
        <p:nvGrpSpPr>
          <p:cNvPr id="6" name="Gruppieren 5">
            <a:extLst>
              <a:ext uri="{FF2B5EF4-FFF2-40B4-BE49-F238E27FC236}">
                <a16:creationId xmlns:a16="http://schemas.microsoft.com/office/drawing/2014/main" id="{B7FF51C3-E0CF-4E4F-BDDA-D6F711861407}"/>
              </a:ext>
            </a:extLst>
          </p:cNvPr>
          <p:cNvGrpSpPr/>
          <p:nvPr/>
        </p:nvGrpSpPr>
        <p:grpSpPr>
          <a:xfrm>
            <a:off x="4788024" y="1635645"/>
            <a:ext cx="3406582" cy="2817305"/>
            <a:chOff x="611560" y="1563638"/>
            <a:chExt cx="3406582" cy="2817305"/>
          </a:xfrm>
        </p:grpSpPr>
        <p:pic>
          <p:nvPicPr>
            <p:cNvPr id="7" name="Grafik 6">
              <a:extLst>
                <a:ext uri="{FF2B5EF4-FFF2-40B4-BE49-F238E27FC236}">
                  <a16:creationId xmlns:a16="http://schemas.microsoft.com/office/drawing/2014/main" id="{B913F7F1-0729-44AB-94FA-92E9C9BE903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11560" y="1563638"/>
              <a:ext cx="3406582" cy="2817305"/>
            </a:xfrm>
            <a:prstGeom prst="rect">
              <a:avLst/>
            </a:prstGeom>
          </p:spPr>
        </p:pic>
        <p:pic>
          <p:nvPicPr>
            <p:cNvPr id="8" name="Grafik 7">
              <a:extLst>
                <a:ext uri="{FF2B5EF4-FFF2-40B4-BE49-F238E27FC236}">
                  <a16:creationId xmlns:a16="http://schemas.microsoft.com/office/drawing/2014/main" id="{C109A5C7-C38A-44DD-8D38-B0FAF421BE46}"/>
                </a:ext>
              </a:extLst>
            </p:cNvPr>
            <p:cNvPicPr>
              <a:picLocks noChangeAspect="1"/>
            </p:cNvPicPr>
            <p:nvPr/>
          </p:nvPicPr>
          <p:blipFill rotWithShape="1">
            <a:blip r:embed="rId4"/>
            <a:srcRect l="27389" t="35784" r="32534" b="22502"/>
            <a:stretch/>
          </p:blipFill>
          <p:spPr bwMode="auto">
            <a:xfrm>
              <a:off x="817585" y="1710035"/>
              <a:ext cx="2981851" cy="1745474"/>
            </a:xfrm>
            <a:prstGeom prst="rect">
              <a:avLst/>
            </a:prstGeom>
            <a:ln>
              <a:noFill/>
            </a:ln>
            <a:extLst>
              <a:ext uri="{53640926-AAD7-44D8-BBD7-CCE9431645EC}">
                <a14:shadowObscured xmlns:a14="http://schemas.microsoft.com/office/drawing/2010/main"/>
              </a:ext>
            </a:extLst>
          </p:spPr>
        </p:pic>
      </p:grpSp>
      <p:pic>
        <p:nvPicPr>
          <p:cNvPr id="9" name="Grafik 8">
            <a:extLst>
              <a:ext uri="{FF2B5EF4-FFF2-40B4-BE49-F238E27FC236}">
                <a16:creationId xmlns:a16="http://schemas.microsoft.com/office/drawing/2014/main" id="{CD17AA19-DB4D-4A98-8C30-3A13FDDD7684}"/>
              </a:ext>
            </a:extLst>
          </p:cNvPr>
          <p:cNvPicPr>
            <a:picLocks noChangeAspect="1"/>
          </p:cNvPicPr>
          <p:nvPr/>
        </p:nvPicPr>
        <p:blipFill rotWithShape="1">
          <a:blip r:embed="rId5"/>
          <a:srcRect l="36033" t="24293" r="7208" b="16633"/>
          <a:stretch/>
        </p:blipFill>
        <p:spPr bwMode="auto">
          <a:xfrm>
            <a:off x="4994049" y="1782042"/>
            <a:ext cx="2981851" cy="174547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90787840"/>
      </p:ext>
    </p:extLst>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323528" y="252060"/>
            <a:ext cx="8568952" cy="923330"/>
          </a:xfrm>
          <a:prstGeom prst="rect">
            <a:avLst/>
          </a:prstGeom>
          <a:noFill/>
        </p:spPr>
        <p:txBody>
          <a:bodyPr wrap="square" rtlCol="0">
            <a:spAutoFit/>
          </a:bodyPr>
          <a:lstStyle/>
          <a:p>
            <a:pPr lvl="0"/>
            <a:r>
              <a:rPr lang="de-DE" sz="3600"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Layer</a:t>
            </a:r>
          </a:p>
          <a:p>
            <a:pPr lvl="0"/>
            <a:r>
              <a:rPr 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Average </a:t>
            </a:r>
            <a:r>
              <a:rPr lang="de-DE" cap="all" dirty="0" err="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daily</a:t>
            </a:r>
            <a:r>
              <a:rPr 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de-DE" cap="all" dirty="0" err="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traffic</a:t>
            </a:r>
            <a:r>
              <a:rPr 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de-DE" cap="all" dirty="0" err="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scaling</a:t>
            </a:r>
            <a:r>
              <a:rPr 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and </a:t>
            </a:r>
            <a:r>
              <a:rPr lang="de-DE" cap="all" dirty="0" err="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speed</a:t>
            </a:r>
            <a:r>
              <a:rPr 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de-DE" sz="15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a:r>
            <a:r>
              <a:rPr lang="de-DE" sz="1500" dirty="0" err="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demo</a:t>
            </a:r>
            <a:r>
              <a:rPr lang="de-DE" sz="15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de-DE" sz="1500" dirty="0" err="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view</a:t>
            </a:r>
            <a:r>
              <a:rPr lang="de-DE" sz="15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a:r>
            <a:endParaRPr lang="de-DE" sz="1500"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grpSp>
        <p:nvGrpSpPr>
          <p:cNvPr id="2" name="Gruppieren 1">
            <a:extLst>
              <a:ext uri="{FF2B5EF4-FFF2-40B4-BE49-F238E27FC236}">
                <a16:creationId xmlns:a16="http://schemas.microsoft.com/office/drawing/2014/main" id="{EFF9752D-6A7F-44B8-A196-3F6058637960}"/>
              </a:ext>
            </a:extLst>
          </p:cNvPr>
          <p:cNvGrpSpPr/>
          <p:nvPr/>
        </p:nvGrpSpPr>
        <p:grpSpPr>
          <a:xfrm>
            <a:off x="683568" y="1635646"/>
            <a:ext cx="3406582" cy="2817305"/>
            <a:chOff x="611560" y="1563638"/>
            <a:chExt cx="3406582" cy="2817305"/>
          </a:xfrm>
        </p:grpSpPr>
        <p:pic>
          <p:nvPicPr>
            <p:cNvPr id="4" name="Grafik 3">
              <a:extLst>
                <a:ext uri="{FF2B5EF4-FFF2-40B4-BE49-F238E27FC236}">
                  <a16:creationId xmlns:a16="http://schemas.microsoft.com/office/drawing/2014/main" id="{D4CDC416-0CA7-41AF-A1B4-4C6E75811CD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11560" y="1563638"/>
              <a:ext cx="3406582" cy="2817305"/>
            </a:xfrm>
            <a:prstGeom prst="rect">
              <a:avLst/>
            </a:prstGeom>
          </p:spPr>
        </p:pic>
        <p:pic>
          <p:nvPicPr>
            <p:cNvPr id="11" name="Grafik 10">
              <a:extLst>
                <a:ext uri="{FF2B5EF4-FFF2-40B4-BE49-F238E27FC236}">
                  <a16:creationId xmlns:a16="http://schemas.microsoft.com/office/drawing/2014/main" id="{608A5945-D937-49CE-9072-542D9C611C87}"/>
                </a:ext>
              </a:extLst>
            </p:cNvPr>
            <p:cNvPicPr>
              <a:picLocks noChangeAspect="1"/>
            </p:cNvPicPr>
            <p:nvPr/>
          </p:nvPicPr>
          <p:blipFill rotWithShape="1">
            <a:blip r:embed="rId4"/>
            <a:srcRect l="27389" t="35784" r="32534" b="22502"/>
            <a:stretch/>
          </p:blipFill>
          <p:spPr bwMode="auto">
            <a:xfrm>
              <a:off x="817585" y="1710035"/>
              <a:ext cx="2981851" cy="1745474"/>
            </a:xfrm>
            <a:prstGeom prst="rect">
              <a:avLst/>
            </a:prstGeom>
            <a:ln>
              <a:noFill/>
            </a:ln>
            <a:extLst>
              <a:ext uri="{53640926-AAD7-44D8-BBD7-CCE9431645EC}">
                <a14:shadowObscured xmlns:a14="http://schemas.microsoft.com/office/drawing/2010/main"/>
              </a:ext>
            </a:extLst>
          </p:spPr>
        </p:pic>
      </p:grpSp>
      <p:grpSp>
        <p:nvGrpSpPr>
          <p:cNvPr id="6" name="Gruppieren 5">
            <a:extLst>
              <a:ext uri="{FF2B5EF4-FFF2-40B4-BE49-F238E27FC236}">
                <a16:creationId xmlns:a16="http://schemas.microsoft.com/office/drawing/2014/main" id="{B7FF51C3-E0CF-4E4F-BDDA-D6F711861407}"/>
              </a:ext>
            </a:extLst>
          </p:cNvPr>
          <p:cNvGrpSpPr/>
          <p:nvPr/>
        </p:nvGrpSpPr>
        <p:grpSpPr>
          <a:xfrm>
            <a:off x="4788024" y="1635645"/>
            <a:ext cx="3406582" cy="2817305"/>
            <a:chOff x="611560" y="1563638"/>
            <a:chExt cx="3406582" cy="2817305"/>
          </a:xfrm>
        </p:grpSpPr>
        <p:pic>
          <p:nvPicPr>
            <p:cNvPr id="7" name="Grafik 6">
              <a:extLst>
                <a:ext uri="{FF2B5EF4-FFF2-40B4-BE49-F238E27FC236}">
                  <a16:creationId xmlns:a16="http://schemas.microsoft.com/office/drawing/2014/main" id="{B913F7F1-0729-44AB-94FA-92E9C9BE903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11560" y="1563638"/>
              <a:ext cx="3406582" cy="2817305"/>
            </a:xfrm>
            <a:prstGeom prst="rect">
              <a:avLst/>
            </a:prstGeom>
          </p:spPr>
        </p:pic>
        <p:pic>
          <p:nvPicPr>
            <p:cNvPr id="8" name="Grafik 7">
              <a:extLst>
                <a:ext uri="{FF2B5EF4-FFF2-40B4-BE49-F238E27FC236}">
                  <a16:creationId xmlns:a16="http://schemas.microsoft.com/office/drawing/2014/main" id="{C109A5C7-C38A-44DD-8D38-B0FAF421BE46}"/>
                </a:ext>
              </a:extLst>
            </p:cNvPr>
            <p:cNvPicPr>
              <a:picLocks noChangeAspect="1"/>
            </p:cNvPicPr>
            <p:nvPr/>
          </p:nvPicPr>
          <p:blipFill rotWithShape="1">
            <a:blip r:embed="rId4"/>
            <a:srcRect l="27389" t="35784" r="32534" b="22502"/>
            <a:stretch/>
          </p:blipFill>
          <p:spPr bwMode="auto">
            <a:xfrm>
              <a:off x="817585" y="1710035"/>
              <a:ext cx="2981851" cy="1745474"/>
            </a:xfrm>
            <a:prstGeom prst="rect">
              <a:avLst/>
            </a:prstGeom>
            <a:ln>
              <a:noFill/>
            </a:ln>
            <a:extLst>
              <a:ext uri="{53640926-AAD7-44D8-BBD7-CCE9431645EC}">
                <a14:shadowObscured xmlns:a14="http://schemas.microsoft.com/office/drawing/2010/main"/>
              </a:ext>
            </a:extLst>
          </p:spPr>
        </p:pic>
      </p:grpSp>
      <p:pic>
        <p:nvPicPr>
          <p:cNvPr id="9" name="Grafik 8">
            <a:extLst>
              <a:ext uri="{FF2B5EF4-FFF2-40B4-BE49-F238E27FC236}">
                <a16:creationId xmlns:a16="http://schemas.microsoft.com/office/drawing/2014/main" id="{CD17AA19-DB4D-4A98-8C30-3A13FDDD7684}"/>
              </a:ext>
            </a:extLst>
          </p:cNvPr>
          <p:cNvPicPr>
            <a:picLocks noChangeAspect="1"/>
          </p:cNvPicPr>
          <p:nvPr/>
        </p:nvPicPr>
        <p:blipFill rotWithShape="1">
          <a:blip r:embed="rId5"/>
          <a:srcRect l="36033" t="24293" r="7208" b="16633"/>
          <a:stretch/>
        </p:blipFill>
        <p:spPr bwMode="auto">
          <a:xfrm>
            <a:off x="4994049" y="1782042"/>
            <a:ext cx="2981851" cy="1745474"/>
          </a:xfrm>
          <a:prstGeom prst="rect">
            <a:avLst/>
          </a:prstGeom>
          <a:ln>
            <a:noFill/>
          </a:ln>
          <a:extLst>
            <a:ext uri="{53640926-AAD7-44D8-BBD7-CCE9431645EC}">
              <a14:shadowObscured xmlns:a14="http://schemas.microsoft.com/office/drawing/2010/main"/>
            </a:ext>
          </a:extLst>
        </p:spPr>
      </p:pic>
      <p:pic>
        <p:nvPicPr>
          <p:cNvPr id="10" name="Grafik 9">
            <a:extLst>
              <a:ext uri="{FF2B5EF4-FFF2-40B4-BE49-F238E27FC236}">
                <a16:creationId xmlns:a16="http://schemas.microsoft.com/office/drawing/2014/main" id="{0B90CEC1-9083-40FA-BC75-28DB10869ED3}"/>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l="18409" r="11404" b="592"/>
          <a:stretch/>
        </p:blipFill>
        <p:spPr bwMode="auto">
          <a:xfrm>
            <a:off x="889593" y="1779857"/>
            <a:ext cx="2981852" cy="1752083"/>
          </a:xfrm>
          <a:prstGeom prst="rect">
            <a:avLst/>
          </a:prstGeom>
          <a:noFill/>
        </p:spPr>
      </p:pic>
      <p:pic>
        <p:nvPicPr>
          <p:cNvPr id="12" name="Grafik 11">
            <a:extLst>
              <a:ext uri="{FF2B5EF4-FFF2-40B4-BE49-F238E27FC236}">
                <a16:creationId xmlns:a16="http://schemas.microsoft.com/office/drawing/2014/main" id="{20EC4FA1-4FDF-437A-970A-4FF3536B695C}"/>
              </a:ext>
            </a:extLst>
          </p:cNvPr>
          <p:cNvPicPr>
            <a:picLocks noChangeAspect="1"/>
          </p:cNvPicPr>
          <p:nvPr/>
        </p:nvPicPr>
        <p:blipFill rotWithShape="1">
          <a:blip r:embed="rId7"/>
          <a:srcRect l="33271" t="13987" r="11260" b="28290"/>
          <a:stretch/>
        </p:blipFill>
        <p:spPr bwMode="auto">
          <a:xfrm>
            <a:off x="4994049" y="1782042"/>
            <a:ext cx="2981851" cy="174547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92831566"/>
      </p:ext>
    </p:extLst>
  </p:cSld>
  <p:clrMapOvr>
    <a:masterClrMapping/>
  </p:clrMapOvr>
  <p:transition spd="slow">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323528" y="252060"/>
            <a:ext cx="8568952" cy="1154162"/>
          </a:xfrm>
          <a:prstGeom prst="rect">
            <a:avLst/>
          </a:prstGeom>
          <a:noFill/>
        </p:spPr>
        <p:txBody>
          <a:bodyPr wrap="square" rtlCol="0">
            <a:spAutoFit/>
          </a:bodyPr>
          <a:lstStyle/>
          <a:p>
            <a:pPr lvl="0"/>
            <a:r>
              <a:rPr lang="de-DE" sz="3600"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Layer</a:t>
            </a:r>
          </a:p>
          <a:p>
            <a:pPr lvl="0"/>
            <a:r>
              <a:rPr 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Waiting </a:t>
            </a:r>
            <a:r>
              <a:rPr lang="de-DE" cap="all" dirty="0" err="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times</a:t>
            </a:r>
            <a:r>
              <a:rPr 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t>
            </a:r>
            <a:r>
              <a:rPr lang="de-DE" cap="all" dirty="0" err="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junctions</a:t>
            </a:r>
            <a:r>
              <a:rPr 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and </a:t>
            </a:r>
            <a:r>
              <a:rPr lang="de-DE" cap="all" dirty="0" err="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origin</a:t>
            </a:r>
            <a:r>
              <a:rPr 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-destination </a:t>
            </a:r>
            <a:r>
              <a:rPr lang="de-DE" cap="all" dirty="0" err="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relationships</a:t>
            </a:r>
            <a:endParaRPr 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lvl="0"/>
            <a:r>
              <a:rPr lang="de-DE" sz="15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a:r>
            <a:r>
              <a:rPr lang="de-DE" sz="1500" dirty="0" err="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demo</a:t>
            </a:r>
            <a:r>
              <a:rPr lang="de-DE" sz="15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de-DE" sz="1500" dirty="0" err="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view</a:t>
            </a:r>
            <a:r>
              <a:rPr lang="de-DE" sz="15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a:r>
            <a:endParaRPr lang="de-DE" sz="1500"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grpSp>
        <p:nvGrpSpPr>
          <p:cNvPr id="2" name="Gruppieren 1">
            <a:extLst>
              <a:ext uri="{FF2B5EF4-FFF2-40B4-BE49-F238E27FC236}">
                <a16:creationId xmlns:a16="http://schemas.microsoft.com/office/drawing/2014/main" id="{EFF9752D-6A7F-44B8-A196-3F6058637960}"/>
              </a:ext>
            </a:extLst>
          </p:cNvPr>
          <p:cNvGrpSpPr/>
          <p:nvPr/>
        </p:nvGrpSpPr>
        <p:grpSpPr>
          <a:xfrm>
            <a:off x="683568" y="1635646"/>
            <a:ext cx="3406582" cy="2817305"/>
            <a:chOff x="611560" y="1563638"/>
            <a:chExt cx="3406582" cy="2817305"/>
          </a:xfrm>
        </p:grpSpPr>
        <p:pic>
          <p:nvPicPr>
            <p:cNvPr id="4" name="Grafik 3">
              <a:extLst>
                <a:ext uri="{FF2B5EF4-FFF2-40B4-BE49-F238E27FC236}">
                  <a16:creationId xmlns:a16="http://schemas.microsoft.com/office/drawing/2014/main" id="{D4CDC416-0CA7-41AF-A1B4-4C6E75811CD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11560" y="1563638"/>
              <a:ext cx="3406582" cy="2817305"/>
            </a:xfrm>
            <a:prstGeom prst="rect">
              <a:avLst/>
            </a:prstGeom>
          </p:spPr>
        </p:pic>
        <p:pic>
          <p:nvPicPr>
            <p:cNvPr id="11" name="Grafik 10">
              <a:extLst>
                <a:ext uri="{FF2B5EF4-FFF2-40B4-BE49-F238E27FC236}">
                  <a16:creationId xmlns:a16="http://schemas.microsoft.com/office/drawing/2014/main" id="{608A5945-D937-49CE-9072-542D9C611C87}"/>
                </a:ext>
              </a:extLst>
            </p:cNvPr>
            <p:cNvPicPr>
              <a:picLocks noChangeAspect="1"/>
            </p:cNvPicPr>
            <p:nvPr/>
          </p:nvPicPr>
          <p:blipFill rotWithShape="1">
            <a:blip r:embed="rId4"/>
            <a:srcRect l="27389" t="35784" r="32534" b="22502"/>
            <a:stretch/>
          </p:blipFill>
          <p:spPr bwMode="auto">
            <a:xfrm>
              <a:off x="817585" y="1710035"/>
              <a:ext cx="2981851" cy="1745474"/>
            </a:xfrm>
            <a:prstGeom prst="rect">
              <a:avLst/>
            </a:prstGeom>
            <a:ln>
              <a:noFill/>
            </a:ln>
            <a:extLst>
              <a:ext uri="{53640926-AAD7-44D8-BBD7-CCE9431645EC}">
                <a14:shadowObscured xmlns:a14="http://schemas.microsoft.com/office/drawing/2010/main"/>
              </a:ext>
            </a:extLst>
          </p:spPr>
        </p:pic>
      </p:grpSp>
      <p:grpSp>
        <p:nvGrpSpPr>
          <p:cNvPr id="6" name="Gruppieren 5">
            <a:extLst>
              <a:ext uri="{FF2B5EF4-FFF2-40B4-BE49-F238E27FC236}">
                <a16:creationId xmlns:a16="http://schemas.microsoft.com/office/drawing/2014/main" id="{B7FF51C3-E0CF-4E4F-BDDA-D6F711861407}"/>
              </a:ext>
            </a:extLst>
          </p:cNvPr>
          <p:cNvGrpSpPr/>
          <p:nvPr/>
        </p:nvGrpSpPr>
        <p:grpSpPr>
          <a:xfrm>
            <a:off x="4788024" y="1635645"/>
            <a:ext cx="3406582" cy="2817305"/>
            <a:chOff x="611560" y="1563638"/>
            <a:chExt cx="3406582" cy="2817305"/>
          </a:xfrm>
        </p:grpSpPr>
        <p:pic>
          <p:nvPicPr>
            <p:cNvPr id="7" name="Grafik 6">
              <a:extLst>
                <a:ext uri="{FF2B5EF4-FFF2-40B4-BE49-F238E27FC236}">
                  <a16:creationId xmlns:a16="http://schemas.microsoft.com/office/drawing/2014/main" id="{B913F7F1-0729-44AB-94FA-92E9C9BE903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11560" y="1563638"/>
              <a:ext cx="3406582" cy="2817305"/>
            </a:xfrm>
            <a:prstGeom prst="rect">
              <a:avLst/>
            </a:prstGeom>
          </p:spPr>
        </p:pic>
        <p:pic>
          <p:nvPicPr>
            <p:cNvPr id="8" name="Grafik 7">
              <a:extLst>
                <a:ext uri="{FF2B5EF4-FFF2-40B4-BE49-F238E27FC236}">
                  <a16:creationId xmlns:a16="http://schemas.microsoft.com/office/drawing/2014/main" id="{C109A5C7-C38A-44DD-8D38-B0FAF421BE46}"/>
                </a:ext>
              </a:extLst>
            </p:cNvPr>
            <p:cNvPicPr>
              <a:picLocks noChangeAspect="1"/>
            </p:cNvPicPr>
            <p:nvPr/>
          </p:nvPicPr>
          <p:blipFill rotWithShape="1">
            <a:blip r:embed="rId4"/>
            <a:srcRect l="27389" t="35784" r="32534" b="22502"/>
            <a:stretch/>
          </p:blipFill>
          <p:spPr bwMode="auto">
            <a:xfrm>
              <a:off x="817585" y="1710035"/>
              <a:ext cx="2981851" cy="1745474"/>
            </a:xfrm>
            <a:prstGeom prst="rect">
              <a:avLst/>
            </a:prstGeom>
            <a:ln>
              <a:noFill/>
            </a:ln>
            <a:extLst>
              <a:ext uri="{53640926-AAD7-44D8-BBD7-CCE9431645EC}">
                <a14:shadowObscured xmlns:a14="http://schemas.microsoft.com/office/drawing/2010/main"/>
              </a:ext>
            </a:extLst>
          </p:spPr>
        </p:pic>
      </p:grpSp>
      <p:pic>
        <p:nvPicPr>
          <p:cNvPr id="9" name="Grafik 8">
            <a:extLst>
              <a:ext uri="{FF2B5EF4-FFF2-40B4-BE49-F238E27FC236}">
                <a16:creationId xmlns:a16="http://schemas.microsoft.com/office/drawing/2014/main" id="{CD17AA19-DB4D-4A98-8C30-3A13FDDD7684}"/>
              </a:ext>
            </a:extLst>
          </p:cNvPr>
          <p:cNvPicPr>
            <a:picLocks noChangeAspect="1"/>
          </p:cNvPicPr>
          <p:nvPr/>
        </p:nvPicPr>
        <p:blipFill rotWithShape="1">
          <a:blip r:embed="rId5"/>
          <a:srcRect l="36033" t="24293" r="7208" b="16633"/>
          <a:stretch/>
        </p:blipFill>
        <p:spPr bwMode="auto">
          <a:xfrm>
            <a:off x="4994049" y="1782042"/>
            <a:ext cx="2981851" cy="1745474"/>
          </a:xfrm>
          <a:prstGeom prst="rect">
            <a:avLst/>
          </a:prstGeom>
          <a:ln>
            <a:noFill/>
          </a:ln>
          <a:extLst>
            <a:ext uri="{53640926-AAD7-44D8-BBD7-CCE9431645EC}">
              <a14:shadowObscured xmlns:a14="http://schemas.microsoft.com/office/drawing/2010/main"/>
            </a:ext>
          </a:extLst>
        </p:spPr>
      </p:pic>
      <p:pic>
        <p:nvPicPr>
          <p:cNvPr id="10" name="Grafik 9">
            <a:extLst>
              <a:ext uri="{FF2B5EF4-FFF2-40B4-BE49-F238E27FC236}">
                <a16:creationId xmlns:a16="http://schemas.microsoft.com/office/drawing/2014/main" id="{0B90CEC1-9083-40FA-BC75-28DB10869ED3}"/>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l="18409" r="11404" b="592"/>
          <a:stretch/>
        </p:blipFill>
        <p:spPr bwMode="auto">
          <a:xfrm>
            <a:off x="889593" y="1779857"/>
            <a:ext cx="2981852" cy="1752083"/>
          </a:xfrm>
          <a:prstGeom prst="rect">
            <a:avLst/>
          </a:prstGeom>
          <a:noFill/>
        </p:spPr>
      </p:pic>
      <p:pic>
        <p:nvPicPr>
          <p:cNvPr id="12" name="Grafik 11">
            <a:extLst>
              <a:ext uri="{FF2B5EF4-FFF2-40B4-BE49-F238E27FC236}">
                <a16:creationId xmlns:a16="http://schemas.microsoft.com/office/drawing/2014/main" id="{20EC4FA1-4FDF-437A-970A-4FF3536B695C}"/>
              </a:ext>
            </a:extLst>
          </p:cNvPr>
          <p:cNvPicPr>
            <a:picLocks noChangeAspect="1"/>
          </p:cNvPicPr>
          <p:nvPr/>
        </p:nvPicPr>
        <p:blipFill rotWithShape="1">
          <a:blip r:embed="rId7"/>
          <a:srcRect l="33271" t="13987" r="11260" b="28290"/>
          <a:stretch/>
        </p:blipFill>
        <p:spPr bwMode="auto">
          <a:xfrm>
            <a:off x="4994049" y="1782042"/>
            <a:ext cx="2981851" cy="1745474"/>
          </a:xfrm>
          <a:prstGeom prst="rect">
            <a:avLst/>
          </a:prstGeom>
          <a:ln>
            <a:noFill/>
          </a:ln>
          <a:extLst>
            <a:ext uri="{53640926-AAD7-44D8-BBD7-CCE9431645EC}">
              <a14:shadowObscured xmlns:a14="http://schemas.microsoft.com/office/drawing/2010/main"/>
            </a:ext>
          </a:extLst>
        </p:spPr>
      </p:pic>
      <p:pic>
        <p:nvPicPr>
          <p:cNvPr id="13" name="Grafik 12">
            <a:extLst>
              <a:ext uri="{FF2B5EF4-FFF2-40B4-BE49-F238E27FC236}">
                <a16:creationId xmlns:a16="http://schemas.microsoft.com/office/drawing/2014/main" id="{7ECCD94F-5291-4935-BE04-0E8902224D5D}"/>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l="16476" t="10855" r="24448" b="41692"/>
          <a:stretch/>
        </p:blipFill>
        <p:spPr bwMode="auto">
          <a:xfrm>
            <a:off x="889592" y="1779857"/>
            <a:ext cx="2981852" cy="1755363"/>
          </a:xfrm>
          <a:prstGeom prst="rect">
            <a:avLst/>
          </a:prstGeom>
          <a:noFill/>
          <a:ln>
            <a:noFill/>
          </a:ln>
          <a:extLst>
            <a:ext uri="{53640926-AAD7-44D8-BBD7-CCE9431645EC}">
              <a14:shadowObscured xmlns:a14="http://schemas.microsoft.com/office/drawing/2010/main"/>
            </a:ext>
          </a:extLst>
        </p:spPr>
      </p:pic>
      <p:pic>
        <p:nvPicPr>
          <p:cNvPr id="14" name="Grafik 13">
            <a:extLst>
              <a:ext uri="{FF2B5EF4-FFF2-40B4-BE49-F238E27FC236}">
                <a16:creationId xmlns:a16="http://schemas.microsoft.com/office/drawing/2014/main" id="{D4005556-35CB-420F-9480-8E4FDFBBF108}"/>
              </a:ext>
            </a:extLst>
          </p:cNvPr>
          <p:cNvPicPr>
            <a:picLocks noChangeAspect="1"/>
          </p:cNvPicPr>
          <p:nvPr/>
        </p:nvPicPr>
        <p:blipFill rotWithShape="1">
          <a:blip r:embed="rId9" cstate="screen">
            <a:extLst>
              <a:ext uri="{28A0092B-C50C-407E-A947-70E740481C1C}">
                <a14:useLocalDpi xmlns:a14="http://schemas.microsoft.com/office/drawing/2010/main" val="0"/>
              </a:ext>
            </a:extLst>
          </a:blip>
          <a:srcRect l="11271" t="21219" r="9094" b="16744"/>
          <a:stretch/>
        </p:blipFill>
        <p:spPr bwMode="auto">
          <a:xfrm>
            <a:off x="4994049" y="1775433"/>
            <a:ext cx="2981851" cy="1752083"/>
          </a:xfrm>
          <a:prstGeom prst="rect">
            <a:avLst/>
          </a:prstGeom>
          <a:ln>
            <a:noFill/>
          </a:ln>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45513077"/>
      </p:ext>
    </p:extLst>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323528" y="252060"/>
            <a:ext cx="8568952" cy="923330"/>
          </a:xfrm>
          <a:prstGeom prst="rect">
            <a:avLst/>
          </a:prstGeom>
          <a:noFill/>
        </p:spPr>
        <p:txBody>
          <a:bodyPr wrap="square" rtlCol="0">
            <a:spAutoFit/>
          </a:bodyPr>
          <a:lstStyle/>
          <a:p>
            <a:pPr lvl="0"/>
            <a:r>
              <a:rPr lang="de-DE" sz="3600"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Layer</a:t>
            </a:r>
            <a:endParaRPr lang="de-DE" sz="3600"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endParaRPr>
          </a:p>
          <a:p>
            <a:pPr lvl="0"/>
            <a:r>
              <a:rPr lang="de-DE" altLang="de-DE" cap="small" dirty="0">
                <a:solidFill>
                  <a:schemeClr val="tx1">
                    <a:lumMod val="75000"/>
                    <a:lumOff val="25000"/>
                  </a:schemeClr>
                </a:solidFill>
                <a:latin typeface="Arial" panose="020B0604020202020204" pitchFamily="34" charset="0"/>
                <a:ea typeface="Roboto Black" panose="02000000000000000000" pitchFamily="2" charset="0"/>
                <a:cs typeface="Arial" panose="020B0604020202020204" pitchFamily="34" charset="0"/>
              </a:rPr>
              <a:t>RADar! </a:t>
            </a:r>
            <a:r>
              <a:rPr lang="de-DE" cap="all" dirty="0" err="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layer</a:t>
            </a:r>
            <a:r>
              <a:rPr 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and </a:t>
            </a:r>
            <a:r>
              <a:rPr lang="de-DE" cap="all" dirty="0" err="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Statistics</a:t>
            </a:r>
            <a:r>
              <a:rPr 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de-DE" sz="15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a:r>
            <a:r>
              <a:rPr lang="de-DE" sz="1500" dirty="0" err="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demo</a:t>
            </a:r>
            <a:r>
              <a:rPr lang="de-DE" sz="15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de-DE" sz="1500" dirty="0" err="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view</a:t>
            </a:r>
            <a:r>
              <a:rPr lang="de-DE" sz="15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a:r>
            <a:endParaRPr lang="de-DE" sz="1500"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grpSp>
        <p:nvGrpSpPr>
          <p:cNvPr id="2" name="Gruppieren 1">
            <a:extLst>
              <a:ext uri="{FF2B5EF4-FFF2-40B4-BE49-F238E27FC236}">
                <a16:creationId xmlns:a16="http://schemas.microsoft.com/office/drawing/2014/main" id="{EFF9752D-6A7F-44B8-A196-3F6058637960}"/>
              </a:ext>
            </a:extLst>
          </p:cNvPr>
          <p:cNvGrpSpPr/>
          <p:nvPr/>
        </p:nvGrpSpPr>
        <p:grpSpPr>
          <a:xfrm>
            <a:off x="683568" y="1635646"/>
            <a:ext cx="3406582" cy="2817305"/>
            <a:chOff x="611560" y="1563638"/>
            <a:chExt cx="3406582" cy="2817305"/>
          </a:xfrm>
        </p:grpSpPr>
        <p:pic>
          <p:nvPicPr>
            <p:cNvPr id="4" name="Grafik 3">
              <a:extLst>
                <a:ext uri="{FF2B5EF4-FFF2-40B4-BE49-F238E27FC236}">
                  <a16:creationId xmlns:a16="http://schemas.microsoft.com/office/drawing/2014/main" id="{D4CDC416-0CA7-41AF-A1B4-4C6E75811CD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11560" y="1563638"/>
              <a:ext cx="3406582" cy="2817305"/>
            </a:xfrm>
            <a:prstGeom prst="rect">
              <a:avLst/>
            </a:prstGeom>
          </p:spPr>
        </p:pic>
        <p:pic>
          <p:nvPicPr>
            <p:cNvPr id="11" name="Grafik 10">
              <a:extLst>
                <a:ext uri="{FF2B5EF4-FFF2-40B4-BE49-F238E27FC236}">
                  <a16:creationId xmlns:a16="http://schemas.microsoft.com/office/drawing/2014/main" id="{608A5945-D937-49CE-9072-542D9C611C87}"/>
                </a:ext>
              </a:extLst>
            </p:cNvPr>
            <p:cNvPicPr>
              <a:picLocks noChangeAspect="1"/>
            </p:cNvPicPr>
            <p:nvPr/>
          </p:nvPicPr>
          <p:blipFill rotWithShape="1">
            <a:blip r:embed="rId4"/>
            <a:srcRect l="27389" t="35784" r="32534" b="22502"/>
            <a:stretch/>
          </p:blipFill>
          <p:spPr bwMode="auto">
            <a:xfrm>
              <a:off x="817585" y="1710035"/>
              <a:ext cx="2981851" cy="1745474"/>
            </a:xfrm>
            <a:prstGeom prst="rect">
              <a:avLst/>
            </a:prstGeom>
            <a:ln>
              <a:noFill/>
            </a:ln>
            <a:extLst>
              <a:ext uri="{53640926-AAD7-44D8-BBD7-CCE9431645EC}">
                <a14:shadowObscured xmlns:a14="http://schemas.microsoft.com/office/drawing/2010/main"/>
              </a:ext>
            </a:extLst>
          </p:spPr>
        </p:pic>
      </p:grpSp>
      <p:grpSp>
        <p:nvGrpSpPr>
          <p:cNvPr id="6" name="Gruppieren 5">
            <a:extLst>
              <a:ext uri="{FF2B5EF4-FFF2-40B4-BE49-F238E27FC236}">
                <a16:creationId xmlns:a16="http://schemas.microsoft.com/office/drawing/2014/main" id="{B7FF51C3-E0CF-4E4F-BDDA-D6F711861407}"/>
              </a:ext>
            </a:extLst>
          </p:cNvPr>
          <p:cNvGrpSpPr/>
          <p:nvPr/>
        </p:nvGrpSpPr>
        <p:grpSpPr>
          <a:xfrm>
            <a:off x="4788024" y="1635645"/>
            <a:ext cx="3406582" cy="2817305"/>
            <a:chOff x="611560" y="1563638"/>
            <a:chExt cx="3406582" cy="2817305"/>
          </a:xfrm>
        </p:grpSpPr>
        <p:pic>
          <p:nvPicPr>
            <p:cNvPr id="7" name="Grafik 6">
              <a:extLst>
                <a:ext uri="{FF2B5EF4-FFF2-40B4-BE49-F238E27FC236}">
                  <a16:creationId xmlns:a16="http://schemas.microsoft.com/office/drawing/2014/main" id="{B913F7F1-0729-44AB-94FA-92E9C9BE903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11560" y="1563638"/>
              <a:ext cx="3406582" cy="2817305"/>
            </a:xfrm>
            <a:prstGeom prst="rect">
              <a:avLst/>
            </a:prstGeom>
          </p:spPr>
        </p:pic>
        <p:pic>
          <p:nvPicPr>
            <p:cNvPr id="8" name="Grafik 7">
              <a:extLst>
                <a:ext uri="{FF2B5EF4-FFF2-40B4-BE49-F238E27FC236}">
                  <a16:creationId xmlns:a16="http://schemas.microsoft.com/office/drawing/2014/main" id="{C109A5C7-C38A-44DD-8D38-B0FAF421BE46}"/>
                </a:ext>
              </a:extLst>
            </p:cNvPr>
            <p:cNvPicPr>
              <a:picLocks noChangeAspect="1"/>
            </p:cNvPicPr>
            <p:nvPr/>
          </p:nvPicPr>
          <p:blipFill rotWithShape="1">
            <a:blip r:embed="rId4"/>
            <a:srcRect l="27389" t="35784" r="32534" b="22502"/>
            <a:stretch/>
          </p:blipFill>
          <p:spPr bwMode="auto">
            <a:xfrm>
              <a:off x="817585" y="1710035"/>
              <a:ext cx="2981851" cy="1745474"/>
            </a:xfrm>
            <a:prstGeom prst="rect">
              <a:avLst/>
            </a:prstGeom>
            <a:ln>
              <a:noFill/>
            </a:ln>
            <a:extLst>
              <a:ext uri="{53640926-AAD7-44D8-BBD7-CCE9431645EC}">
                <a14:shadowObscured xmlns:a14="http://schemas.microsoft.com/office/drawing/2010/main"/>
              </a:ext>
            </a:extLst>
          </p:spPr>
        </p:pic>
      </p:grpSp>
      <p:pic>
        <p:nvPicPr>
          <p:cNvPr id="9" name="Grafik 8">
            <a:extLst>
              <a:ext uri="{FF2B5EF4-FFF2-40B4-BE49-F238E27FC236}">
                <a16:creationId xmlns:a16="http://schemas.microsoft.com/office/drawing/2014/main" id="{CD17AA19-DB4D-4A98-8C30-3A13FDDD7684}"/>
              </a:ext>
            </a:extLst>
          </p:cNvPr>
          <p:cNvPicPr>
            <a:picLocks noChangeAspect="1"/>
          </p:cNvPicPr>
          <p:nvPr/>
        </p:nvPicPr>
        <p:blipFill rotWithShape="1">
          <a:blip r:embed="rId5"/>
          <a:srcRect l="36033" t="24293" r="7208" b="16633"/>
          <a:stretch/>
        </p:blipFill>
        <p:spPr bwMode="auto">
          <a:xfrm>
            <a:off x="4994049" y="1782042"/>
            <a:ext cx="2981851" cy="1745474"/>
          </a:xfrm>
          <a:prstGeom prst="rect">
            <a:avLst/>
          </a:prstGeom>
          <a:ln>
            <a:noFill/>
          </a:ln>
          <a:extLst>
            <a:ext uri="{53640926-AAD7-44D8-BBD7-CCE9431645EC}">
              <a14:shadowObscured xmlns:a14="http://schemas.microsoft.com/office/drawing/2010/main"/>
            </a:ext>
          </a:extLst>
        </p:spPr>
      </p:pic>
      <p:pic>
        <p:nvPicPr>
          <p:cNvPr id="10" name="Grafik 9">
            <a:extLst>
              <a:ext uri="{FF2B5EF4-FFF2-40B4-BE49-F238E27FC236}">
                <a16:creationId xmlns:a16="http://schemas.microsoft.com/office/drawing/2014/main" id="{0B90CEC1-9083-40FA-BC75-28DB10869ED3}"/>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l="18409" r="11404" b="592"/>
          <a:stretch/>
        </p:blipFill>
        <p:spPr bwMode="auto">
          <a:xfrm>
            <a:off x="889593" y="1779857"/>
            <a:ext cx="2981852" cy="1752083"/>
          </a:xfrm>
          <a:prstGeom prst="rect">
            <a:avLst/>
          </a:prstGeom>
          <a:noFill/>
        </p:spPr>
      </p:pic>
      <p:pic>
        <p:nvPicPr>
          <p:cNvPr id="12" name="Grafik 11">
            <a:extLst>
              <a:ext uri="{FF2B5EF4-FFF2-40B4-BE49-F238E27FC236}">
                <a16:creationId xmlns:a16="http://schemas.microsoft.com/office/drawing/2014/main" id="{20EC4FA1-4FDF-437A-970A-4FF3536B695C}"/>
              </a:ext>
            </a:extLst>
          </p:cNvPr>
          <p:cNvPicPr>
            <a:picLocks noChangeAspect="1"/>
          </p:cNvPicPr>
          <p:nvPr/>
        </p:nvPicPr>
        <p:blipFill rotWithShape="1">
          <a:blip r:embed="rId7"/>
          <a:srcRect l="33271" t="13987" r="11260" b="28290"/>
          <a:stretch/>
        </p:blipFill>
        <p:spPr bwMode="auto">
          <a:xfrm>
            <a:off x="4994049" y="1782042"/>
            <a:ext cx="2981851" cy="1745474"/>
          </a:xfrm>
          <a:prstGeom prst="rect">
            <a:avLst/>
          </a:prstGeom>
          <a:ln>
            <a:noFill/>
          </a:ln>
          <a:extLst>
            <a:ext uri="{53640926-AAD7-44D8-BBD7-CCE9431645EC}">
              <a14:shadowObscured xmlns:a14="http://schemas.microsoft.com/office/drawing/2010/main"/>
            </a:ext>
          </a:extLst>
        </p:spPr>
      </p:pic>
      <p:pic>
        <p:nvPicPr>
          <p:cNvPr id="13" name="Grafik 12">
            <a:extLst>
              <a:ext uri="{FF2B5EF4-FFF2-40B4-BE49-F238E27FC236}">
                <a16:creationId xmlns:a16="http://schemas.microsoft.com/office/drawing/2014/main" id="{7ECCD94F-5291-4935-BE04-0E8902224D5D}"/>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l="16476" t="10855" r="24448" b="41692"/>
          <a:stretch/>
        </p:blipFill>
        <p:spPr bwMode="auto">
          <a:xfrm>
            <a:off x="889592" y="1779857"/>
            <a:ext cx="2981852" cy="1755363"/>
          </a:xfrm>
          <a:prstGeom prst="rect">
            <a:avLst/>
          </a:prstGeom>
          <a:noFill/>
          <a:ln>
            <a:noFill/>
          </a:ln>
          <a:extLst>
            <a:ext uri="{53640926-AAD7-44D8-BBD7-CCE9431645EC}">
              <a14:shadowObscured xmlns:a14="http://schemas.microsoft.com/office/drawing/2010/main"/>
            </a:ext>
          </a:extLst>
        </p:spPr>
      </p:pic>
      <p:pic>
        <p:nvPicPr>
          <p:cNvPr id="14" name="Grafik 13">
            <a:extLst>
              <a:ext uri="{FF2B5EF4-FFF2-40B4-BE49-F238E27FC236}">
                <a16:creationId xmlns:a16="http://schemas.microsoft.com/office/drawing/2014/main" id="{D4005556-35CB-420F-9480-8E4FDFBBF108}"/>
              </a:ext>
            </a:extLst>
          </p:cNvPr>
          <p:cNvPicPr>
            <a:picLocks noChangeAspect="1"/>
          </p:cNvPicPr>
          <p:nvPr/>
        </p:nvPicPr>
        <p:blipFill rotWithShape="1">
          <a:blip r:embed="rId9" cstate="screen">
            <a:extLst>
              <a:ext uri="{28A0092B-C50C-407E-A947-70E740481C1C}">
                <a14:useLocalDpi xmlns:a14="http://schemas.microsoft.com/office/drawing/2010/main" val="0"/>
              </a:ext>
            </a:extLst>
          </a:blip>
          <a:srcRect l="11271" t="21219" r="9094" b="16744"/>
          <a:stretch/>
        </p:blipFill>
        <p:spPr bwMode="auto">
          <a:xfrm>
            <a:off x="4994049" y="1775433"/>
            <a:ext cx="2981851" cy="1752083"/>
          </a:xfrm>
          <a:prstGeom prst="rect">
            <a:avLst/>
          </a:prstGeom>
          <a:ln>
            <a:noFill/>
          </a:ln>
          <a:effectLst/>
          <a:extLst>
            <a:ext uri="{53640926-AAD7-44D8-BBD7-CCE9431645EC}">
              <a14:shadowObscured xmlns:a14="http://schemas.microsoft.com/office/drawing/2010/main"/>
            </a:ext>
          </a:extLst>
        </p:spPr>
      </p:pic>
      <p:pic>
        <p:nvPicPr>
          <p:cNvPr id="15" name="Grafik 14">
            <a:extLst>
              <a:ext uri="{FF2B5EF4-FFF2-40B4-BE49-F238E27FC236}">
                <a16:creationId xmlns:a16="http://schemas.microsoft.com/office/drawing/2014/main" id="{05BFB379-FD27-4262-A11A-9497DAD387AE}"/>
              </a:ext>
            </a:extLst>
          </p:cNvPr>
          <p:cNvPicPr>
            <a:picLocks noChangeAspect="1"/>
          </p:cNvPicPr>
          <p:nvPr/>
        </p:nvPicPr>
        <p:blipFill rotWithShape="1">
          <a:blip r:embed="rId10" cstate="screen">
            <a:extLst>
              <a:ext uri="{28A0092B-C50C-407E-A947-70E740481C1C}">
                <a14:useLocalDpi xmlns:a14="http://schemas.microsoft.com/office/drawing/2010/main" val="0"/>
              </a:ext>
            </a:extLst>
          </a:blip>
          <a:srcRect l="4611" r="28666"/>
          <a:stretch/>
        </p:blipFill>
        <p:spPr bwMode="auto">
          <a:xfrm>
            <a:off x="889591" y="1783008"/>
            <a:ext cx="2981854" cy="1751117"/>
          </a:xfrm>
          <a:prstGeom prst="rect">
            <a:avLst/>
          </a:prstGeom>
          <a:noFill/>
        </p:spPr>
      </p:pic>
      <p:sp>
        <p:nvSpPr>
          <p:cNvPr id="3" name="Rechteck 2">
            <a:extLst>
              <a:ext uri="{FF2B5EF4-FFF2-40B4-BE49-F238E27FC236}">
                <a16:creationId xmlns:a16="http://schemas.microsoft.com/office/drawing/2014/main" id="{7B654264-2FD5-493C-98B7-47D1633AA222}"/>
              </a:ext>
            </a:extLst>
          </p:cNvPr>
          <p:cNvSpPr/>
          <p:nvPr/>
        </p:nvSpPr>
        <p:spPr>
          <a:xfrm>
            <a:off x="4998078" y="1775432"/>
            <a:ext cx="2977822" cy="17454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7" name="Grafik 16">
            <a:extLst>
              <a:ext uri="{FF2B5EF4-FFF2-40B4-BE49-F238E27FC236}">
                <a16:creationId xmlns:a16="http://schemas.microsoft.com/office/drawing/2014/main" id="{41EBC634-FA98-4CD5-968E-044AE554DFE2}"/>
              </a:ext>
            </a:extLst>
          </p:cNvPr>
          <p:cNvPicPr>
            <a:picLocks noChangeAspect="1"/>
          </p:cNvPicPr>
          <p:nvPr/>
        </p:nvPicPr>
        <p:blipFill rotWithShape="1">
          <a:blip r:embed="rId11"/>
          <a:srcRect l="36250"/>
          <a:stretch/>
        </p:blipFill>
        <p:spPr>
          <a:xfrm>
            <a:off x="5069882" y="2133802"/>
            <a:ext cx="1758412" cy="1041953"/>
          </a:xfrm>
          <a:prstGeom prst="rect">
            <a:avLst/>
          </a:prstGeom>
        </p:spPr>
      </p:pic>
      <p:pic>
        <p:nvPicPr>
          <p:cNvPr id="16" name="Grafik 15">
            <a:extLst>
              <a:ext uri="{FF2B5EF4-FFF2-40B4-BE49-F238E27FC236}">
                <a16:creationId xmlns:a16="http://schemas.microsoft.com/office/drawing/2014/main" id="{59F1AC17-7C15-4A84-96F7-1E48C70FCA33}"/>
              </a:ext>
            </a:extLst>
          </p:cNvPr>
          <p:cNvPicPr>
            <a:picLocks noChangeAspect="1"/>
          </p:cNvPicPr>
          <p:nvPr/>
        </p:nvPicPr>
        <p:blipFill rotWithShape="1">
          <a:blip r:embed="rId11"/>
          <a:srcRect r="67334"/>
          <a:stretch/>
        </p:blipFill>
        <p:spPr>
          <a:xfrm>
            <a:off x="6984682" y="2158661"/>
            <a:ext cx="879518" cy="1017094"/>
          </a:xfrm>
          <a:prstGeom prst="rect">
            <a:avLst/>
          </a:prstGeom>
        </p:spPr>
      </p:pic>
    </p:spTree>
    <p:extLst>
      <p:ext uri="{BB962C8B-B14F-4D97-AF65-F5344CB8AC3E}">
        <p14:creationId xmlns:p14="http://schemas.microsoft.com/office/powerpoint/2010/main" val="4135697847"/>
      </p:ext>
    </p:extLst>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5" y="0"/>
            <a:ext cx="3995936" cy="5150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323528" y="1193140"/>
            <a:ext cx="4320480" cy="2923877"/>
          </a:xfrm>
          <a:prstGeom prst="rect">
            <a:avLst/>
          </a:prstGeom>
          <a:noFill/>
        </p:spPr>
        <p:txBody>
          <a:bodyPr wrap="square" rtlCol="0">
            <a:spAutoFit/>
          </a:bodyPr>
          <a:lstStyle/>
          <a:p>
            <a:pPr marL="285750" indent="-285750">
              <a:lnSpc>
                <a:spcPct val="100000"/>
              </a:lnSpc>
              <a:spcAft>
                <a:spcPts val="1200"/>
              </a:spcAft>
              <a:buClr>
                <a:schemeClr val="tx1">
                  <a:lumMod val="75000"/>
                  <a:lumOff val="25000"/>
                </a:schemeClr>
              </a:buClr>
              <a:buFont typeface="Wingdings" panose="05000000000000000000" pitchFamily="2" charset="2"/>
              <a:buChar char="ü"/>
              <a:defRPr/>
            </a:pPr>
            <a:r>
              <a:rPr lang="en-GB" noProof="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Support </a:t>
            </a:r>
            <a:r>
              <a:rPr lang="en-GB" b="1" noProof="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municipal cycling planning</a:t>
            </a:r>
          </a:p>
          <a:p>
            <a:pPr marL="285750" indent="-285750">
              <a:lnSpc>
                <a:spcPct val="100000"/>
              </a:lnSpc>
              <a:spcAft>
                <a:spcPts val="1200"/>
              </a:spcAft>
              <a:buClr>
                <a:schemeClr val="tx1">
                  <a:lumMod val="75000"/>
                  <a:lumOff val="25000"/>
                </a:schemeClr>
              </a:buClr>
              <a:buFont typeface="Wingdings" panose="05000000000000000000" pitchFamily="2" charset="2"/>
              <a:buChar char="ü"/>
              <a:defRPr/>
            </a:pPr>
            <a:r>
              <a:rPr lang="en-GB" b="1" noProof="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Valid, representative</a:t>
            </a:r>
            <a:r>
              <a:rPr lang="en-GB" noProof="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data</a:t>
            </a:r>
          </a:p>
          <a:p>
            <a:pPr marL="285750" indent="-285750">
              <a:lnSpc>
                <a:spcPct val="100000"/>
              </a:lnSpc>
              <a:spcAft>
                <a:spcPts val="1200"/>
              </a:spcAft>
              <a:buClr>
                <a:schemeClr val="tx1">
                  <a:lumMod val="75000"/>
                  <a:lumOff val="25000"/>
                </a:schemeClr>
              </a:buClr>
              <a:buFont typeface="Wingdings" panose="05000000000000000000" pitchFamily="2" charset="2"/>
              <a:buChar char="ü"/>
              <a:defRPr/>
            </a:pPr>
            <a:r>
              <a:rPr lang="en-GB" noProof="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Improved </a:t>
            </a:r>
            <a:r>
              <a:rPr lang="en-GB" b="1" noProof="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analysis algorithms</a:t>
            </a:r>
            <a:r>
              <a:rPr lang="en-GB" noProof="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for data processing</a:t>
            </a:r>
          </a:p>
          <a:p>
            <a:pPr marL="285750" indent="-285750">
              <a:lnSpc>
                <a:spcPct val="100000"/>
              </a:lnSpc>
              <a:spcAft>
                <a:spcPts val="1200"/>
              </a:spcAft>
              <a:buClr>
                <a:schemeClr val="tx1">
                  <a:lumMod val="75000"/>
                  <a:lumOff val="25000"/>
                </a:schemeClr>
              </a:buClr>
              <a:buFont typeface="Wingdings" panose="05000000000000000000" pitchFamily="2" charset="2"/>
              <a:buChar char="ü"/>
              <a:defRPr/>
            </a:pPr>
            <a:r>
              <a:rPr lang="en-GB" b="1" noProof="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Continuous </a:t>
            </a:r>
            <a:r>
              <a:rPr lang="en-GB" noProof="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data acquisition and </a:t>
            </a:r>
            <a:r>
              <a:rPr lang="en-GB" b="1" noProof="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automated data processing</a:t>
            </a:r>
          </a:p>
          <a:p>
            <a:pPr marL="285750" indent="-285750">
              <a:lnSpc>
                <a:spcPct val="100000"/>
              </a:lnSpc>
              <a:spcAft>
                <a:spcPts val="1200"/>
              </a:spcAft>
              <a:buClr>
                <a:schemeClr val="tx1">
                  <a:lumMod val="75000"/>
                  <a:lumOff val="25000"/>
                </a:schemeClr>
              </a:buClr>
              <a:buFont typeface="Wingdings" panose="05000000000000000000" pitchFamily="2" charset="2"/>
              <a:buChar char="ü"/>
              <a:defRPr/>
            </a:pPr>
            <a:r>
              <a:rPr lang="en-GB" noProof="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Applicable to </a:t>
            </a:r>
            <a:r>
              <a:rPr lang="en-GB" b="1" noProof="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as many municipalities as possible</a:t>
            </a:r>
          </a:p>
        </p:txBody>
      </p:sp>
      <p:sp>
        <p:nvSpPr>
          <p:cNvPr id="6" name="Textfeld 5">
            <a:extLst>
              <a:ext uri="{FF2B5EF4-FFF2-40B4-BE49-F238E27FC236}">
                <a16:creationId xmlns:a16="http://schemas.microsoft.com/office/drawing/2014/main" id="{587D9959-8967-4DFB-8A94-67DAB92AFDC6}"/>
              </a:ext>
            </a:extLst>
          </p:cNvPr>
          <p:cNvSpPr txBox="1"/>
          <p:nvPr/>
        </p:nvSpPr>
        <p:spPr>
          <a:xfrm>
            <a:off x="323528" y="195486"/>
            <a:ext cx="4824537" cy="954107"/>
          </a:xfrm>
          <a:prstGeom prst="rect">
            <a:avLst/>
          </a:prstGeom>
          <a:noFill/>
        </p:spPr>
        <p:txBody>
          <a:bodyPr wrap="square" rtlCol="0">
            <a:spAutoFit/>
          </a:bodyPr>
          <a:lstStyle/>
          <a:p>
            <a:pPr lvl="0"/>
            <a:r>
              <a:rPr lang="de-DE" sz="2800" cap="all" dirty="0" err="1">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Aims</a:t>
            </a:r>
            <a:r>
              <a:rPr lang="de-DE" sz="2800"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 </a:t>
            </a:r>
            <a:r>
              <a:rPr lang="de-DE" sz="2800" cap="all" dirty="0" err="1">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of</a:t>
            </a:r>
            <a:r>
              <a:rPr lang="de-DE" sz="2800"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 </a:t>
            </a:r>
            <a:r>
              <a:rPr lang="de-DE" sz="2800" cap="all" dirty="0" err="1">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the</a:t>
            </a:r>
            <a:r>
              <a:rPr lang="de-DE" sz="2800"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 </a:t>
            </a:r>
            <a:r>
              <a:rPr lang="de-DE" sz="2800" cap="all" dirty="0" err="1">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new</a:t>
            </a:r>
            <a:r>
              <a:rPr lang="de-DE" sz="2800"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 </a:t>
            </a:r>
            <a:r>
              <a:rPr lang="de-DE" sz="2800" cap="all" dirty="0" err="1">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cycling</a:t>
            </a:r>
            <a:r>
              <a:rPr lang="de-DE" sz="2800"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 </a:t>
            </a:r>
            <a:r>
              <a:rPr lang="de-DE" sz="2800" cap="all" dirty="0" err="1">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data</a:t>
            </a:r>
            <a:r>
              <a:rPr lang="de-DE" sz="2800"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 </a:t>
            </a:r>
            <a:r>
              <a:rPr lang="de-DE" sz="2800" cap="all" dirty="0" err="1">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portal</a:t>
            </a:r>
            <a:endParaRPr lang="de-DE" sz="2800"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endParaRPr>
          </a:p>
        </p:txBody>
      </p:sp>
      <p:sp>
        <p:nvSpPr>
          <p:cNvPr id="7" name="Textfeld 6"/>
          <p:cNvSpPr txBox="1"/>
          <p:nvPr/>
        </p:nvSpPr>
        <p:spPr>
          <a:xfrm>
            <a:off x="6016515" y="4847986"/>
            <a:ext cx="3096344" cy="200055"/>
          </a:xfrm>
          <a:prstGeom prst="rect">
            <a:avLst/>
          </a:prstGeom>
          <a:noFill/>
        </p:spPr>
        <p:txBody>
          <a:bodyPr wrap="square" rtlCol="0">
            <a:spAutoFit/>
          </a:bodyPr>
          <a:lstStyle/>
          <a:p>
            <a:pPr algn="r"/>
            <a:r>
              <a:rPr lang="en-GB" sz="700" i="1" dirty="0">
                <a:latin typeface="Arial" panose="020B0604020202020204" pitchFamily="34" charset="0"/>
                <a:cs typeface="Arial" panose="020B0604020202020204" pitchFamily="34" charset="0"/>
              </a:rPr>
              <a:t>Photo: Climate Alliance Services / Felix </a:t>
            </a:r>
            <a:r>
              <a:rPr lang="en-GB" sz="700" i="1" dirty="0" err="1">
                <a:latin typeface="Arial" panose="020B0604020202020204" pitchFamily="34" charset="0"/>
                <a:cs typeface="Arial" panose="020B0604020202020204" pitchFamily="34" charset="0"/>
              </a:rPr>
              <a:t>Krammer</a:t>
            </a:r>
            <a:endParaRPr lang="en-GB" sz="7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4003960"/>
      </p:ext>
    </p:extLst>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0"/>
          <p:cNvSpPr txBox="1"/>
          <p:nvPr/>
        </p:nvSpPr>
        <p:spPr>
          <a:xfrm>
            <a:off x="323528" y="259943"/>
            <a:ext cx="8568952" cy="646331"/>
          </a:xfrm>
          <a:prstGeom prst="rect">
            <a:avLst/>
          </a:prstGeom>
          <a:noFill/>
        </p:spPr>
        <p:txBody>
          <a:bodyPr wrap="square" rtlCol="0">
            <a:spAutoFit/>
          </a:bodyPr>
          <a:lstStyle/>
          <a:p>
            <a:pPr lvl="0"/>
            <a:r>
              <a:rPr lang="en-GB" sz="3600"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App usage</a:t>
            </a:r>
          </a:p>
        </p:txBody>
      </p:sp>
      <p:sp>
        <p:nvSpPr>
          <p:cNvPr id="12" name="Rechteck 11"/>
          <p:cNvSpPr/>
          <p:nvPr/>
        </p:nvSpPr>
        <p:spPr>
          <a:xfrm>
            <a:off x="4716016" y="1131590"/>
            <a:ext cx="4572000" cy="3524042"/>
          </a:xfrm>
          <a:prstGeom prst="rect">
            <a:avLst/>
          </a:prstGeom>
        </p:spPr>
        <p:txBody>
          <a:bodyPr wrap="square">
            <a:spAutoFit/>
          </a:bodyPr>
          <a:lstStyle/>
          <a:p>
            <a:pPr marR="0" lvl="0" algn="l" defTabSz="914400" rtl="0" eaLnBrk="1" fontAlgn="auto" latinLnBrk="0" hangingPunct="1">
              <a:spcBef>
                <a:spcPts val="0"/>
              </a:spcBef>
              <a:spcAft>
                <a:spcPts val="1800"/>
              </a:spcAft>
              <a:buClr>
                <a:schemeClr val="tx1">
                  <a:lumMod val="75000"/>
                  <a:lumOff val="25000"/>
                </a:schemeClr>
              </a:buClr>
              <a:buSzTx/>
              <a:tabLst/>
              <a:defRPr/>
            </a:pPr>
            <a:r>
              <a:rPr kumimoji="0" lang="en-GB" b="1" i="0" u="none" strike="noStrike" cap="none"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In 2024:</a:t>
            </a:r>
            <a:br>
              <a:rPr kumimoji="0" lang="en-GB" b="1" i="0" u="none" strike="noStrike" cap="none"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br>
            <a:endParaRPr kumimoji="0" lang="en-GB" sz="1000" i="0" u="none" strike="noStrike" cap="none"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endParaRPr>
          </a:p>
          <a:p>
            <a:pPr marL="269875" marR="0" lvl="0" indent="-269875" algn="l" defTabSz="914400" rtl="0" eaLnBrk="1" fontAlgn="auto" latinLnBrk="0" hangingPunct="1">
              <a:spcBef>
                <a:spcPts val="0"/>
              </a:spcBef>
              <a:spcAft>
                <a:spcPts val="1800"/>
              </a:spcAft>
              <a:buClr>
                <a:schemeClr val="tx1">
                  <a:lumMod val="75000"/>
                  <a:lumOff val="25000"/>
                </a:schemeClr>
              </a:buClr>
              <a:buSzTx/>
              <a:buFont typeface="Arial" panose="020B0604020202020204" pitchFamily="34" charset="0"/>
              <a:buChar char="•"/>
              <a:tabLst/>
              <a:defRPr/>
            </a:pPr>
            <a:r>
              <a:rPr lang="en-GB" noProof="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6</a:t>
            </a:r>
            <a:r>
              <a:rPr kumimoji="0" lang="en-GB" b="0" i="0" u="none" strike="noStrike" cap="none"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.9 million </a:t>
            </a:r>
            <a:r>
              <a:rPr kumimoji="0" lang="en-GB" b="1" i="0" u="none" strike="noStrike" cap="none"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journeys by bike</a:t>
            </a:r>
            <a:br>
              <a:rPr kumimoji="0" lang="en-GB" b="0" i="0" u="none" strike="noStrike" cap="none"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br>
            <a:endParaRPr kumimoji="0" lang="en-GB" sz="1500" b="0" i="0" u="none" strike="noStrike" cap="none"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endParaRPr>
          </a:p>
          <a:p>
            <a:pPr marL="269875" lvl="0" indent="-269875">
              <a:spcAft>
                <a:spcPts val="1800"/>
              </a:spcAft>
              <a:buClr>
                <a:schemeClr val="tx1">
                  <a:lumMod val="75000"/>
                  <a:lumOff val="25000"/>
                </a:schemeClr>
              </a:buClr>
              <a:buFont typeface="Arial" panose="020B0604020202020204" pitchFamily="34" charset="0"/>
              <a:buChar char="•"/>
              <a:defRPr/>
            </a:pPr>
            <a:r>
              <a:rPr lang="en-GB" noProof="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56</a:t>
            </a:r>
            <a:r>
              <a:rPr kumimoji="0" lang="en-GB" b="0" i="0" u="none" strike="noStrike" cap="none"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.1 million </a:t>
            </a:r>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kilometres cycled</a:t>
            </a:r>
            <a:b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endParaRPr lang="en-GB" sz="15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marL="269875" indent="-269875">
              <a:spcAft>
                <a:spcPts val="1800"/>
              </a:spcAft>
              <a:buClr>
                <a:schemeClr val="tx1">
                  <a:lumMod val="75000"/>
                  <a:lumOff val="25000"/>
                </a:schemeClr>
              </a:buClr>
              <a:buFont typeface="Arial" panose="020B0604020202020204" pitchFamily="34" charset="0"/>
              <a:buChar char="•"/>
              <a:defRPr/>
            </a:pP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216 terabytes of </a:t>
            </a:r>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data</a:t>
            </a:r>
            <a:b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endParaRPr lang="en-GB" sz="15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marL="269875" indent="-269875">
              <a:spcAft>
                <a:spcPts val="1800"/>
              </a:spcAft>
              <a:buClr>
                <a:schemeClr val="tx1">
                  <a:lumMod val="75000"/>
                  <a:lumOff val="25000"/>
                </a:schemeClr>
              </a:buClr>
              <a:buFont typeface="Arial" panose="020B0604020202020204" pitchFamily="34" charset="0"/>
              <a:buChar char="•"/>
              <a:defRPr/>
            </a:pP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40</a:t>
            </a:r>
            <a:r>
              <a:rPr kumimoji="0" lang="en-GB" b="0" i="0" u="none" strike="noStrike" cap="none"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GB" b="1" i="0" u="none" strike="noStrike" cap="none"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app usage</a:t>
            </a:r>
            <a:r>
              <a:rPr kumimoji="0" lang="en-GB" b="0" i="0" u="none" strike="noStrike" cap="none"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 among all CITY CYCLING participants</a:t>
            </a:r>
          </a:p>
        </p:txBody>
      </p:sp>
      <p:sp>
        <p:nvSpPr>
          <p:cNvPr id="5" name="Rechteck 4"/>
          <p:cNvSpPr/>
          <p:nvPr/>
        </p:nvSpPr>
        <p:spPr>
          <a:xfrm>
            <a:off x="324694" y="2058402"/>
            <a:ext cx="2807146" cy="307777"/>
          </a:xfrm>
          <a:prstGeom prst="rect">
            <a:avLst/>
          </a:prstGeom>
        </p:spPr>
        <p:txBody>
          <a:bodyPr wrap="square">
            <a:spAutoFit/>
          </a:bodyPr>
          <a:lstStyle/>
          <a:p>
            <a:pPr fontAlgn="auto">
              <a:lnSpc>
                <a:spcPct val="100000"/>
              </a:lnSpc>
              <a:spcAft>
                <a:spcPts val="0"/>
              </a:spcAft>
              <a:buClrTx/>
              <a:buSzTx/>
              <a:buFontTx/>
            </a:pPr>
            <a:r>
              <a:rPr lang="en-GB" sz="14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App users</a:t>
            </a:r>
          </a:p>
        </p:txBody>
      </p:sp>
      <p:graphicFrame>
        <p:nvGraphicFramePr>
          <p:cNvPr id="6" name="Diagramm 5">
            <a:extLst>
              <a:ext uri="{FF2B5EF4-FFF2-40B4-BE49-F238E27FC236}">
                <a16:creationId xmlns:a16="http://schemas.microsoft.com/office/drawing/2014/main" id="{00000000-0008-0000-0300-000005000000}"/>
              </a:ext>
            </a:extLst>
          </p:cNvPr>
          <p:cNvGraphicFramePr>
            <a:graphicFrameLocks noChangeAspect="1"/>
          </p:cNvGraphicFramePr>
          <p:nvPr>
            <p:extLst>
              <p:ext uri="{D42A27DB-BD31-4B8C-83A1-F6EECF244321}">
                <p14:modId xmlns:p14="http://schemas.microsoft.com/office/powerpoint/2010/main" val="1495983685"/>
              </p:ext>
            </p:extLst>
          </p:nvPr>
        </p:nvGraphicFramePr>
        <p:xfrm>
          <a:off x="0" y="-6842"/>
          <a:ext cx="7104997" cy="504654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8524439"/>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0" y="0"/>
            <a:ext cx="9144000"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Picture 2"/>
          <p:cNvPicPr>
            <a:picLocks noChangeAspect="1" noChangeArrowheads="1"/>
          </p:cNvPicPr>
          <p:nvPr/>
        </p:nvPicPr>
        <p:blipFill>
          <a:blip r:embed="rId3" cstate="screen">
            <a:extLst>
              <a:ext uri="{28A0092B-C50C-407E-A947-70E740481C1C}">
                <a14:useLocalDpi xmlns:a14="http://schemas.microsoft.com/office/drawing/2010/main" val="0"/>
              </a:ext>
            </a:extLst>
          </a:blip>
          <a:stretch>
            <a:fillRect/>
          </a:stretch>
        </p:blipFill>
        <p:spPr bwMode="auto">
          <a:xfrm>
            <a:off x="2123728" y="987574"/>
            <a:ext cx="4731428" cy="3428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4419099"/>
      </p:ext>
    </p:extLst>
  </p:cSld>
  <p:clrMapOvr>
    <a:masterClrMapping/>
  </p:clrMapOvr>
  <p:transition spd="slow">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064" y="1784105"/>
            <a:ext cx="2822693" cy="3060457"/>
          </a:xfrm>
          <a:prstGeom prst="rect">
            <a:avLst/>
          </a:prstGeom>
        </p:spPr>
      </p:pic>
      <p:pic>
        <p:nvPicPr>
          <p:cNvPr id="8" name="Grafi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1640" y="1788610"/>
            <a:ext cx="2639797" cy="3060457"/>
          </a:xfrm>
          <a:prstGeom prst="rect">
            <a:avLst/>
          </a:prstGeom>
        </p:spPr>
      </p:pic>
      <p:sp>
        <p:nvSpPr>
          <p:cNvPr id="4" name="Textfeld 3"/>
          <p:cNvSpPr txBox="1"/>
          <p:nvPr/>
        </p:nvSpPr>
        <p:spPr>
          <a:xfrm>
            <a:off x="2106312" y="4409838"/>
            <a:ext cx="936104" cy="246221"/>
          </a:xfrm>
          <a:prstGeom prst="rect">
            <a:avLst/>
          </a:prstGeom>
          <a:solidFill>
            <a:schemeClr val="bg1"/>
          </a:solidFill>
        </p:spPr>
        <p:txBody>
          <a:bodyPr wrap="square" rtlCol="0">
            <a:spAutoFit/>
          </a:bodyPr>
          <a:lstStyle/>
          <a:p>
            <a:pPr algn="ctr"/>
            <a:r>
              <a:rPr lang="en-GB" sz="1000">
                <a:solidFill>
                  <a:schemeClr val="bg1">
                    <a:lumMod val="50000"/>
                  </a:schemeClr>
                </a:solidFill>
              </a:rPr>
              <a:t>Teilnehmer</a:t>
            </a:r>
          </a:p>
        </p:txBody>
      </p:sp>
      <p:sp>
        <p:nvSpPr>
          <p:cNvPr id="9" name="Textfeld 8"/>
          <p:cNvSpPr txBox="1"/>
          <p:nvPr/>
        </p:nvSpPr>
        <p:spPr>
          <a:xfrm>
            <a:off x="323528" y="259943"/>
            <a:ext cx="8568952" cy="923330"/>
          </a:xfrm>
          <a:prstGeom prst="rect">
            <a:avLst/>
          </a:prstGeom>
          <a:noFill/>
        </p:spPr>
        <p:txBody>
          <a:bodyPr wrap="square" rtlCol="0">
            <a:spAutoFit/>
          </a:bodyPr>
          <a:lstStyle/>
          <a:p>
            <a:pPr lvl="0"/>
            <a:r>
              <a:rPr lang="en-GB" sz="3600"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Data source</a:t>
            </a:r>
          </a:p>
          <a:p>
            <a:pPr lvl="0"/>
            <a:r>
              <a:rPr lang="en-GB">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Sample figures (example of Leipzig)</a:t>
            </a:r>
          </a:p>
        </p:txBody>
      </p:sp>
      <p:sp>
        <p:nvSpPr>
          <p:cNvPr id="11" name="Inhaltsplatzhalter 2"/>
          <p:cNvSpPr>
            <a:spLocks noGrp="1"/>
          </p:cNvSpPr>
          <p:nvPr>
            <p:ph idx="1"/>
          </p:nvPr>
        </p:nvSpPr>
        <p:spPr>
          <a:xfrm>
            <a:off x="323528" y="1419622"/>
            <a:ext cx="5849318" cy="360040"/>
          </a:xfrm>
        </p:spPr>
        <p:txBody>
          <a:bodyPr>
            <a:normAutofit fontScale="77500" lnSpcReduction="20000"/>
          </a:bodyPr>
          <a:lstStyle/>
          <a:p>
            <a:pPr marL="0" indent="0">
              <a:buNone/>
            </a:pPr>
            <a:r>
              <a:rPr lang="en-GB" sz="1600">
                <a:solidFill>
                  <a:schemeClr val="tx1">
                    <a:lumMod val="75000"/>
                    <a:lumOff val="25000"/>
                  </a:schemeClr>
                </a:solidFill>
                <a:latin typeface="Arial" panose="020B0604020202020204" pitchFamily="34" charset="0"/>
                <a:cs typeface="Arial" panose="020B0604020202020204" pitchFamily="34" charset="0"/>
              </a:rPr>
              <a:t>Comparison of CITY CYCLING and the survey on urban mobility in Germany</a:t>
            </a:r>
          </a:p>
        </p:txBody>
      </p:sp>
    </p:spTree>
    <p:extLst>
      <p:ext uri="{BB962C8B-B14F-4D97-AF65-F5344CB8AC3E}">
        <p14:creationId xmlns:p14="http://schemas.microsoft.com/office/powerpoint/2010/main" val="1893686141"/>
      </p:ext>
    </p:extLst>
  </p:cSld>
  <p:clrMapOvr>
    <a:masterClrMapping/>
  </p:clrMapOvr>
  <p:transition spd="slow">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323528" y="259943"/>
            <a:ext cx="8568952" cy="923330"/>
          </a:xfrm>
          <a:prstGeom prst="rect">
            <a:avLst/>
          </a:prstGeom>
          <a:noFill/>
        </p:spPr>
        <p:txBody>
          <a:bodyPr wrap="square" rtlCol="0">
            <a:spAutoFit/>
          </a:bodyPr>
          <a:lstStyle/>
          <a:p>
            <a:pPr lvl="0"/>
            <a:r>
              <a:rPr lang="en-GB" sz="3600"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Data source</a:t>
            </a:r>
          </a:p>
          <a:p>
            <a:pPr lvl="0"/>
            <a:r>
              <a:rPr lang="en-GB">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Sample figures (example of Leipzig)</a:t>
            </a:r>
          </a:p>
        </p:txBody>
      </p:sp>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522" y="2283718"/>
            <a:ext cx="4322439" cy="1847248"/>
          </a:xfrm>
          <a:prstGeom prst="rect">
            <a:avLst/>
          </a:prstGeom>
        </p:spPr>
      </p:pic>
      <p:pic>
        <p:nvPicPr>
          <p:cNvPr id="10" name="Grafik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6016" y="1851670"/>
            <a:ext cx="4109060" cy="2932430"/>
          </a:xfrm>
          <a:prstGeom prst="rect">
            <a:avLst/>
          </a:prstGeom>
        </p:spPr>
      </p:pic>
      <p:sp>
        <p:nvSpPr>
          <p:cNvPr id="4" name="Inhaltsplatzhalter 2">
            <a:extLst>
              <a:ext uri="{FF2B5EF4-FFF2-40B4-BE49-F238E27FC236}">
                <a16:creationId xmlns:a16="http://schemas.microsoft.com/office/drawing/2014/main" id="{9E4EA86E-8C03-4E51-7C54-DBE631ED8BDA}"/>
              </a:ext>
            </a:extLst>
          </p:cNvPr>
          <p:cNvSpPr txBox="1">
            <a:spLocks/>
          </p:cNvSpPr>
          <p:nvPr/>
        </p:nvSpPr>
        <p:spPr>
          <a:xfrm>
            <a:off x="323528" y="1419622"/>
            <a:ext cx="5849318" cy="360040"/>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z="1600">
                <a:solidFill>
                  <a:schemeClr val="tx1">
                    <a:lumMod val="75000"/>
                    <a:lumOff val="25000"/>
                  </a:schemeClr>
                </a:solidFill>
                <a:latin typeface="Arial" panose="020B0604020202020204" pitchFamily="34" charset="0"/>
                <a:cs typeface="Arial" panose="020B0604020202020204" pitchFamily="34" charset="0"/>
              </a:rPr>
              <a:t>Comparison of CITY CYCLING and the survey on urban mobility in Germany</a:t>
            </a:r>
          </a:p>
        </p:txBody>
      </p:sp>
    </p:spTree>
    <p:extLst>
      <p:ext uri="{BB962C8B-B14F-4D97-AF65-F5344CB8AC3E}">
        <p14:creationId xmlns:p14="http://schemas.microsoft.com/office/powerpoint/2010/main" val="4276625876"/>
      </p:ext>
    </p:extLst>
  </p:cSld>
  <p:clrMapOvr>
    <a:masterClrMapping/>
  </p:clrMapOvr>
  <p:transition spd="slow">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323528" y="259943"/>
            <a:ext cx="8568952" cy="923330"/>
          </a:xfrm>
          <a:prstGeom prst="rect">
            <a:avLst/>
          </a:prstGeom>
          <a:noFill/>
        </p:spPr>
        <p:txBody>
          <a:bodyPr wrap="square" rtlCol="0">
            <a:spAutoFit/>
          </a:bodyPr>
          <a:lstStyle/>
          <a:p>
            <a:pPr lvl="0"/>
            <a:r>
              <a:rPr lang="en-GB" sz="3600"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Data source</a:t>
            </a:r>
          </a:p>
          <a:p>
            <a:pPr lvl="0"/>
            <a:r>
              <a:rPr lang="en-GB">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Sample figures (example of Leipzig)</a:t>
            </a:r>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707654"/>
            <a:ext cx="4535817" cy="3359187"/>
          </a:xfrm>
          <a:prstGeom prst="rect">
            <a:avLst/>
          </a:prstGeom>
        </p:spPr>
      </p:pic>
      <p:pic>
        <p:nvPicPr>
          <p:cNvPr id="8" name="Grafi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0264" y="1851670"/>
            <a:ext cx="4316342" cy="3011685"/>
          </a:xfrm>
          <a:prstGeom prst="rect">
            <a:avLst/>
          </a:prstGeom>
        </p:spPr>
      </p:pic>
      <p:sp>
        <p:nvSpPr>
          <p:cNvPr id="4" name="Inhaltsplatzhalter 2">
            <a:extLst>
              <a:ext uri="{FF2B5EF4-FFF2-40B4-BE49-F238E27FC236}">
                <a16:creationId xmlns:a16="http://schemas.microsoft.com/office/drawing/2014/main" id="{99782806-735A-D524-8AB8-3829B17403D0}"/>
              </a:ext>
            </a:extLst>
          </p:cNvPr>
          <p:cNvSpPr>
            <a:spLocks noGrp="1"/>
          </p:cNvSpPr>
          <p:nvPr>
            <p:ph idx="1"/>
          </p:nvPr>
        </p:nvSpPr>
        <p:spPr>
          <a:xfrm>
            <a:off x="323528" y="1419622"/>
            <a:ext cx="5849318" cy="360040"/>
          </a:xfrm>
        </p:spPr>
        <p:txBody>
          <a:bodyPr>
            <a:normAutofit fontScale="77500" lnSpcReduction="20000"/>
          </a:bodyPr>
          <a:lstStyle/>
          <a:p>
            <a:pPr marL="0" indent="0">
              <a:buNone/>
            </a:pPr>
            <a:r>
              <a:rPr lang="en-GB" sz="1600">
                <a:solidFill>
                  <a:schemeClr val="tx1">
                    <a:lumMod val="75000"/>
                    <a:lumOff val="25000"/>
                  </a:schemeClr>
                </a:solidFill>
                <a:latin typeface="Arial" panose="020B0604020202020204" pitchFamily="34" charset="0"/>
                <a:cs typeface="Arial" panose="020B0604020202020204" pitchFamily="34" charset="0"/>
              </a:rPr>
              <a:t>Comparison of CITY CYCLING and the survey on urban mobility in Germany</a:t>
            </a:r>
          </a:p>
        </p:txBody>
      </p:sp>
    </p:spTree>
    <p:extLst>
      <p:ext uri="{BB962C8B-B14F-4D97-AF65-F5344CB8AC3E}">
        <p14:creationId xmlns:p14="http://schemas.microsoft.com/office/powerpoint/2010/main" val="3009625197"/>
      </p:ext>
    </p:extLst>
  </p:cSld>
  <p:clrMapOvr>
    <a:masterClrMapping/>
  </p:clrMapOvr>
  <p:transition spd="slow">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61664" y="0"/>
            <a:ext cx="9205664" cy="518021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5400" dirty="0">
                <a:latin typeface="Arial Black" panose="020B0A04020102020204" pitchFamily="34" charset="0"/>
              </a:rPr>
              <a:t>bike-monitor.de</a:t>
            </a:r>
          </a:p>
        </p:txBody>
      </p:sp>
      <p:sp>
        <p:nvSpPr>
          <p:cNvPr id="3" name="Ellipse 2"/>
          <p:cNvSpPr/>
          <p:nvPr/>
        </p:nvSpPr>
        <p:spPr>
          <a:xfrm rot="1631079">
            <a:off x="6926143" y="123478"/>
            <a:ext cx="2159343" cy="2140031"/>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rot="776787">
            <a:off x="7100708" y="448419"/>
            <a:ext cx="1872208" cy="1569660"/>
          </a:xfrm>
          <a:prstGeom prst="rect">
            <a:avLst/>
          </a:prstGeom>
          <a:noFill/>
        </p:spPr>
        <p:txBody>
          <a:bodyPr wrap="square" rtlCol="0">
            <a:spAutoFit/>
          </a:bodyPr>
          <a:lstStyle/>
          <a:p>
            <a:pPr lvl="0" algn="ctr"/>
            <a:r>
              <a:rPr lang="de-DE" altLang="de-DE" sz="2400" b="1" cap="all" dirty="0">
                <a:solidFill>
                  <a:schemeClr val="bg1"/>
                </a:solidFill>
                <a:latin typeface="Arial Black" panose="020B0A04020102020204" pitchFamily="34" charset="0"/>
                <a:ea typeface="Roboto" panose="02000000000000000000" pitchFamily="2" charset="0"/>
                <a:cs typeface="Arial" panose="020B0604020202020204" pitchFamily="34" charset="0"/>
              </a:rPr>
              <a:t>New </a:t>
            </a:r>
            <a:r>
              <a:rPr lang="de-DE" altLang="de-DE" sz="2400" b="1" cap="all" dirty="0" err="1">
                <a:solidFill>
                  <a:schemeClr val="bg1"/>
                </a:solidFill>
                <a:latin typeface="Arial Black" panose="020B0A04020102020204" pitchFamily="34" charset="0"/>
                <a:ea typeface="Roboto" panose="02000000000000000000" pitchFamily="2" charset="0"/>
                <a:cs typeface="Arial" panose="020B0604020202020204" pitchFamily="34" charset="0"/>
              </a:rPr>
              <a:t>from</a:t>
            </a:r>
            <a:r>
              <a:rPr lang="de-DE" altLang="de-DE" sz="2400" b="1" cap="all" dirty="0">
                <a:solidFill>
                  <a:schemeClr val="bg1"/>
                </a:solidFill>
                <a:latin typeface="Arial Black" panose="020B0A04020102020204" pitchFamily="34" charset="0"/>
                <a:ea typeface="Roboto" panose="02000000000000000000" pitchFamily="2" charset="0"/>
                <a:cs typeface="Arial" panose="020B0604020202020204" pitchFamily="34" charset="0"/>
              </a:rPr>
              <a:t> autumn2025</a:t>
            </a:r>
          </a:p>
        </p:txBody>
      </p:sp>
    </p:spTree>
    <p:extLst>
      <p:ext uri="{BB962C8B-B14F-4D97-AF65-F5344CB8AC3E}">
        <p14:creationId xmlns:p14="http://schemas.microsoft.com/office/powerpoint/2010/main" val="14119787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19127" t="6177" r="4444" b="29336"/>
          <a:stretch/>
        </p:blipFill>
        <p:spPr bwMode="auto">
          <a:xfrm>
            <a:off x="0" y="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6"/>
          <p:cNvSpPr/>
          <p:nvPr/>
        </p:nvSpPr>
        <p:spPr>
          <a:xfrm>
            <a:off x="323528" y="998895"/>
            <a:ext cx="8568952" cy="1938992"/>
          </a:xfrm>
          <a:prstGeom prst="rect">
            <a:avLst/>
          </a:prstGeom>
        </p:spPr>
        <p:txBody>
          <a:bodyPr wrap="square">
            <a:spAutoFit/>
          </a:bodyPr>
          <a:lstStyle/>
          <a:p>
            <a:pPr fontAlgn="auto">
              <a:lnSpc>
                <a:spcPct val="100000"/>
              </a:lnSpc>
              <a:spcAft>
                <a:spcPts val="7800"/>
              </a:spcAft>
              <a:buClrTx/>
              <a:buSzTx/>
              <a:buFontTx/>
            </a:pPr>
            <a:r>
              <a:rPr lang="en-GB" sz="4000" b="1" cap="all" dirty="0">
                <a:solidFill>
                  <a:schemeClr val="bg1"/>
                </a:solidFill>
                <a:latin typeface="Arial Black" panose="020B0A04020102020204" pitchFamily="34" charset="0"/>
                <a:ea typeface="Roboto Black" panose="02000000000000000000" pitchFamily="2" charset="0"/>
                <a:cs typeface="Roboto Black" panose="02000000000000000000" pitchFamily="2" charset="0"/>
              </a:rPr>
              <a:t>CITY CYCLING,</a:t>
            </a:r>
            <a:br>
              <a:rPr lang="en-GB" sz="4000" b="1" cap="all" dirty="0">
                <a:solidFill>
                  <a:schemeClr val="bg1"/>
                </a:solidFill>
                <a:latin typeface="Arial Black" panose="020B0A04020102020204" pitchFamily="34" charset="0"/>
                <a:ea typeface="Roboto Black" panose="02000000000000000000" pitchFamily="2" charset="0"/>
                <a:cs typeface="Roboto Black" panose="02000000000000000000" pitchFamily="2" charset="0"/>
              </a:rPr>
            </a:br>
            <a:r>
              <a:rPr lang="en-GB" sz="4000" b="1" cap="small" dirty="0" err="1">
                <a:solidFill>
                  <a:schemeClr val="bg1"/>
                </a:solidFill>
                <a:latin typeface="Arial Black" panose="020B0A04020102020204" pitchFamily="34" charset="0"/>
                <a:ea typeface="Roboto Black" panose="02000000000000000000" pitchFamily="2" charset="0"/>
                <a:cs typeface="Roboto Black" panose="02000000000000000000" pitchFamily="2" charset="0"/>
              </a:rPr>
              <a:t>RADar</a:t>
            </a:r>
            <a:r>
              <a:rPr lang="en-GB" sz="4000" b="1" cap="small" dirty="0">
                <a:solidFill>
                  <a:schemeClr val="bg1"/>
                </a:solidFill>
                <a:latin typeface="Arial Black" panose="020B0A04020102020204" pitchFamily="34" charset="0"/>
                <a:ea typeface="Roboto Black" panose="02000000000000000000" pitchFamily="2" charset="0"/>
                <a:cs typeface="Roboto Black" panose="02000000000000000000" pitchFamily="2" charset="0"/>
              </a:rPr>
              <a:t>!</a:t>
            </a:r>
            <a:r>
              <a:rPr lang="en-GB" sz="4000" b="1" cap="all" dirty="0">
                <a:solidFill>
                  <a:schemeClr val="bg1"/>
                </a:solidFill>
                <a:latin typeface="Arial Black" panose="020B0A04020102020204" pitchFamily="34" charset="0"/>
                <a:ea typeface="Roboto Black" panose="02000000000000000000" pitchFamily="2" charset="0"/>
                <a:cs typeface="Roboto Black" panose="02000000000000000000" pitchFamily="2" charset="0"/>
              </a:rPr>
              <a:t> &amp; </a:t>
            </a:r>
            <a:br>
              <a:rPr lang="en-GB" sz="4000" b="1" cap="all" dirty="0">
                <a:solidFill>
                  <a:schemeClr val="bg1"/>
                </a:solidFill>
                <a:latin typeface="Arial Black" panose="020B0A04020102020204" pitchFamily="34" charset="0"/>
                <a:ea typeface="Roboto Black" panose="02000000000000000000" pitchFamily="2" charset="0"/>
                <a:cs typeface="Roboto Black" panose="02000000000000000000" pitchFamily="2" charset="0"/>
              </a:rPr>
            </a:br>
            <a:r>
              <a:rPr lang="de-DE" altLang="de-DE" sz="4000" b="1" dirty="0">
                <a:solidFill>
                  <a:schemeClr val="bg1"/>
                </a:solidFill>
                <a:latin typeface="Arial Black" panose="020B0A04020102020204" pitchFamily="34" charset="0"/>
                <a:ea typeface="Roboto Black" panose="02000000000000000000" pitchFamily="2" charset="0"/>
                <a:cs typeface="Roboto Black" panose="02000000000000000000" pitchFamily="2" charset="0"/>
              </a:rPr>
              <a:t>BIKE MONITOR</a:t>
            </a:r>
            <a:endParaRPr lang="en-GB" sz="4000" b="1" cap="all" dirty="0">
              <a:solidFill>
                <a:schemeClr val="bg1"/>
              </a:solidFill>
              <a:latin typeface="Arial Black" panose="020B0A04020102020204" pitchFamily="34" charset="0"/>
              <a:ea typeface="Roboto Black" panose="02000000000000000000" pitchFamily="2" charset="0"/>
              <a:cs typeface="Roboto Black" panose="02000000000000000000" pitchFamily="2" charset="0"/>
            </a:endParaRPr>
          </a:p>
        </p:txBody>
      </p:sp>
      <p:sp>
        <p:nvSpPr>
          <p:cNvPr id="6" name="Rechteck 5"/>
          <p:cNvSpPr/>
          <p:nvPr/>
        </p:nvSpPr>
        <p:spPr>
          <a:xfrm>
            <a:off x="3279839" y="3219822"/>
            <a:ext cx="6044689" cy="1554272"/>
          </a:xfrm>
          <a:prstGeom prst="rect">
            <a:avLst/>
          </a:prstGeom>
        </p:spPr>
        <p:txBody>
          <a:bodyPr wrap="square">
            <a:spAutoFit/>
          </a:bodyPr>
          <a:lstStyle/>
          <a:p>
            <a:r>
              <a:rPr lang="en-GB" sz="3500" b="1" dirty="0">
                <a:solidFill>
                  <a:schemeClr val="bg1"/>
                </a:solidFill>
                <a:latin typeface="Arial" panose="020B0604020202020204" pitchFamily="34" charset="0"/>
                <a:ea typeface="Roboto" panose="02000000000000000000" pitchFamily="2" charset="0"/>
                <a:cs typeface="Arial" panose="020B0604020202020204" pitchFamily="34" charset="0"/>
              </a:rPr>
              <a:t>An all-in-one tool</a:t>
            </a:r>
          </a:p>
          <a:p>
            <a:r>
              <a:rPr lang="en-GB" sz="3000" dirty="0">
                <a:solidFill>
                  <a:schemeClr val="bg1"/>
                </a:solidFill>
                <a:latin typeface="Arial" panose="020B0604020202020204" pitchFamily="34" charset="0"/>
                <a:ea typeface="Roboto" panose="02000000000000000000" pitchFamily="2" charset="0"/>
                <a:cs typeface="Arial" panose="020B0604020202020204" pitchFamily="34" charset="0"/>
              </a:rPr>
              <a:t>for communication, planning</a:t>
            </a:r>
            <a:br>
              <a:rPr lang="en-GB" sz="30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GB" sz="3000" i="1" dirty="0">
                <a:solidFill>
                  <a:schemeClr val="bg1"/>
                </a:solidFill>
                <a:latin typeface="Arial" panose="020B0604020202020204" pitchFamily="34" charset="0"/>
                <a:ea typeface="Roboto" panose="02000000000000000000" pitchFamily="2" charset="0"/>
                <a:cs typeface="Arial" panose="020B0604020202020204" pitchFamily="34" charset="0"/>
              </a:rPr>
              <a:t>and </a:t>
            </a:r>
            <a:r>
              <a:rPr lang="en-GB" sz="3000" dirty="0">
                <a:solidFill>
                  <a:schemeClr val="bg1"/>
                </a:solidFill>
                <a:latin typeface="Arial" panose="020B0604020202020204" pitchFamily="34" charset="0"/>
                <a:ea typeface="Roboto" panose="02000000000000000000" pitchFamily="2" charset="0"/>
                <a:cs typeface="Arial" panose="020B0604020202020204" pitchFamily="34" charset="0"/>
              </a:rPr>
              <a:t>citizen participation</a:t>
            </a:r>
          </a:p>
        </p:txBody>
      </p:sp>
      <p:sp>
        <p:nvSpPr>
          <p:cNvPr id="8" name="Textfeld 7"/>
          <p:cNvSpPr txBox="1"/>
          <p:nvPr/>
        </p:nvSpPr>
        <p:spPr>
          <a:xfrm>
            <a:off x="6047656" y="4943445"/>
            <a:ext cx="3096344" cy="200055"/>
          </a:xfrm>
          <a:prstGeom prst="rect">
            <a:avLst/>
          </a:prstGeom>
          <a:noFill/>
        </p:spPr>
        <p:txBody>
          <a:bodyPr wrap="square" rtlCol="0">
            <a:spAutoFit/>
          </a:bodyPr>
          <a:lstStyle/>
          <a:p>
            <a:pPr algn="r"/>
            <a:r>
              <a:rPr lang="en-GB" sz="700" i="1" dirty="0">
                <a:solidFill>
                  <a:schemeClr val="bg1"/>
                </a:solidFill>
                <a:latin typeface="Arial" panose="020B0604020202020204" pitchFamily="34" charset="0"/>
                <a:cs typeface="Arial" panose="020B0604020202020204" pitchFamily="34" charset="0"/>
              </a:rPr>
              <a:t>Photo: Climate Alliance Services / Felix </a:t>
            </a:r>
            <a:r>
              <a:rPr lang="en-GB" sz="700" i="1" dirty="0" err="1">
                <a:solidFill>
                  <a:schemeClr val="bg1"/>
                </a:solidFill>
                <a:latin typeface="Arial" panose="020B0604020202020204" pitchFamily="34" charset="0"/>
                <a:cs typeface="Arial" panose="020B0604020202020204" pitchFamily="34" charset="0"/>
              </a:rPr>
              <a:t>Krammer</a:t>
            </a:r>
            <a:endParaRPr lang="en-GB" sz="700"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7058983"/>
      </p:ext>
    </p:extLst>
  </p:cSld>
  <p:clrMapOvr>
    <a:masterClrMapping/>
  </p:clrMapOvr>
  <p:transition spd="slow">
    <p:wip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4067944"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p:cNvSpPr/>
          <p:nvPr/>
        </p:nvSpPr>
        <p:spPr>
          <a:xfrm>
            <a:off x="4562424" y="411510"/>
            <a:ext cx="4380969" cy="646331"/>
          </a:xfrm>
          <a:prstGeom prst="rect">
            <a:avLst/>
          </a:prstGeom>
        </p:spPr>
        <p:txBody>
          <a:bodyPr wrap="square">
            <a:spAutoFit/>
          </a:bodyPr>
          <a:lstStyle/>
          <a:p>
            <a:pPr fontAlgn="auto">
              <a:lnSpc>
                <a:spcPct val="100000"/>
              </a:lnSpc>
              <a:spcAft>
                <a:spcPts val="0"/>
              </a:spcAft>
              <a:buClrTx/>
              <a:buSzTx/>
              <a:buFontTx/>
            </a:pPr>
            <a:r>
              <a:rPr lang="en-GB" sz="36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Thank you!</a:t>
            </a:r>
          </a:p>
        </p:txBody>
      </p:sp>
      <p:sp>
        <p:nvSpPr>
          <p:cNvPr id="7" name="Textfeld 6"/>
          <p:cNvSpPr txBox="1"/>
          <p:nvPr/>
        </p:nvSpPr>
        <p:spPr>
          <a:xfrm>
            <a:off x="4562424" y="1249702"/>
            <a:ext cx="4330056" cy="3385542"/>
          </a:xfrm>
          <a:prstGeom prst="rect">
            <a:avLst/>
          </a:prstGeom>
          <a:noFill/>
        </p:spPr>
        <p:txBody>
          <a:bodyPr wrap="square" rtlCol="0">
            <a:spAutoFit/>
          </a:bodyPr>
          <a:lstStyle/>
          <a:p>
            <a:pPr>
              <a:spcAft>
                <a:spcPts val="800"/>
              </a:spcAft>
              <a:buClr>
                <a:srgbClr val="54A4DF"/>
              </a:buClr>
            </a:pPr>
            <a:r>
              <a:rPr lang="en-GB"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CONTACT</a:t>
            </a:r>
          </a:p>
          <a:p>
            <a:pPr>
              <a:spcAft>
                <a:spcPts val="1200"/>
              </a:spcAft>
              <a:buClr>
                <a:srgbClr val="54A4DF"/>
              </a:buClr>
            </a:pPr>
            <a:r>
              <a:rPr lang="en-GB" sz="11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&lt;Name&gt;</a:t>
            </a:r>
            <a:br>
              <a:rPr lang="en-GB" sz="11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sz="11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&lt;Organisation&gt;</a:t>
            </a:r>
            <a:br>
              <a:rPr lang="en-GB" sz="11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sz="11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&lt;Function&gt;</a:t>
            </a:r>
            <a:br>
              <a:rPr lang="en-GB" sz="11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sz="11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 </a:t>
            </a:r>
            <a:br>
              <a:rPr lang="en-GB" sz="11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sz="11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 </a:t>
            </a:r>
          </a:p>
          <a:p>
            <a:pPr>
              <a:spcAft>
                <a:spcPts val="1200"/>
              </a:spcAft>
              <a:buClr>
                <a:srgbClr val="54A4DF"/>
              </a:buClr>
            </a:pPr>
            <a:r>
              <a:rPr lang="en-GB" sz="11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CITY CYCLING Team</a:t>
            </a:r>
            <a:br>
              <a:rPr lang="en-GB" sz="11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sz="11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 info@city-cycling.org</a:t>
            </a:r>
            <a:br>
              <a:rPr lang="en-GB" sz="11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sz="11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 +49 69 717139-39</a:t>
            </a:r>
          </a:p>
          <a:p>
            <a:pPr algn="r">
              <a:spcAft>
                <a:spcPts val="800"/>
              </a:spcAft>
              <a:buClr>
                <a:srgbClr val="54A4DF"/>
              </a:buClr>
            </a:pPr>
            <a:r>
              <a:rPr lang="en-GB" sz="11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Climate Alliance Services</a:t>
            </a:r>
          </a:p>
          <a:p>
            <a:pPr algn="r">
              <a:spcAft>
                <a:spcPts val="800"/>
              </a:spcAft>
              <a:buClr>
                <a:srgbClr val="54A4DF"/>
              </a:buClr>
            </a:pPr>
            <a:r>
              <a:rPr lang="en-GB" sz="1100" dirty="0" err="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Eschborner</a:t>
            </a:r>
            <a:r>
              <a:rPr lang="en-GB" sz="11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en-GB" sz="1100" dirty="0" err="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Landstraße</a:t>
            </a:r>
            <a:r>
              <a:rPr lang="en-GB" sz="11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42 – 50 </a:t>
            </a:r>
            <a:br>
              <a:rPr lang="en-GB" sz="11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sz="11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60489 Frankfurt am Main</a:t>
            </a:r>
            <a:br>
              <a:rPr lang="en-GB" sz="11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sz="11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Germany</a:t>
            </a:r>
          </a:p>
          <a:p>
            <a:pPr algn="r">
              <a:spcAft>
                <a:spcPts val="800"/>
              </a:spcAft>
              <a:buClr>
                <a:srgbClr val="54A4DF"/>
              </a:buClr>
            </a:pPr>
            <a:r>
              <a:rPr lang="en-GB" sz="11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 climatealliance.org  </a:t>
            </a:r>
            <a:br>
              <a:rPr lang="en-GB" sz="11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sz="11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 europe@climatealliance.org</a:t>
            </a:r>
          </a:p>
        </p:txBody>
      </p:sp>
      <p:sp>
        <p:nvSpPr>
          <p:cNvPr id="2" name="Textfeld 1"/>
          <p:cNvSpPr txBox="1"/>
          <p:nvPr/>
        </p:nvSpPr>
        <p:spPr>
          <a:xfrm>
            <a:off x="0" y="3891121"/>
            <a:ext cx="4067944" cy="923330"/>
          </a:xfrm>
          <a:prstGeom prst="rect">
            <a:avLst/>
          </a:prstGeom>
          <a:noFill/>
        </p:spPr>
        <p:txBody>
          <a:bodyPr wrap="square" rtlCol="0">
            <a:spAutoFit/>
          </a:bodyPr>
          <a:lstStyle/>
          <a:p>
            <a:pPr algn="ctr"/>
            <a:r>
              <a:rPr lang="en-GB" dirty="0">
                <a:solidFill>
                  <a:schemeClr val="bg1"/>
                </a:solidFill>
                <a:latin typeface="Arial Black" panose="020B0A04020102020204" pitchFamily="34" charset="0"/>
                <a:ea typeface="Roboto Black" panose="02000000000000000000" pitchFamily="2" charset="0"/>
                <a:cs typeface="Roboto Black" panose="02000000000000000000" pitchFamily="2" charset="0"/>
              </a:rPr>
              <a:t>city-cycling.org</a:t>
            </a:r>
          </a:p>
          <a:p>
            <a:pPr algn="ctr"/>
            <a:r>
              <a:rPr lang="en-GB" dirty="0">
                <a:solidFill>
                  <a:schemeClr val="bg1"/>
                </a:solidFill>
                <a:latin typeface="Arial Black" panose="020B0A04020102020204" pitchFamily="34" charset="0"/>
                <a:ea typeface="Roboto Black" panose="02000000000000000000" pitchFamily="2" charset="0"/>
                <a:cs typeface="Roboto Black" panose="02000000000000000000" pitchFamily="2" charset="0"/>
              </a:rPr>
              <a:t>radar-online.net</a:t>
            </a:r>
          </a:p>
          <a:p>
            <a:pPr algn="ctr"/>
            <a:r>
              <a:rPr lang="de-DE" dirty="0">
                <a:solidFill>
                  <a:schemeClr val="bg1"/>
                </a:solidFill>
                <a:latin typeface="Arial Black" panose="020B0A04020102020204" pitchFamily="34" charset="0"/>
                <a:ea typeface="Roboto Black" panose="02000000000000000000" pitchFamily="2" charset="0"/>
                <a:cs typeface="Roboto Black" panose="02000000000000000000" pitchFamily="2" charset="0"/>
              </a:rPr>
              <a:t>bike-monitor.de</a:t>
            </a:r>
          </a:p>
        </p:txBody>
      </p:sp>
      <p:pic>
        <p:nvPicPr>
          <p:cNvPr id="8" name="Picture 3" descr="P:\KB-Projekte\STADTRADELN\RADar!\Grafik\Logo\RADar Logo\R! - Logo - weiß\R!_Logo_weiss.p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211031" y="1563638"/>
            <a:ext cx="1671216" cy="1002730"/>
          </a:xfrm>
          <a:prstGeom prst="rect">
            <a:avLst/>
          </a:prstGeom>
          <a:noFill/>
          <a:extLst>
            <a:ext uri="{909E8E84-426E-40DD-AFC4-6F175D3DCCD1}">
              <a14:hiddenFill xmlns:a14="http://schemas.microsoft.com/office/drawing/2010/main">
                <a:solidFill>
                  <a:srgbClr val="FFFFFF"/>
                </a:solidFill>
              </a14:hiddenFill>
            </a:ext>
          </a:extLst>
        </p:spPr>
      </p:pic>
      <p:pic>
        <p:nvPicPr>
          <p:cNvPr id="9" name="Grafik 8"/>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21764" y="2785823"/>
            <a:ext cx="1630443" cy="722031"/>
          </a:xfrm>
          <a:prstGeom prst="rect">
            <a:avLst/>
          </a:prstGeom>
        </p:spPr>
      </p:pic>
      <p:pic>
        <p:nvPicPr>
          <p:cNvPr id="3" name="Grafik 2"/>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071390" y="339502"/>
            <a:ext cx="1960356" cy="1080457"/>
          </a:xfrm>
          <a:prstGeom prst="rect">
            <a:avLst/>
          </a:prstGeom>
        </p:spPr>
      </p:pic>
    </p:spTree>
    <p:extLst>
      <p:ext uri="{BB962C8B-B14F-4D97-AF65-F5344CB8AC3E}">
        <p14:creationId xmlns:p14="http://schemas.microsoft.com/office/powerpoint/2010/main" val="229198704"/>
      </p:ext>
    </p:extLst>
  </p:cSld>
  <p:clrMapOvr>
    <a:masterClrMapping/>
  </p:clrMapOvr>
  <p:transition spd="slow">
    <p:wip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324694" y="261104"/>
            <a:ext cx="7200800" cy="646331"/>
          </a:xfrm>
          <a:prstGeom prst="rect">
            <a:avLst/>
          </a:prstGeom>
        </p:spPr>
        <p:txBody>
          <a:bodyPr wrap="square">
            <a:spAutoFit/>
          </a:bodyPr>
          <a:lstStyle/>
          <a:p>
            <a:pPr fontAlgn="auto">
              <a:lnSpc>
                <a:spcPct val="100000"/>
              </a:lnSpc>
              <a:spcAft>
                <a:spcPts val="0"/>
              </a:spcAft>
              <a:buClrTx/>
              <a:buSzTx/>
              <a:buFontTx/>
            </a:pPr>
            <a:r>
              <a:rPr lang="en-GB" sz="36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Climate Alliance</a:t>
            </a:r>
          </a:p>
        </p:txBody>
      </p:sp>
      <p:sp>
        <p:nvSpPr>
          <p:cNvPr id="2" name="Textfeld 1"/>
          <p:cNvSpPr txBox="1"/>
          <p:nvPr/>
        </p:nvSpPr>
        <p:spPr>
          <a:xfrm>
            <a:off x="323528" y="1491630"/>
            <a:ext cx="8496944" cy="3524042"/>
          </a:xfrm>
          <a:prstGeom prst="rect">
            <a:avLst/>
          </a:prstGeom>
          <a:noFill/>
        </p:spPr>
        <p:txBody>
          <a:bodyPr wrap="square" rtlCol="0">
            <a:spAutoFit/>
          </a:bodyPr>
          <a:lstStyle/>
          <a:p>
            <a:pPr>
              <a:spcAft>
                <a:spcPts val="1200"/>
              </a:spcAft>
            </a:pPr>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1990 Establishment</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of the European network of cities, municipalities and counties for protection of the global climate as an association</a:t>
            </a:r>
          </a:p>
          <a:p>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2023 Spin-off </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of Klima-</a:t>
            </a:r>
            <a:r>
              <a:rPr lang="en-GB" dirty="0" err="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Bündnis</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Services GmbH into which CITY CYCLING has been integrated since 2024, with the association as a 100% shareholder</a:t>
            </a:r>
          </a:p>
          <a:p>
            <a:pPr>
              <a:spcAft>
                <a:spcPts val="600"/>
              </a:spcAft>
            </a:pPr>
            <a:b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Today, Climate Alliance has around </a:t>
            </a:r>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2,000 members in over 25 countries in Europe</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a:r>
          </a:p>
          <a:p>
            <a:pPr marL="450000" lvl="1" indent="-269875">
              <a:spcBef>
                <a:spcPts val="0"/>
              </a:spcBef>
              <a:buClr>
                <a:schemeClr val="tx1">
                  <a:lumMod val="75000"/>
                  <a:lumOff val="25000"/>
                </a:schemeClr>
              </a:buClr>
              <a:buFont typeface="Arial" panose="020B0604020202020204" pitchFamily="34" charset="0"/>
              <a:buChar char="•"/>
            </a:pP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approx. 90 million people live in a Climate Alliance municipality</a:t>
            </a:r>
          </a:p>
          <a:p>
            <a:pPr marL="450000" lvl="1" indent="-269875">
              <a:spcBef>
                <a:spcPts val="0"/>
              </a:spcBef>
              <a:spcAft>
                <a:spcPts val="1200"/>
              </a:spcAft>
              <a:buClr>
                <a:schemeClr val="tx1">
                  <a:lumMod val="75000"/>
                  <a:lumOff val="25000"/>
                </a:schemeClr>
              </a:buClr>
              <a:buFont typeface="Arial" panose="020B0604020202020204" pitchFamily="34" charset="0"/>
              <a:buChar char="•"/>
            </a:pP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more than 20% of the EU population</a:t>
            </a:r>
          </a:p>
          <a:p>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Partnership between European municipalities and indigenous rainforest peoples</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to reduce greenhouse gas emissions and protect the rainforests</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620776" y="137269"/>
            <a:ext cx="2199696" cy="1143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9133441"/>
      </p:ext>
    </p:extLst>
  </p:cSld>
  <p:clrMapOvr>
    <a:masterClrMapping/>
  </p:clrMapOvr>
  <p:transition spd="slow">
    <p:wip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324694" y="261104"/>
            <a:ext cx="7200800" cy="646331"/>
          </a:xfrm>
          <a:prstGeom prst="rect">
            <a:avLst/>
          </a:prstGeom>
        </p:spPr>
        <p:txBody>
          <a:bodyPr wrap="square">
            <a:spAutoFit/>
          </a:bodyPr>
          <a:lstStyle/>
          <a:p>
            <a:pPr fontAlgn="auto">
              <a:lnSpc>
                <a:spcPct val="100000"/>
              </a:lnSpc>
              <a:spcAft>
                <a:spcPts val="0"/>
              </a:spcAft>
              <a:buClrTx/>
              <a:buSzTx/>
              <a:buFontTx/>
            </a:pPr>
            <a:r>
              <a:rPr lang="en-GB" sz="36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Climate Alliance</a:t>
            </a:r>
          </a:p>
        </p:txBody>
      </p:sp>
      <p:sp>
        <p:nvSpPr>
          <p:cNvPr id="5" name="Textfeld 4"/>
          <p:cNvSpPr txBox="1"/>
          <p:nvPr/>
        </p:nvSpPr>
        <p:spPr>
          <a:xfrm>
            <a:off x="323528" y="1491630"/>
            <a:ext cx="8568952" cy="3200876"/>
          </a:xfrm>
          <a:prstGeom prst="rect">
            <a:avLst/>
          </a:prstGeom>
          <a:noFill/>
        </p:spPr>
        <p:txBody>
          <a:bodyPr wrap="square" rtlCol="0">
            <a:spAutoFit/>
          </a:bodyPr>
          <a:lstStyle/>
          <a:p>
            <a:pPr>
              <a:spcAft>
                <a:spcPts val="1800"/>
              </a:spcAft>
            </a:pPr>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When municipalities join Climate Alliance, they commit to:</a:t>
            </a:r>
          </a:p>
          <a:p>
            <a:pPr marL="270000" indent="-270000">
              <a:spcAft>
                <a:spcPts val="600"/>
              </a:spcAft>
              <a:buClr>
                <a:schemeClr val="tx1">
                  <a:lumMod val="75000"/>
                  <a:lumOff val="25000"/>
                </a:schemeClr>
              </a:buClr>
              <a:buFont typeface="Arial" panose="020B0604020202020204" pitchFamily="34" charset="0"/>
              <a:buChar char="•"/>
            </a:pP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continuously reducing their greenhouse gas emissions by 30% every 5 years, with the goal of cutting CO</a:t>
            </a:r>
            <a:r>
              <a:rPr lang="en-GB" baseline="-25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2</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emissions by at least 95% by 2050 (compared to 1990)</a:t>
            </a:r>
          </a:p>
          <a:p>
            <a:pPr marL="270000" indent="-270000">
              <a:spcAft>
                <a:spcPts val="600"/>
              </a:spcAft>
              <a:buClr>
                <a:schemeClr val="tx1">
                  <a:lumMod val="75000"/>
                  <a:lumOff val="25000"/>
                </a:schemeClr>
              </a:buClr>
              <a:buFont typeface="Arial" panose="020B0604020202020204" pitchFamily="34" charset="0"/>
              <a:buChar char="•"/>
            </a:pP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halving their per capita emissions by 2030 at the latest</a:t>
            </a:r>
            <a:r>
              <a:rPr lang="en-GB" sz="14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(base year: 1990) </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by</a:t>
            </a:r>
          </a:p>
          <a:p>
            <a:pPr marL="540000" lvl="1" indent="-270000">
              <a:spcAft>
                <a:spcPts val="600"/>
              </a:spcAft>
              <a:buClr>
                <a:schemeClr val="tx1">
                  <a:lumMod val="75000"/>
                  <a:lumOff val="25000"/>
                </a:schemeClr>
              </a:buClr>
              <a:buFont typeface="Symbol" panose="05050102010706020507" pitchFamily="18" charset="2"/>
              <a:buChar char="-"/>
            </a:pP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saving energy</a:t>
            </a:r>
          </a:p>
          <a:p>
            <a:pPr marL="540000" lvl="1" indent="-270000">
              <a:spcAft>
                <a:spcPts val="600"/>
              </a:spcAft>
              <a:buClr>
                <a:schemeClr val="tx1">
                  <a:lumMod val="75000"/>
                  <a:lumOff val="25000"/>
                </a:schemeClr>
              </a:buClr>
              <a:buFont typeface="Symbol" panose="05050102010706020507" pitchFamily="18" charset="2"/>
              <a:buChar char="-"/>
            </a:pP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using energy efficiently</a:t>
            </a:r>
          </a:p>
          <a:p>
            <a:pPr marL="540000" lvl="1" indent="-270000">
              <a:spcAft>
                <a:spcPts val="600"/>
              </a:spcAft>
              <a:buClr>
                <a:schemeClr val="tx1">
                  <a:lumMod val="75000"/>
                  <a:lumOff val="25000"/>
                </a:schemeClr>
              </a:buClr>
              <a:buFont typeface="Symbol" panose="05050102010706020507" pitchFamily="18" charset="2"/>
              <a:buChar char="-"/>
            </a:pP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opting for renewable energies</a:t>
            </a:r>
          </a:p>
          <a:p>
            <a:pPr marL="285750" lvl="0" indent="-285750">
              <a:buFont typeface="Arial" panose="020B0604020202020204" pitchFamily="34" charset="0"/>
              <a:buChar char="•"/>
            </a:pP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meeting the long-term goal of 2.5 t of CO</a:t>
            </a:r>
            <a:r>
              <a:rPr lang="en-GB" baseline="-25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2</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emissions per inhabitant and year</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620776" y="137269"/>
            <a:ext cx="2199696" cy="1143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0947010"/>
      </p:ext>
    </p:extLst>
  </p:cSld>
  <p:clrMapOvr>
    <a:masterClrMapping/>
  </p:clrMapOvr>
  <p:transition spd="slow">
    <p:wip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324694" y="261104"/>
            <a:ext cx="7200800" cy="954107"/>
          </a:xfrm>
          <a:prstGeom prst="rect">
            <a:avLst/>
          </a:prstGeom>
        </p:spPr>
        <p:txBody>
          <a:bodyPr wrap="square">
            <a:spAutoFit/>
          </a:bodyPr>
          <a:lstStyle/>
          <a:p>
            <a:pPr fontAlgn="auto">
              <a:lnSpc>
                <a:spcPct val="100000"/>
              </a:lnSpc>
              <a:spcAft>
                <a:spcPts val="0"/>
              </a:spcAft>
              <a:buClrTx/>
              <a:buSzTx/>
              <a:buFontTx/>
            </a:pPr>
            <a:r>
              <a:rPr lang="en-GB" sz="36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Climate Alliance</a:t>
            </a:r>
          </a:p>
          <a:p>
            <a:pPr fontAlgn="auto">
              <a:lnSpc>
                <a:spcPct val="100000"/>
              </a:lnSpc>
              <a:spcAft>
                <a:spcPts val="0"/>
              </a:spcAft>
              <a:buClrTx/>
              <a:buSzTx/>
              <a:buFontTx/>
            </a:pPr>
            <a:r>
              <a:rPr lang="en-GB" cap="all">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European Secretariat</a:t>
            </a:r>
          </a:p>
        </p:txBody>
      </p:sp>
      <p:sp>
        <p:nvSpPr>
          <p:cNvPr id="7" name="Textfeld 6"/>
          <p:cNvSpPr txBox="1"/>
          <p:nvPr/>
        </p:nvSpPr>
        <p:spPr>
          <a:xfrm>
            <a:off x="323528" y="1491630"/>
            <a:ext cx="8568952" cy="2569934"/>
          </a:xfrm>
          <a:prstGeom prst="rect">
            <a:avLst/>
          </a:prstGeom>
          <a:noFill/>
        </p:spPr>
        <p:txBody>
          <a:bodyPr wrap="square" rtlCol="0">
            <a:spAutoFit/>
          </a:bodyPr>
          <a:lstStyle/>
          <a:p>
            <a:pPr>
              <a:spcAft>
                <a:spcPts val="1800"/>
              </a:spcAft>
            </a:pPr>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Climate Alliance activities</a:t>
            </a:r>
          </a:p>
          <a:p>
            <a:pPr marL="270000" indent="-270000">
              <a:spcAft>
                <a:spcPts val="600"/>
              </a:spcAft>
              <a:buClr>
                <a:schemeClr val="tx1">
                  <a:lumMod val="75000"/>
                  <a:lumOff val="25000"/>
                </a:schemeClr>
              </a:buClr>
              <a:buFont typeface="Arial" panose="020B0604020202020204" pitchFamily="34" charset="0"/>
              <a:buChar char="•"/>
            </a:pP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exchange of experience and advice for members</a:t>
            </a:r>
          </a:p>
          <a:p>
            <a:pPr marL="270000" indent="-270000">
              <a:spcAft>
                <a:spcPts val="600"/>
              </a:spcAft>
              <a:buClr>
                <a:schemeClr val="tx1">
                  <a:lumMod val="75000"/>
                  <a:lumOff val="25000"/>
                </a:schemeClr>
              </a:buClr>
              <a:buFont typeface="Arial" panose="020B0604020202020204" pitchFamily="34" charset="0"/>
              <a:buChar char="•"/>
            </a:pP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development of methodological approaches to municipal climate action</a:t>
            </a:r>
          </a:p>
          <a:p>
            <a:pPr marL="270000" indent="-270000">
              <a:spcAft>
                <a:spcPts val="600"/>
              </a:spcAft>
              <a:buClr>
                <a:schemeClr val="tx1">
                  <a:lumMod val="75000"/>
                  <a:lumOff val="25000"/>
                </a:schemeClr>
              </a:buClr>
              <a:buFont typeface="Arial" panose="020B0604020202020204" pitchFamily="34" charset="0"/>
              <a:buChar char="•"/>
            </a:pP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cooperation with indigenous peoples</a:t>
            </a:r>
          </a:p>
          <a:p>
            <a:pPr marL="270000" indent="-270000">
              <a:spcAft>
                <a:spcPts val="600"/>
              </a:spcAft>
              <a:buClr>
                <a:schemeClr val="tx1">
                  <a:lumMod val="75000"/>
                  <a:lumOff val="25000"/>
                </a:schemeClr>
              </a:buClr>
              <a:buFont typeface="Arial" panose="020B0604020202020204" pitchFamily="34" charset="0"/>
              <a:buChar char="•"/>
            </a:pP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representation of municipalities’ interests on the national, European and international levels</a:t>
            </a:r>
          </a:p>
          <a:p>
            <a:pPr marL="270000" indent="-270000">
              <a:spcAft>
                <a:spcPts val="600"/>
              </a:spcAft>
              <a:buClr>
                <a:schemeClr val="tx1">
                  <a:lumMod val="75000"/>
                  <a:lumOff val="25000"/>
                </a:schemeClr>
              </a:buClr>
              <a:buFont typeface="Arial" panose="020B0604020202020204" pitchFamily="34" charset="0"/>
              <a:buChar char="•"/>
            </a:pP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conception and coordination of campaigns</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620776" y="137269"/>
            <a:ext cx="2199696" cy="1143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292613"/>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362472" y="3441070"/>
            <a:ext cx="8136904" cy="707886"/>
          </a:xfrm>
          <a:prstGeom prst="rect">
            <a:avLst/>
          </a:prstGeom>
        </p:spPr>
        <p:txBody>
          <a:bodyPr wrap="square">
            <a:spAutoFit/>
          </a:bodyPr>
          <a:lstStyle>
            <a:defPPr>
              <a:defRPr lang="de-DE"/>
            </a:defPPr>
            <a:lvl1pPr>
              <a:spcAft>
                <a:spcPts val="600"/>
              </a:spcAft>
              <a:tabLst>
                <a:tab pos="2420938" algn="l"/>
              </a:tabLst>
              <a:defRPr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defRPr>
            </a:lvl1pPr>
          </a:lstStyle>
          <a:p>
            <a:r>
              <a:rPr lang="en-GB" b="1"/>
              <a:t>Competition</a:t>
            </a:r>
            <a:r>
              <a:rPr lang="en-GB"/>
              <a:t> to promote cycling, help protect the climate and enhance the quality of life in municipalities</a:t>
            </a:r>
          </a:p>
        </p:txBody>
      </p:sp>
      <p:sp>
        <p:nvSpPr>
          <p:cNvPr id="6" name="Rechteck 5"/>
          <p:cNvSpPr/>
          <p:nvPr/>
        </p:nvSpPr>
        <p:spPr>
          <a:xfrm>
            <a:off x="362472" y="2571750"/>
            <a:ext cx="8136904" cy="646331"/>
          </a:xfrm>
          <a:prstGeom prst="rect">
            <a:avLst/>
          </a:prstGeom>
        </p:spPr>
        <p:txBody>
          <a:bodyPr wrap="square">
            <a:spAutoFit/>
          </a:bodyPr>
          <a:lstStyle/>
          <a:p>
            <a:pPr fontAlgn="auto">
              <a:lnSpc>
                <a:spcPct val="100000"/>
              </a:lnSpc>
              <a:spcAft>
                <a:spcPts val="0"/>
              </a:spcAft>
              <a:buClrTx/>
              <a:buSzTx/>
              <a:buFontTx/>
            </a:pPr>
            <a:r>
              <a:rPr lang="en-GB" sz="36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What is CITY CYCLING?</a:t>
            </a:r>
          </a:p>
        </p:txBody>
      </p:sp>
      <p:sp>
        <p:nvSpPr>
          <p:cNvPr id="7" name="Rectangle 8"/>
          <p:cNvSpPr>
            <a:spLocks noChangeArrowheads="1"/>
          </p:cNvSpPr>
          <p:nvPr/>
        </p:nvSpPr>
        <p:spPr bwMode="auto">
          <a:xfrm>
            <a:off x="0" y="2360915"/>
            <a:ext cx="9144001" cy="2782585"/>
          </a:xfrm>
          <a:prstGeom prst="rect">
            <a:avLst/>
          </a:prstGeom>
          <a:solidFill>
            <a:srgbClr val="92C71F"/>
          </a:solidFill>
          <a:ln>
            <a:noFill/>
          </a:ln>
          <a:effectLst/>
        </p:spPr>
        <p:txBody>
          <a:bodyPr lIns="90000" tIns="46800" rIns="90000" bIns="46800" anchor="ctr"/>
          <a:lstStyle>
            <a:lvl1pPr>
              <a:defRPr sz="2800">
                <a:solidFill>
                  <a:schemeClr val="tx1"/>
                </a:solidFill>
                <a:latin typeface="Arial" charset="0"/>
                <a:cs typeface="Arial" charset="0"/>
              </a:defRPr>
            </a:lvl1pPr>
            <a:lvl2pPr marL="742950" indent="-285750">
              <a:defRPr sz="2800">
                <a:solidFill>
                  <a:schemeClr val="tx1"/>
                </a:solidFill>
                <a:latin typeface="Arial" charset="0"/>
                <a:cs typeface="Arial" charset="0"/>
              </a:defRPr>
            </a:lvl2pPr>
            <a:lvl3pPr marL="1143000" indent="-228600">
              <a:defRPr sz="2800">
                <a:solidFill>
                  <a:schemeClr val="tx1"/>
                </a:solidFill>
                <a:latin typeface="Arial" charset="0"/>
                <a:cs typeface="Arial" charset="0"/>
              </a:defRPr>
            </a:lvl3pPr>
            <a:lvl4pPr marL="1600200" indent="-228600">
              <a:defRPr sz="2800">
                <a:solidFill>
                  <a:schemeClr val="tx1"/>
                </a:solidFill>
                <a:latin typeface="Arial" charset="0"/>
                <a:cs typeface="Arial" charset="0"/>
              </a:defRPr>
            </a:lvl4pPr>
            <a:lvl5pPr marL="2057400" indent="-228600">
              <a:defRPr sz="2800">
                <a:solidFill>
                  <a:schemeClr val="tx1"/>
                </a:solidFill>
                <a:latin typeface="Arial" charset="0"/>
                <a:cs typeface="Arial" charset="0"/>
              </a:defRPr>
            </a:lvl5pPr>
            <a:lvl6pPr marL="25146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6pPr>
            <a:lvl7pPr marL="29718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7pPr>
            <a:lvl8pPr marL="34290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8pPr>
            <a:lvl9pPr marL="38862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9pPr>
          </a:lstStyle>
          <a:p>
            <a:pPr algn="ctr">
              <a:lnSpc>
                <a:spcPct val="99000"/>
              </a:lnSpc>
              <a:buClr>
                <a:srgbClr val="31639C"/>
              </a:buClr>
              <a:buFont typeface="Arial Narrow" pitchFamily="34" charset="0"/>
              <a:buNone/>
            </a:pPr>
            <a:br>
              <a:rPr lang="en-GB" sz="4400" b="1">
                <a:solidFill>
                  <a:schemeClr val="bg1"/>
                </a:solidFill>
                <a:latin typeface="Arial" panose="020B0604020202020204" pitchFamily="34" charset="0"/>
                <a:ea typeface="Roboto" panose="02000000000000000000" pitchFamily="2" charset="0"/>
                <a:cs typeface="Arial" panose="020B0604020202020204" pitchFamily="34" charset="0"/>
              </a:rPr>
            </a:br>
            <a:r>
              <a:rPr lang="en-GB" sz="4400" b="1">
                <a:solidFill>
                  <a:schemeClr val="bg1"/>
                </a:solidFill>
                <a:latin typeface="Arial" panose="020B0604020202020204" pitchFamily="34" charset="0"/>
                <a:ea typeface="Roboto" panose="02000000000000000000" pitchFamily="2" charset="0"/>
                <a:cs typeface="Arial" panose="020B0604020202020204" pitchFamily="34" charset="0"/>
              </a:rPr>
              <a:t>More people </a:t>
            </a:r>
          </a:p>
          <a:p>
            <a:pPr algn="ctr">
              <a:lnSpc>
                <a:spcPct val="99000"/>
              </a:lnSpc>
              <a:buClr>
                <a:srgbClr val="31639C"/>
              </a:buClr>
              <a:buFont typeface="Arial Narrow" pitchFamily="34" charset="0"/>
              <a:buNone/>
            </a:pPr>
            <a:r>
              <a:rPr lang="en-GB" sz="4400" b="1">
                <a:solidFill>
                  <a:schemeClr val="bg1"/>
                </a:solidFill>
                <a:latin typeface="Arial" panose="020B0604020202020204" pitchFamily="34" charset="0"/>
                <a:ea typeface="Roboto" panose="02000000000000000000" pitchFamily="2" charset="0"/>
                <a:cs typeface="Arial" panose="020B0604020202020204" pitchFamily="34" charset="0"/>
              </a:rPr>
              <a:t>cycle more!</a:t>
            </a:r>
          </a:p>
        </p:txBody>
      </p:sp>
      <p:pic>
        <p:nvPicPr>
          <p:cNvPr id="9" name="Picture 2"/>
          <p:cNvPicPr preferRelativeResize="0">
            <a:picLocks noChangeAspect="1" noChangeArrowheads="1"/>
          </p:cNvPicPr>
          <p:nvPr/>
        </p:nvPicPr>
        <p:blipFill rotWithShape="1">
          <a:blip r:embed="rId3" cstate="screen">
            <a:extLst>
              <a:ext uri="{28A0092B-C50C-407E-A947-70E740481C1C}">
                <a14:useLocalDpi xmlns:a14="http://schemas.microsoft.com/office/drawing/2010/main" val="0"/>
              </a:ext>
            </a:extLst>
          </a:blip>
          <a:srcRect l="128" t="9173" r="1" b="6006"/>
          <a:stretch/>
        </p:blipFill>
        <p:spPr bwMode="auto">
          <a:xfrm>
            <a:off x="0" y="-20538"/>
            <a:ext cx="9144000" cy="3114859"/>
          </a:xfrm>
          <a:prstGeom prst="rect">
            <a:avLst/>
          </a:prstGeom>
          <a:solidFill>
            <a:schemeClr val="bg1"/>
          </a:solidFill>
          <a:ln>
            <a:noFill/>
          </a:ln>
        </p:spPr>
      </p:pic>
      <p:sp>
        <p:nvSpPr>
          <p:cNvPr id="10" name="Textfeld 9"/>
          <p:cNvSpPr txBox="1"/>
          <p:nvPr/>
        </p:nvSpPr>
        <p:spPr>
          <a:xfrm>
            <a:off x="7164288" y="51470"/>
            <a:ext cx="1979712" cy="200055"/>
          </a:xfrm>
          <a:prstGeom prst="rect">
            <a:avLst/>
          </a:prstGeom>
          <a:noFill/>
        </p:spPr>
        <p:txBody>
          <a:bodyPr wrap="square" rtlCol="0">
            <a:spAutoFit/>
          </a:bodyPr>
          <a:lstStyle/>
          <a:p>
            <a:pPr algn="r"/>
            <a:r>
              <a:rPr lang="en-GB" sz="700" i="1" dirty="0">
                <a:solidFill>
                  <a:schemeClr val="bg1"/>
                </a:solidFill>
                <a:latin typeface="Arial" panose="020B0604020202020204" pitchFamily="34" charset="0"/>
                <a:cs typeface="Arial" panose="020B0604020202020204" pitchFamily="34" charset="0"/>
              </a:rPr>
              <a:t>Photo: Climate Alliance Services</a:t>
            </a:r>
          </a:p>
        </p:txBody>
      </p:sp>
    </p:spTree>
    <p:extLst>
      <p:ext uri="{BB962C8B-B14F-4D97-AF65-F5344CB8AC3E}">
        <p14:creationId xmlns:p14="http://schemas.microsoft.com/office/powerpoint/2010/main" val="41147481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hteck 3"/>
          <p:cNvSpPr/>
          <p:nvPr/>
        </p:nvSpPr>
        <p:spPr>
          <a:xfrm>
            <a:off x="362472" y="3441070"/>
            <a:ext cx="7920880" cy="1169551"/>
          </a:xfrm>
          <a:prstGeom prst="rect">
            <a:avLst/>
          </a:prstGeom>
        </p:spPr>
        <p:txBody>
          <a:bodyPr wrap="square">
            <a:spAutoFit/>
          </a:bodyPr>
          <a:lstStyle/>
          <a:p>
            <a:pPr>
              <a:spcAft>
                <a:spcPts val="600"/>
              </a:spcAft>
              <a:tabLst>
                <a:tab pos="2420938" algn="l"/>
              </a:tabLst>
            </a:pP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Cycle as many kilometres as possible for </a:t>
            </a: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business and leisure</a:t>
            </a:r>
          </a:p>
          <a:p>
            <a:pPr>
              <a:spcAft>
                <a:spcPts val="600"/>
              </a:spcAft>
              <a:tabLst>
                <a:tab pos="2420938" algn="l"/>
              </a:tabLst>
            </a:pP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Everyone</a:t>
            </a: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can join in</a:t>
            </a:r>
          </a:p>
          <a:p>
            <a:pPr>
              <a:spcAft>
                <a:spcPts val="600"/>
              </a:spcAft>
              <a:tabLst>
                <a:tab pos="2420938" algn="l"/>
              </a:tabLst>
            </a:pP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Cyclist form </a:t>
            </a: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teams</a:t>
            </a:r>
          </a:p>
        </p:txBody>
      </p:sp>
      <p:sp>
        <p:nvSpPr>
          <p:cNvPr id="6" name="Rechteck 5"/>
          <p:cNvSpPr/>
          <p:nvPr/>
        </p:nvSpPr>
        <p:spPr>
          <a:xfrm>
            <a:off x="362472" y="2571750"/>
            <a:ext cx="6081735" cy="646331"/>
          </a:xfrm>
          <a:prstGeom prst="rect">
            <a:avLst/>
          </a:prstGeom>
        </p:spPr>
        <p:txBody>
          <a:bodyPr wrap="square">
            <a:spAutoFit/>
          </a:bodyPr>
          <a:lstStyle/>
          <a:p>
            <a:pPr fontAlgn="auto">
              <a:lnSpc>
                <a:spcPct val="100000"/>
              </a:lnSpc>
              <a:spcAft>
                <a:spcPts val="0"/>
              </a:spcAft>
              <a:buClrTx/>
              <a:buSzTx/>
              <a:buFontTx/>
            </a:pPr>
            <a:r>
              <a:rPr lang="en-GB" sz="36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How does it work?</a:t>
            </a:r>
          </a:p>
        </p:txBody>
      </p:sp>
      <p:pic>
        <p:nvPicPr>
          <p:cNvPr id="5" name="Picture 4"/>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l="196" r="1"/>
          <a:stretch/>
        </p:blipFill>
        <p:spPr bwMode="auto">
          <a:xfrm>
            <a:off x="0" y="0"/>
            <a:ext cx="9157646" cy="2400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6"/>
          <p:cNvSpPr txBox="1"/>
          <p:nvPr/>
        </p:nvSpPr>
        <p:spPr>
          <a:xfrm>
            <a:off x="6047656" y="2165315"/>
            <a:ext cx="3096344" cy="200055"/>
          </a:xfrm>
          <a:prstGeom prst="rect">
            <a:avLst/>
          </a:prstGeom>
          <a:noFill/>
        </p:spPr>
        <p:txBody>
          <a:bodyPr wrap="square" rtlCol="0">
            <a:spAutoFit/>
          </a:bodyPr>
          <a:lstStyle/>
          <a:p>
            <a:pPr algn="r"/>
            <a:r>
              <a:rPr lang="en-GB" sz="700" i="1" dirty="0">
                <a:solidFill>
                  <a:schemeClr val="bg1"/>
                </a:solidFill>
                <a:latin typeface="Arial" panose="020B0604020202020204" pitchFamily="34" charset="0"/>
                <a:cs typeface="Arial" panose="020B0604020202020204" pitchFamily="34" charset="0"/>
              </a:rPr>
              <a:t>Photo: Climate Alliance Services/ Felix </a:t>
            </a:r>
            <a:r>
              <a:rPr lang="en-GB" sz="700" i="1" dirty="0" err="1">
                <a:solidFill>
                  <a:schemeClr val="bg1"/>
                </a:solidFill>
                <a:latin typeface="Arial" panose="020B0604020202020204" pitchFamily="34" charset="0"/>
                <a:cs typeface="Arial" panose="020B0604020202020204" pitchFamily="34" charset="0"/>
              </a:rPr>
              <a:t>Krammer</a:t>
            </a:r>
            <a:endParaRPr lang="en-GB" sz="700"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2412963"/>
      </p:ext>
    </p:extLst>
  </p:cSld>
  <p:clrMapOvr>
    <a:overrideClrMapping bg1="lt1" tx1="dk1" bg2="lt2" tx2="dk2" accent1="accent1" accent2="accent2" accent3="accent3" accent4="accent4" accent5="accent5" accent6="accent6" hlink="hlink" folHlink="folHlink"/>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323528" y="1779662"/>
            <a:ext cx="4968552" cy="2400657"/>
          </a:xfrm>
          <a:prstGeom prst="rect">
            <a:avLst/>
          </a:prstGeom>
        </p:spPr>
        <p:txBody>
          <a:bodyPr wrap="square">
            <a:spAutoFit/>
          </a:bodyPr>
          <a:lstStyle/>
          <a:p>
            <a:pPr>
              <a:spcAft>
                <a:spcPts val="1800"/>
              </a:spcAft>
              <a:tabLst>
                <a:tab pos="2420938" algn="l"/>
              </a:tabLst>
            </a:pP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CITY CYCLING campaign season</a:t>
            </a:r>
            <a:b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1 May to 30 September</a:t>
            </a:r>
          </a:p>
          <a:p>
            <a:pPr>
              <a:spcAft>
                <a:spcPts val="1800"/>
              </a:spcAft>
              <a:tabLst>
                <a:tab pos="2420938" algn="l"/>
              </a:tabLst>
            </a:pP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Local campaign period</a:t>
            </a:r>
            <a:b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21 consecutive days</a:t>
            </a:r>
          </a:p>
          <a:p>
            <a:pPr>
              <a:spcAft>
                <a:spcPts val="1800"/>
              </a:spcAft>
              <a:tabLst>
                <a:tab pos="2420938" algn="l"/>
              </a:tabLst>
            </a:pP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Enter kilometres </a:t>
            </a: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online</a:t>
            </a: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or use the </a:t>
            </a: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CITY CYCLING app</a:t>
            </a: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to </a:t>
            </a: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track</a:t>
            </a: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them</a:t>
            </a:r>
          </a:p>
        </p:txBody>
      </p:sp>
      <p:sp>
        <p:nvSpPr>
          <p:cNvPr id="5" name="Rechteck 4"/>
          <p:cNvSpPr/>
          <p:nvPr/>
        </p:nvSpPr>
        <p:spPr>
          <a:xfrm>
            <a:off x="179512" y="771550"/>
            <a:ext cx="6336704" cy="646331"/>
          </a:xfrm>
          <a:prstGeom prst="rect">
            <a:avLst/>
          </a:prstGeom>
        </p:spPr>
        <p:txBody>
          <a:bodyPr wrap="square">
            <a:spAutoFit/>
          </a:bodyPr>
          <a:lstStyle/>
          <a:p>
            <a:pPr fontAlgn="auto">
              <a:lnSpc>
                <a:spcPct val="100000"/>
              </a:lnSpc>
              <a:spcAft>
                <a:spcPts val="0"/>
              </a:spcAft>
              <a:buClrTx/>
              <a:buSzTx/>
              <a:buFontTx/>
            </a:pPr>
            <a:r>
              <a:rPr lang="en-GB" sz="36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How does it work?</a:t>
            </a:r>
          </a:p>
        </p:txBody>
      </p:sp>
      <p:pic>
        <p:nvPicPr>
          <p:cNvPr id="6" name="Picture 3"/>
          <p:cNvPicPr>
            <a:picLocks noChangeAspect="1" noChangeArrowheads="1"/>
          </p:cNvPicPr>
          <p:nvPr/>
        </p:nvPicPr>
        <p:blipFill>
          <a:blip r:embed="rId3" cstate="screen">
            <a:extLst>
              <a:ext uri="{28A0092B-C50C-407E-A947-70E740481C1C}">
                <a14:useLocalDpi xmlns:a14="http://schemas.microsoft.com/office/drawing/2010/main" val="0"/>
              </a:ext>
            </a:extLst>
          </a:blip>
          <a:stretch>
            <a:fillRect/>
          </a:stretch>
        </p:blipFill>
        <p:spPr bwMode="auto">
          <a:xfrm>
            <a:off x="5809830" y="0"/>
            <a:ext cx="3370682"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6"/>
          <p:cNvSpPr txBox="1"/>
          <p:nvPr/>
        </p:nvSpPr>
        <p:spPr>
          <a:xfrm>
            <a:off x="6087211" y="4943445"/>
            <a:ext cx="3096344" cy="200055"/>
          </a:xfrm>
          <a:prstGeom prst="rect">
            <a:avLst/>
          </a:prstGeom>
          <a:noFill/>
        </p:spPr>
        <p:txBody>
          <a:bodyPr wrap="square" rtlCol="0">
            <a:spAutoFit/>
          </a:bodyPr>
          <a:lstStyle/>
          <a:p>
            <a:pPr algn="r"/>
            <a:r>
              <a:rPr lang="en-GB" sz="700" i="1" dirty="0">
                <a:solidFill>
                  <a:srgbClr val="F4F9FA"/>
                </a:solidFill>
                <a:latin typeface="Arial" panose="020B0604020202020204" pitchFamily="34" charset="0"/>
                <a:cs typeface="Arial" panose="020B0604020202020204" pitchFamily="34" charset="0"/>
              </a:rPr>
              <a:t>Photo: Climate Alliance Services</a:t>
            </a:r>
          </a:p>
        </p:txBody>
      </p:sp>
    </p:spTree>
    <p:extLst>
      <p:ext uri="{BB962C8B-B14F-4D97-AF65-F5344CB8AC3E}">
        <p14:creationId xmlns:p14="http://schemas.microsoft.com/office/powerpoint/2010/main" val="1055746446"/>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468710" y="261104"/>
            <a:ext cx="4679354" cy="923330"/>
          </a:xfrm>
          <a:prstGeom prst="rect">
            <a:avLst/>
          </a:prstGeom>
        </p:spPr>
        <p:txBody>
          <a:bodyPr wrap="square">
            <a:spAutoFit/>
          </a:bodyPr>
          <a:lstStyle/>
          <a:p>
            <a:pPr fontAlgn="auto">
              <a:lnSpc>
                <a:spcPct val="100000"/>
              </a:lnSpc>
              <a:spcAft>
                <a:spcPts val="0"/>
              </a:spcAft>
              <a:buClrTx/>
              <a:buSzTx/>
              <a:buFontTx/>
            </a:pPr>
            <a:r>
              <a:rPr lang="en-GB" sz="36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Target group</a:t>
            </a:r>
          </a:p>
          <a:p>
            <a:pPr marL="87313" fontAlgn="auto">
              <a:lnSpc>
                <a:spcPct val="100000"/>
              </a:lnSpc>
              <a:spcAft>
                <a:spcPts val="0"/>
              </a:spcAft>
              <a:buClrTx/>
              <a:buSzTx/>
              <a:buFontTx/>
            </a:pPr>
            <a:r>
              <a:rPr lang="en-GB" cap="all">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Political decision-makers</a:t>
            </a:r>
          </a:p>
        </p:txBody>
      </p:sp>
      <p:sp>
        <p:nvSpPr>
          <p:cNvPr id="5" name="Rechteck 4"/>
          <p:cNvSpPr/>
          <p:nvPr/>
        </p:nvSpPr>
        <p:spPr>
          <a:xfrm>
            <a:off x="324694" y="1779662"/>
            <a:ext cx="4607346" cy="3170099"/>
          </a:xfrm>
          <a:prstGeom prst="rect">
            <a:avLst/>
          </a:prstGeom>
        </p:spPr>
        <p:txBody>
          <a:bodyPr wrap="square">
            <a:spAutoFit/>
          </a:bodyPr>
          <a:lstStyle/>
          <a:p>
            <a:pPr>
              <a:spcAft>
                <a:spcPts val="1800"/>
              </a:spcAft>
              <a:buClr>
                <a:schemeClr val="bg1">
                  <a:lumMod val="50000"/>
                </a:schemeClr>
              </a:buClr>
            </a:pP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Take the </a:t>
            </a: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cyclist’s perspective</a:t>
            </a:r>
          </a:p>
          <a:p>
            <a:pPr>
              <a:spcAft>
                <a:spcPts val="1800"/>
              </a:spcAft>
              <a:buClr>
                <a:schemeClr val="bg1">
                  <a:lumMod val="50000"/>
                </a:schemeClr>
              </a:buClr>
            </a:pP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Demonstrate </a:t>
            </a: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proximity to citizens</a:t>
            </a:r>
          </a:p>
          <a:p>
            <a:pPr>
              <a:spcAft>
                <a:spcPts val="1800"/>
              </a:spcAft>
              <a:buClr>
                <a:schemeClr val="bg1">
                  <a:lumMod val="50000"/>
                </a:schemeClr>
              </a:buClr>
            </a:pP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Set a </a:t>
            </a: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good example</a:t>
            </a:r>
          </a:p>
          <a:p>
            <a:pPr>
              <a:spcAft>
                <a:spcPts val="1800"/>
              </a:spcAft>
              <a:buClr>
                <a:schemeClr val="bg1">
                  <a:lumMod val="50000"/>
                </a:schemeClr>
              </a:buClr>
            </a:pP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Citizens exert </a:t>
            </a: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political “pressure”</a:t>
            </a:r>
          </a:p>
          <a:p>
            <a:pPr>
              <a:spcAft>
                <a:spcPts val="1800"/>
              </a:spcAft>
              <a:buClr>
                <a:schemeClr val="bg1">
                  <a:lumMod val="50000"/>
                </a:schemeClr>
              </a:buClr>
            </a:pP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Perceive cyclists as </a:t>
            </a: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voters</a:t>
            </a:r>
          </a:p>
        </p:txBody>
      </p:sp>
      <p:sp>
        <p:nvSpPr>
          <p:cNvPr id="9" name="Rectangle 8"/>
          <p:cNvSpPr>
            <a:spLocks noChangeArrowheads="1"/>
          </p:cNvSpPr>
          <p:nvPr/>
        </p:nvSpPr>
        <p:spPr bwMode="auto">
          <a:xfrm>
            <a:off x="-1" y="1635646"/>
            <a:ext cx="5483715" cy="3507854"/>
          </a:xfrm>
          <a:prstGeom prst="rect">
            <a:avLst/>
          </a:prstGeom>
          <a:solidFill>
            <a:srgbClr val="92C71F"/>
          </a:solidFill>
          <a:ln>
            <a:noFill/>
          </a:ln>
          <a:effectLst/>
        </p:spPr>
        <p:txBody>
          <a:bodyPr lIns="0" tIns="0" rIns="0" bIns="0" anchor="ctr"/>
          <a:lstStyle>
            <a:lvl1pPr>
              <a:defRPr sz="2800">
                <a:solidFill>
                  <a:schemeClr val="tx1"/>
                </a:solidFill>
                <a:latin typeface="Arial" charset="0"/>
                <a:cs typeface="Arial" charset="0"/>
              </a:defRPr>
            </a:lvl1pPr>
            <a:lvl2pPr marL="742950" indent="-285750">
              <a:defRPr sz="2800">
                <a:solidFill>
                  <a:schemeClr val="tx1"/>
                </a:solidFill>
                <a:latin typeface="Arial" charset="0"/>
                <a:cs typeface="Arial" charset="0"/>
              </a:defRPr>
            </a:lvl2pPr>
            <a:lvl3pPr marL="1143000" indent="-228600">
              <a:defRPr sz="2800">
                <a:solidFill>
                  <a:schemeClr val="tx1"/>
                </a:solidFill>
                <a:latin typeface="Arial" charset="0"/>
                <a:cs typeface="Arial" charset="0"/>
              </a:defRPr>
            </a:lvl3pPr>
            <a:lvl4pPr marL="1600200" indent="-228600">
              <a:defRPr sz="2800">
                <a:solidFill>
                  <a:schemeClr val="tx1"/>
                </a:solidFill>
                <a:latin typeface="Arial" charset="0"/>
                <a:cs typeface="Arial" charset="0"/>
              </a:defRPr>
            </a:lvl4pPr>
            <a:lvl5pPr marL="2057400" indent="-228600">
              <a:defRPr sz="2800">
                <a:solidFill>
                  <a:schemeClr val="tx1"/>
                </a:solidFill>
                <a:latin typeface="Arial" charset="0"/>
                <a:cs typeface="Arial" charset="0"/>
              </a:defRPr>
            </a:lvl5pPr>
            <a:lvl6pPr marL="25146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6pPr>
            <a:lvl7pPr marL="29718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7pPr>
            <a:lvl8pPr marL="34290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8pPr>
            <a:lvl9pPr marL="38862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9pPr>
          </a:lstStyle>
          <a:p>
            <a:pPr algn="ctr">
              <a:lnSpc>
                <a:spcPct val="99000"/>
              </a:lnSpc>
              <a:buClr>
                <a:srgbClr val="31639C"/>
              </a:buClr>
              <a:buFont typeface="Arial Narrow" pitchFamily="34" charset="0"/>
              <a:buNone/>
            </a:pPr>
            <a:r>
              <a:rPr lang="en-GB" sz="3200" b="1">
                <a:solidFill>
                  <a:schemeClr val="bg1"/>
                </a:solidFill>
                <a:latin typeface="Arial" panose="020B0604020202020204" pitchFamily="34" charset="0"/>
                <a:ea typeface="Roboto" panose="02000000000000000000" pitchFamily="2" charset="0"/>
                <a:cs typeface="Arial" panose="020B0604020202020204" pitchFamily="34" charset="0"/>
              </a:rPr>
              <a:t>Long-term </a:t>
            </a:r>
            <a:br>
              <a:rPr lang="en-GB" sz="3200" b="1">
                <a:solidFill>
                  <a:schemeClr val="bg1"/>
                </a:solidFill>
                <a:latin typeface="Arial" panose="020B0604020202020204" pitchFamily="34" charset="0"/>
                <a:ea typeface="Roboto" panose="02000000000000000000" pitchFamily="2" charset="0"/>
                <a:cs typeface="Arial" panose="020B0604020202020204" pitchFamily="34" charset="0"/>
              </a:rPr>
            </a:br>
            <a:r>
              <a:rPr lang="en-GB" sz="3200" b="1">
                <a:solidFill>
                  <a:schemeClr val="bg1"/>
                </a:solidFill>
                <a:latin typeface="Arial" panose="020B0604020202020204" pitchFamily="34" charset="0"/>
                <a:ea typeface="Roboto" panose="02000000000000000000" pitchFamily="2" charset="0"/>
                <a:cs typeface="Arial" panose="020B0604020202020204" pitchFamily="34" charset="0"/>
              </a:rPr>
              <a:t>improvement of the </a:t>
            </a:r>
            <a:br>
              <a:rPr lang="en-GB" sz="3200" b="1">
                <a:solidFill>
                  <a:schemeClr val="bg1"/>
                </a:solidFill>
                <a:latin typeface="Arial" panose="020B0604020202020204" pitchFamily="34" charset="0"/>
                <a:ea typeface="Roboto" panose="02000000000000000000" pitchFamily="2" charset="0"/>
                <a:cs typeface="Arial" panose="020B0604020202020204" pitchFamily="34" charset="0"/>
              </a:rPr>
            </a:br>
            <a:r>
              <a:rPr lang="en-GB" sz="3200" b="1">
                <a:solidFill>
                  <a:schemeClr val="bg1"/>
                </a:solidFill>
                <a:latin typeface="Arial" panose="020B0604020202020204" pitchFamily="34" charset="0"/>
                <a:ea typeface="Roboto" panose="02000000000000000000" pitchFamily="2" charset="0"/>
                <a:cs typeface="Arial" panose="020B0604020202020204" pitchFamily="34" charset="0"/>
              </a:rPr>
              <a:t>cycling infrastructure!</a:t>
            </a:r>
          </a:p>
        </p:txBody>
      </p:sp>
      <p:pic>
        <p:nvPicPr>
          <p:cNvPr id="7" name="Picture 2"/>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t="1" b="682"/>
          <a:stretch/>
        </p:blipFill>
        <p:spPr bwMode="auto">
          <a:xfrm>
            <a:off x="5483715" y="1"/>
            <a:ext cx="3696797" cy="5143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feld 7"/>
          <p:cNvSpPr txBox="1"/>
          <p:nvPr/>
        </p:nvSpPr>
        <p:spPr>
          <a:xfrm>
            <a:off x="6088855" y="4952674"/>
            <a:ext cx="3096344" cy="200055"/>
          </a:xfrm>
          <a:prstGeom prst="rect">
            <a:avLst/>
          </a:prstGeom>
          <a:noFill/>
        </p:spPr>
        <p:txBody>
          <a:bodyPr wrap="square" rtlCol="0">
            <a:spAutoFit/>
          </a:bodyPr>
          <a:lstStyle/>
          <a:p>
            <a:pPr algn="r"/>
            <a:r>
              <a:rPr lang="en-GB" sz="700" i="1" dirty="0">
                <a:solidFill>
                  <a:schemeClr val="bg1"/>
                </a:solidFill>
                <a:latin typeface="Arial" panose="020B0604020202020204" pitchFamily="34" charset="0"/>
                <a:cs typeface="Arial" panose="020B0604020202020204" pitchFamily="34" charset="0"/>
              </a:rPr>
              <a:t>Photo: Climate Alliance Services / Felix </a:t>
            </a:r>
            <a:r>
              <a:rPr lang="en-GB" sz="700" i="1" dirty="0" err="1">
                <a:solidFill>
                  <a:schemeClr val="bg1"/>
                </a:solidFill>
                <a:latin typeface="Arial" panose="020B0604020202020204" pitchFamily="34" charset="0"/>
                <a:cs typeface="Arial" panose="020B0604020202020204" pitchFamily="34" charset="0"/>
              </a:rPr>
              <a:t>Krammer</a:t>
            </a:r>
            <a:endParaRPr lang="en-GB" sz="700"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16758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0</TotalTime>
  <Words>6788</Words>
  <Application>Microsoft Office PowerPoint</Application>
  <PresentationFormat>Bildschirmpräsentation (16:9)</PresentationFormat>
  <Paragraphs>646</Paragraphs>
  <Slides>58</Slides>
  <Notes>58</Notes>
  <HiddenSlides>1</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58</vt:i4>
      </vt:variant>
    </vt:vector>
  </HeadingPairs>
  <TitlesOfParts>
    <vt:vector size="67" baseType="lpstr">
      <vt:lpstr>Arial</vt:lpstr>
      <vt:lpstr>Arial Black</vt:lpstr>
      <vt:lpstr>Arial Narrow</vt:lpstr>
      <vt:lpstr>Calibri</vt:lpstr>
      <vt:lpstr>Segoe UI Emoji</vt:lpstr>
      <vt:lpstr>Symbol</vt:lpstr>
      <vt:lpstr>Times New Roman</vt:lpstr>
      <vt:lpstr>Wingdings</vt:lpstr>
      <vt:lpstr>Larissa</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amuno</dc:creator>
  <cp:lastModifiedBy>Madoka Omi_Climate Alliance</cp:lastModifiedBy>
  <cp:revision>1029</cp:revision>
  <dcterms:created xsi:type="dcterms:W3CDTF">2018-05-11T09:58:34Z</dcterms:created>
  <dcterms:modified xsi:type="dcterms:W3CDTF">2025-06-06T06:45:54Z</dcterms:modified>
</cp:coreProperties>
</file>