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75"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376" r:id="rId21"/>
    <p:sldId id="417" r:id="rId22"/>
    <p:sldId id="418" r:id="rId23"/>
    <p:sldId id="273" r:id="rId24"/>
    <p:sldId id="274" r:id="rId25"/>
    <p:sldId id="367" r:id="rId26"/>
    <p:sldId id="430" r:id="rId27"/>
    <p:sldId id="335" r:id="rId28"/>
    <p:sldId id="317" r:id="rId29"/>
    <p:sldId id="318" r:id="rId30"/>
    <p:sldId id="284" r:id="rId31"/>
    <p:sldId id="276" r:id="rId32"/>
    <p:sldId id="322" r:id="rId33"/>
    <p:sldId id="406" r:id="rId34"/>
    <p:sldId id="324" r:id="rId35"/>
    <p:sldId id="394" r:id="rId36"/>
    <p:sldId id="326" r:id="rId37"/>
    <p:sldId id="382" r:id="rId38"/>
    <p:sldId id="372" r:id="rId39"/>
    <p:sldId id="432" r:id="rId40"/>
    <p:sldId id="433" r:id="rId41"/>
    <p:sldId id="431" r:id="rId42"/>
    <p:sldId id="407" r:id="rId43"/>
    <p:sldId id="345" r:id="rId44"/>
    <p:sldId id="346" r:id="rId45"/>
    <p:sldId id="374" r:id="rId46"/>
    <p:sldId id="348" r:id="rId47"/>
    <p:sldId id="347" r:id="rId48"/>
    <p:sldId id="423" r:id="rId49"/>
    <p:sldId id="420" r:id="rId50"/>
    <p:sldId id="389" r:id="rId51"/>
    <p:sldId id="416" r:id="rId52"/>
    <p:sldId id="408" r:id="rId53"/>
    <p:sldId id="409" r:id="rId54"/>
    <p:sldId id="410" r:id="rId55"/>
    <p:sldId id="331" r:id="rId56"/>
    <p:sldId id="390" r:id="rId57"/>
    <p:sldId id="411" r:id="rId58"/>
    <p:sldId id="412" r:id="rId59"/>
    <p:sldId id="413" r:id="rId60"/>
    <p:sldId id="414" r:id="rId61"/>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5F2AB21-475F-440F-BB4B-0872622AD50A}">
          <p14:sldIdLst>
            <p14:sldId id="375"/>
            <p14:sldId id="404"/>
            <p14:sldId id="419"/>
            <p14:sldId id="258"/>
          </p14:sldIdLst>
        </p14:section>
        <p14:section name="CITY CYCLING"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376"/>
            <p14:sldId id="417"/>
            <p14:sldId id="418"/>
            <p14:sldId id="273"/>
          </p14:sldIdLst>
        </p14:section>
        <p14:section name="RADar!" id="{F1F1AD5D-A4EB-4FAD-9384-69AEFAA1D33C}">
          <p14:sldIdLst>
            <p14:sldId id="274"/>
            <p14:sldId id="367"/>
            <p14:sldId id="430"/>
            <p14:sldId id="335"/>
            <p14:sldId id="317"/>
            <p14:sldId id="318"/>
            <p14:sldId id="284"/>
            <p14:sldId id="276"/>
          </p14:sldIdLst>
        </p14:section>
        <p14:section name="RiDE" id="{C627E5D0-879F-48B0-B5D6-93A680FD05C6}">
          <p14:sldIdLst>
            <p14:sldId id="322"/>
            <p14:sldId id="406"/>
            <p14:sldId id="324"/>
            <p14:sldId id="394"/>
            <p14:sldId id="326"/>
            <p14:sldId id="382"/>
            <p14:sldId id="372"/>
            <p14:sldId id="432"/>
            <p14:sldId id="433"/>
            <p14:sldId id="431"/>
            <p14:sldId id="407"/>
            <p14:sldId id="345"/>
            <p14:sldId id="346"/>
            <p14:sldId id="374"/>
            <p14:sldId id="348"/>
            <p14:sldId id="347"/>
            <p14:sldId id="423"/>
            <p14:sldId id="420"/>
            <p14:sldId id="389"/>
            <p14:sldId id="416"/>
            <p14:sldId id="408"/>
            <p14:sldId id="409"/>
            <p14:sldId id="410"/>
            <p14:sldId id="331"/>
            <p14:sldId id="390"/>
            <p14:sldId id="411"/>
          </p14:sldIdLst>
        </p14:section>
        <p14:section name="Climate Alliance" id="{46C759C8-9216-44D5-9A49-6231AE76E15D}">
          <p14:sldIdLst>
            <p14:sldId id="412"/>
            <p14:sldId id="413"/>
            <p14:sldId id="414"/>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4DF"/>
    <a:srgbClr val="F4F9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71" autoAdjust="0"/>
    <p:restoredTop sz="67491" autoAdjust="0"/>
  </p:normalViewPr>
  <p:slideViewPr>
    <p:cSldViewPr>
      <p:cViewPr>
        <p:scale>
          <a:sx n="98" d="100"/>
          <a:sy n="98" d="100"/>
        </p:scale>
        <p:origin x="-725" y="-346"/>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slide" Target="slides/slide52.xml"/><Relationship Id="rId1" Type="http://schemas.openxmlformats.org/officeDocument/2006/relationships/slide" Target="slides/slide1.xml"/><Relationship Id="rId4"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110122910091552E-2"/>
          <c:y val="0.18448363742686449"/>
          <c:w val="0.92111068229323245"/>
          <c:h val="0.66539411159202566"/>
        </c:manualLayout>
      </c:layout>
      <c:barChart>
        <c:barDir val="col"/>
        <c:grouping val="clustered"/>
        <c:varyColors val="0"/>
        <c:dLbls>
          <c:showLegendKey val="0"/>
          <c:showVal val="0"/>
          <c:showCatName val="0"/>
          <c:showSerName val="0"/>
          <c:showPercent val="0"/>
          <c:showBubbleSize val="0"/>
        </c:dLbls>
        <c:gapWidth val="100"/>
        <c:axId val="191097856"/>
        <c:axId val="161461376"/>
      </c:barChart>
      <c:catAx>
        <c:axId val="19109785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61461376"/>
        <c:crosses val="autoZero"/>
        <c:auto val="1"/>
        <c:lblAlgn val="ctr"/>
        <c:lblOffset val="100"/>
        <c:noMultiLvlLbl val="0"/>
      </c:catAx>
      <c:valAx>
        <c:axId val="161461376"/>
        <c:scaling>
          <c:orientation val="minMax"/>
        </c:scaling>
        <c:delete val="1"/>
        <c:axPos val="l"/>
        <c:numFmt formatCode="#,##0" sourceLinked="1"/>
        <c:majorTickMark val="out"/>
        <c:minorTickMark val="none"/>
        <c:tickLblPos val="nextTo"/>
        <c:crossAx val="191097856"/>
        <c:crosses val="autoZero"/>
        <c:crossBetween val="between"/>
      </c:valAx>
      <c:spPr>
        <a:noFill/>
        <a:ln w="25400">
          <a:noFill/>
        </a:ln>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8544782713665E-2"/>
          <c:y val="0.18230701123858942"/>
          <c:w val="0.91432054588706912"/>
          <c:h val="0.69151362585132659"/>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Tabellen!$B$2:$Q$2</c:f>
              <c:numCache>
                <c:formatCode>#,##0</c:formatCode>
                <c:ptCount val="16"/>
                <c:pt idx="0">
                  <c:v>23</c:v>
                </c:pt>
                <c:pt idx="1">
                  <c:v>35</c:v>
                </c:pt>
                <c:pt idx="2">
                  <c:v>60</c:v>
                </c:pt>
                <c:pt idx="3">
                  <c:v>57</c:v>
                </c:pt>
                <c:pt idx="4">
                  <c:v>167</c:v>
                </c:pt>
                <c:pt idx="5">
                  <c:v>201</c:v>
                </c:pt>
                <c:pt idx="6">
                  <c:v>283</c:v>
                </c:pt>
                <c:pt idx="7">
                  <c:v>341</c:v>
                </c:pt>
                <c:pt idx="8">
                  <c:v>496</c:v>
                </c:pt>
                <c:pt idx="9">
                  <c:v>620</c:v>
                </c:pt>
                <c:pt idx="10">
                  <c:v>885</c:v>
                </c:pt>
                <c:pt idx="11">
                  <c:v>1127</c:v>
                </c:pt>
                <c:pt idx="12">
                  <c:v>1482</c:v>
                </c:pt>
                <c:pt idx="13">
                  <c:v>2172</c:v>
                </c:pt>
                <c:pt idx="14">
                  <c:v>2557</c:v>
                </c:pt>
                <c:pt idx="15">
                  <c:v>2836</c:v>
                </c:pt>
              </c:numCache>
            </c:numRef>
          </c:val>
        </c:ser>
        <c:dLbls>
          <c:showLegendKey val="0"/>
          <c:showVal val="0"/>
          <c:showCatName val="0"/>
          <c:showSerName val="0"/>
          <c:showPercent val="0"/>
          <c:showBubbleSize val="0"/>
        </c:dLbls>
        <c:gapWidth val="150"/>
        <c:axId val="223419392"/>
        <c:axId val="223441664"/>
      </c:barChart>
      <c:catAx>
        <c:axId val="22341939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23441664"/>
        <c:crosses val="autoZero"/>
        <c:auto val="1"/>
        <c:lblAlgn val="ctr"/>
        <c:lblOffset val="100"/>
        <c:noMultiLvlLbl val="0"/>
      </c:catAx>
      <c:valAx>
        <c:axId val="223441664"/>
        <c:scaling>
          <c:orientation val="minMax"/>
        </c:scaling>
        <c:delete val="1"/>
        <c:axPos val="l"/>
        <c:numFmt formatCode="#,##0" sourceLinked="1"/>
        <c:majorTickMark val="out"/>
        <c:minorTickMark val="none"/>
        <c:tickLblPos val="nextTo"/>
        <c:crossAx val="223419392"/>
        <c:crosses val="autoZero"/>
        <c:crossBetween val="between"/>
      </c:valAx>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063042852547286E-2"/>
          <c:y val="0.16798772413648994"/>
          <c:w val="0.9286939369825441"/>
          <c:h val="0.76551895994737773"/>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ser>
        <c:dLbls>
          <c:showLegendKey val="0"/>
          <c:showVal val="0"/>
          <c:showCatName val="0"/>
          <c:showSerName val="0"/>
          <c:showPercent val="0"/>
          <c:showBubbleSize val="0"/>
        </c:dLbls>
        <c:gapWidth val="150"/>
        <c:axId val="51081600"/>
        <c:axId val="51084288"/>
      </c:barChart>
      <c:catAx>
        <c:axId val="5108160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51084288"/>
        <c:crosses val="autoZero"/>
        <c:auto val="1"/>
        <c:lblAlgn val="ctr"/>
        <c:lblOffset val="100"/>
        <c:noMultiLvlLbl val="0"/>
      </c:catAx>
      <c:valAx>
        <c:axId val="51084288"/>
        <c:scaling>
          <c:orientation val="minMax"/>
        </c:scaling>
        <c:delete val="1"/>
        <c:axPos val="l"/>
        <c:numFmt formatCode="#,##0" sourceLinked="1"/>
        <c:majorTickMark val="out"/>
        <c:minorTickMark val="none"/>
        <c:tickLblPos val="nextTo"/>
        <c:crossAx val="51081600"/>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24278215223088E-2"/>
          <c:y val="0.18506274655874935"/>
          <c:w val="0.91949475065616793"/>
          <c:h val="0.73327111642563481"/>
        </c:manualLayout>
      </c:layout>
      <c:barChart>
        <c:barDir val="col"/>
        <c:grouping val="clustered"/>
        <c:varyColors val="0"/>
        <c:dLbls>
          <c:showLegendKey val="0"/>
          <c:showVal val="0"/>
          <c:showCatName val="0"/>
          <c:showSerName val="0"/>
          <c:showPercent val="0"/>
          <c:showBubbleSize val="0"/>
        </c:dLbls>
        <c:gapWidth val="150"/>
        <c:axId val="160713344"/>
        <c:axId val="160723328"/>
      </c:barChart>
      <c:catAx>
        <c:axId val="16071334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60723328"/>
        <c:crosses val="autoZero"/>
        <c:auto val="1"/>
        <c:lblAlgn val="ctr"/>
        <c:lblOffset val="100"/>
        <c:noMultiLvlLbl val="0"/>
      </c:catAx>
      <c:valAx>
        <c:axId val="160723328"/>
        <c:scaling>
          <c:orientation val="minMax"/>
        </c:scaling>
        <c:delete val="1"/>
        <c:axPos val="l"/>
        <c:numFmt formatCode="#,##0" sourceLinked="1"/>
        <c:majorTickMark val="out"/>
        <c:minorTickMark val="none"/>
        <c:tickLblPos val="nextTo"/>
        <c:crossAx val="160713344"/>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6699723896763"/>
          <c:y val="0.13285915348953126"/>
          <c:w val="0.73730555355641525"/>
          <c:h val="0.76551895994737773"/>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dLbl>
              <c:idx val="10"/>
              <c:layout>
                <c:manualLayout>
                  <c:x val="1.0566554525292603E-3"/>
                  <c:y val="-2.7897239111889297E-2"/>
                </c:manualLayout>
              </c:layout>
              <c:showLegendKey val="0"/>
              <c:showVal val="1"/>
              <c:showCatName val="0"/>
              <c:showSerName val="0"/>
              <c:showPercent val="0"/>
              <c:showBubbleSize val="0"/>
            </c:dLbl>
            <c:dLbl>
              <c:idx val="11"/>
              <c:layout>
                <c:manualLayout>
                  <c:x val="-2.1133109050586758E-3"/>
                  <c:y val="-2.7897239111889297E-2"/>
                </c:manualLayout>
              </c:layout>
              <c:showLegendKey val="0"/>
              <c:showVal val="1"/>
              <c:showCatName val="0"/>
              <c:showSerName val="0"/>
              <c:showPercent val="0"/>
              <c:showBubbleSize val="0"/>
            </c:dLbl>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Tabellen!$B$5:$Q$5</c:f>
              <c:numCache>
                <c:formatCode>#,##0</c:formatCode>
                <c:ptCount val="16"/>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227888787</c:v>
                </c:pt>
              </c:numCache>
            </c:numRef>
          </c:val>
        </c:ser>
        <c:dLbls>
          <c:showLegendKey val="0"/>
          <c:showVal val="0"/>
          <c:showCatName val="0"/>
          <c:showSerName val="0"/>
          <c:showPercent val="0"/>
          <c:showBubbleSize val="0"/>
        </c:dLbls>
        <c:gapWidth val="150"/>
        <c:axId val="51113344"/>
        <c:axId val="51119616"/>
      </c:barChart>
      <c:catAx>
        <c:axId val="5111334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51119616"/>
        <c:crosses val="autoZero"/>
        <c:auto val="1"/>
        <c:lblAlgn val="ctr"/>
        <c:lblOffset val="100"/>
        <c:noMultiLvlLbl val="0"/>
      </c:catAx>
      <c:valAx>
        <c:axId val="51119616"/>
        <c:scaling>
          <c:orientation val="minMax"/>
        </c:scaling>
        <c:delete val="1"/>
        <c:axPos val="l"/>
        <c:numFmt formatCode="#,##0" sourceLinked="1"/>
        <c:majorTickMark val="out"/>
        <c:minorTickMark val="none"/>
        <c:tickLblPos val="nextTo"/>
        <c:crossAx val="51113344"/>
        <c:crosses val="autoZero"/>
        <c:crossBetween val="between"/>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753937007874"/>
          <c:y val="4.5443929461775917E-2"/>
          <c:w val="0.78363363954505683"/>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extLst xmlns:c16r2="http://schemas.microsoft.com/office/drawing/2015/06/chart">
            <c:ext xmlns:c16="http://schemas.microsoft.com/office/drawing/2014/chart" uri="{C3380CC4-5D6E-409C-BE32-E72D297353CC}">
              <c16:uniqueId val="{00000000-3014-46D0-95B1-59946AAE9195}"/>
            </c:ext>
          </c:extLst>
        </c:ser>
        <c:dLbls>
          <c:showLegendKey val="0"/>
          <c:showVal val="0"/>
          <c:showCatName val="0"/>
          <c:showSerName val="0"/>
          <c:showPercent val="0"/>
          <c:showBubbleSize val="0"/>
        </c:dLbls>
        <c:gapWidth val="150"/>
        <c:axId val="162011776"/>
        <c:axId val="162013568"/>
      </c:barChart>
      <c:catAx>
        <c:axId val="16201177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62013568"/>
        <c:crosses val="autoZero"/>
        <c:auto val="1"/>
        <c:lblAlgn val="ctr"/>
        <c:lblOffset val="100"/>
        <c:noMultiLvlLbl val="0"/>
      </c:catAx>
      <c:valAx>
        <c:axId val="162013568"/>
        <c:scaling>
          <c:orientation val="minMax"/>
        </c:scaling>
        <c:delete val="1"/>
        <c:axPos val="l"/>
        <c:numFmt formatCode="#,##0" sourceLinked="1"/>
        <c:majorTickMark val="out"/>
        <c:minorTickMark val="none"/>
        <c:tickLblPos val="nextTo"/>
        <c:crossAx val="162011776"/>
        <c:crosses val="autoZero"/>
        <c:crossBetween val="between"/>
      </c:valAx>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61477574793016"/>
          <c:y val="0.32867987069117877"/>
          <c:w val="0.46370316441765574"/>
          <c:h val="0.56656680902205392"/>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delete val="1"/>
            </c:dLbl>
            <c:dLbl>
              <c:idx val="2"/>
              <c:delete val="1"/>
            </c:dLbl>
            <c:dLbl>
              <c:idx val="4"/>
              <c:delete val="1"/>
            </c:dLbl>
            <c:dLbl>
              <c:idx val="6"/>
              <c:delete val="1"/>
            </c:dLbl>
            <c:dLbl>
              <c:idx val="8"/>
              <c:delete val="1"/>
            </c:dLbl>
            <c:dLbl>
              <c:idx val="10"/>
              <c:delete val="1"/>
            </c:dLbl>
            <c:dLbl>
              <c:idx val="12"/>
              <c:delete val="1"/>
            </c:dLbl>
            <c:dLbl>
              <c:idx val="14"/>
              <c:delete val="1"/>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ser>
        <c:dLbls>
          <c:showLegendKey val="0"/>
          <c:showVal val="0"/>
          <c:showCatName val="0"/>
          <c:showSerName val="0"/>
          <c:showPercent val="0"/>
          <c:showBubbleSize val="0"/>
        </c:dLbls>
        <c:gapWidth val="150"/>
        <c:axId val="151112704"/>
        <c:axId val="161769728"/>
      </c:barChart>
      <c:catAx>
        <c:axId val="15111270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61769728"/>
        <c:crosses val="autoZero"/>
        <c:auto val="1"/>
        <c:lblAlgn val="ctr"/>
        <c:lblOffset val="100"/>
        <c:noMultiLvlLbl val="0"/>
      </c:catAx>
      <c:valAx>
        <c:axId val="161769728"/>
        <c:scaling>
          <c:orientation val="minMax"/>
        </c:scaling>
        <c:delete val="1"/>
        <c:axPos val="l"/>
        <c:numFmt formatCode="#,##0" sourceLinked="1"/>
        <c:majorTickMark val="out"/>
        <c:minorTickMark val="none"/>
        <c:tickLblPos val="nextTo"/>
        <c:crossAx val="151112704"/>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632682056589562"/>
          <c:w val="0.70560586176727913"/>
          <c:h val="0.76551895994737773"/>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App!$B$1:$G$1</c:f>
              <c:numCache>
                <c:formatCode>General</c:formatCode>
                <c:ptCount val="6"/>
                <c:pt idx="0">
                  <c:v>2018</c:v>
                </c:pt>
                <c:pt idx="1">
                  <c:v>2019</c:v>
                </c:pt>
                <c:pt idx="2">
                  <c:v>2020</c:v>
                </c:pt>
                <c:pt idx="3">
                  <c:v>2021</c:v>
                </c:pt>
                <c:pt idx="4">
                  <c:v>2022</c:v>
                </c:pt>
                <c:pt idx="5">
                  <c:v>2023</c:v>
                </c:pt>
              </c:numCache>
            </c:numRef>
          </c:cat>
          <c:val>
            <c:numRef>
              <c:f>App!$B$4:$G$4</c:f>
              <c:numCache>
                <c:formatCode>#,##0</c:formatCode>
                <c:ptCount val="6"/>
                <c:pt idx="0">
                  <c:v>23691</c:v>
                </c:pt>
                <c:pt idx="1">
                  <c:v>77049</c:v>
                </c:pt>
                <c:pt idx="2">
                  <c:v>157978</c:v>
                </c:pt>
                <c:pt idx="3">
                  <c:v>274507</c:v>
                </c:pt>
                <c:pt idx="4">
                  <c:v>339824</c:v>
                </c:pt>
                <c:pt idx="5">
                  <c:v>463882</c:v>
                </c:pt>
              </c:numCache>
            </c:numRef>
          </c:val>
        </c:ser>
        <c:dLbls>
          <c:showLegendKey val="0"/>
          <c:showVal val="0"/>
          <c:showCatName val="0"/>
          <c:showSerName val="0"/>
          <c:showPercent val="0"/>
          <c:showBubbleSize val="0"/>
        </c:dLbls>
        <c:gapWidth val="150"/>
        <c:axId val="51086464"/>
        <c:axId val="51118464"/>
      </c:barChart>
      <c:catAx>
        <c:axId val="5108646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51118464"/>
        <c:crosses val="autoZero"/>
        <c:auto val="1"/>
        <c:lblAlgn val="ctr"/>
        <c:lblOffset val="100"/>
        <c:noMultiLvlLbl val="0"/>
      </c:catAx>
      <c:valAx>
        <c:axId val="51118464"/>
        <c:scaling>
          <c:orientation val="minMax"/>
        </c:scaling>
        <c:delete val="1"/>
        <c:axPos val="l"/>
        <c:numFmt formatCode="#,##0" sourceLinked="1"/>
        <c:majorTickMark val="out"/>
        <c:minorTickMark val="none"/>
        <c:tickLblPos val="nextTo"/>
        <c:crossAx val="51086464"/>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30.01.2024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CITY CYCLING is a campaign by Climate Alliance.</a:t>
            </a: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The special CYCLE STAR category is also intended to help </a:t>
            </a:r>
            <a:r>
              <a:rPr lang="en-GB" baseline="0">
                <a:latin typeface="Arial" panose="020B0604020202020204" pitchFamily="34" charset="0"/>
                <a:cs typeface="Arial" panose="020B0604020202020204" pitchFamily="34" charset="0"/>
              </a:rPr>
              <a:t>generate (even more) media coverage of CITY CYCLING and awareness of bicycles as an alternative mode of transport</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u="sng" baseline="0">
                <a:latin typeface="Arial" panose="020B0604020202020204" pitchFamily="34" charset="0"/>
                <a:cs typeface="Arial" panose="020B0604020202020204" pitchFamily="34" charset="0"/>
              </a:rPr>
              <a:t>All</a:t>
            </a:r>
            <a:r>
              <a:rPr lang="en-GB" baseline="0">
                <a:latin typeface="Arial" panose="020B0604020202020204" pitchFamily="34" charset="0"/>
                <a:cs typeface="Arial" panose="020B0604020202020204" pitchFamily="34" charset="0"/>
              </a:rPr>
              <a:t> CYCLE STARs who successfully participate in CITY CYCLING will receive a top-quality prize from our partners and supporters at the end of the campaign season (see city-cycling.org/prizes).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For more information, </a:t>
            </a:r>
            <a:r>
              <a:rPr lang="en-GB" baseline="0">
                <a:latin typeface="Arial" panose="020B0604020202020204" pitchFamily="34" charset="0"/>
                <a:cs typeface="Arial" panose="020B0604020202020204" pitchFamily="34" charset="0"/>
              </a:rPr>
              <a:t>see </a:t>
            </a:r>
            <a:r>
              <a:rPr lang="en-GB">
                <a:latin typeface="Arial" panose="020B0604020202020204" pitchFamily="34" charset="0"/>
                <a:cs typeface="Arial" panose="020B0604020202020204" pitchFamily="34" charset="0"/>
              </a:rPr>
              <a:t>city-cycling.org/star.</a:t>
            </a: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a:solidFill>
                  <a:schemeClr val="tx1"/>
                </a:solidFill>
                <a:effectLst/>
                <a:latin typeface="Arial" panose="020B0604020202020204" pitchFamily="34" charset="0"/>
                <a:ea typeface="+mn-ea"/>
                <a:cs typeface="Arial" panose="020B0604020202020204" pitchFamily="34" charset="0"/>
              </a:rPr>
              <a:t>Increasingly popular and important, as</a:t>
            </a:r>
            <a:r>
              <a:rPr lang="en-GB" sz="1200" baseline="0">
                <a:solidFill>
                  <a:schemeClr val="tx1"/>
                </a:solidFill>
                <a:effectLst/>
                <a:latin typeface="Arial" panose="020B0604020202020204" pitchFamily="34" charset="0"/>
                <a:ea typeface="+mn-ea"/>
                <a:cs typeface="Arial" panose="020B0604020202020204" pitchFamily="34" charset="0"/>
              </a:rPr>
              <a:t> crucial </a:t>
            </a:r>
            <a:r>
              <a:rPr lang="en-GB" sz="1200">
                <a:solidFill>
                  <a:schemeClr val="tx1"/>
                </a:solidFill>
                <a:effectLst/>
                <a:latin typeface="Arial" panose="020B0604020202020204" pitchFamily="34" charset="0"/>
                <a:ea typeface="+mn-ea"/>
                <a:cs typeface="Arial" panose="020B0604020202020204" pitchFamily="34" charset="0"/>
              </a:rPr>
              <a:t>target groups receive special attention:</a:t>
            </a:r>
          </a:p>
          <a:p>
            <a:pPr marL="171450" lvl="0" indent="-171450">
              <a:buFontTx/>
              <a:buChar char="-"/>
            </a:pPr>
            <a:r>
              <a:rPr lang="en-GB" sz="1200">
                <a:solidFill>
                  <a:schemeClr val="tx1"/>
                </a:solidFill>
                <a:effectLst/>
                <a:latin typeface="Arial" panose="020B0604020202020204" pitchFamily="34" charset="0"/>
                <a:ea typeface="+mn-ea"/>
                <a:cs typeface="Arial" panose="020B0604020202020204" pitchFamily="34" charset="0"/>
              </a:rPr>
              <a:t>Schoolchildren: their future mobility behaviour is shaped decisively at a young age.</a:t>
            </a:r>
          </a:p>
          <a:p>
            <a:pPr marL="171450" lvl="0" indent="-171450">
              <a:buFontTx/>
              <a:buChar char="-"/>
            </a:pPr>
            <a:r>
              <a:rPr lang="en-GB" sz="1200">
                <a:solidFill>
                  <a:schemeClr val="tx1"/>
                </a:solidFill>
                <a:effectLst/>
                <a:latin typeface="Arial" panose="020B0604020202020204" pitchFamily="34" charset="0"/>
                <a:ea typeface="+mn-ea"/>
                <a:cs typeface="Arial" panose="020B0604020202020204" pitchFamily="34" charset="0"/>
              </a:rPr>
              <a:t>Teachers: reduce commuter traffic,</a:t>
            </a:r>
            <a:r>
              <a:rPr lang="en-GB" sz="1200" baseline="0">
                <a:solidFill>
                  <a:schemeClr val="tx1"/>
                </a:solidFill>
                <a:effectLst/>
                <a:latin typeface="Arial" panose="020B0604020202020204" pitchFamily="34" charset="0"/>
                <a:ea typeface="+mn-ea"/>
                <a:cs typeface="Arial" panose="020B0604020202020204" pitchFamily="34" charset="0"/>
              </a:rPr>
              <a:t> act as role models, raise awareness for sustainable mobility and better cycling infrastructure – especially with regard to parking facilities.</a:t>
            </a:r>
          </a:p>
          <a:p>
            <a:pPr marL="171450" lvl="0" indent="-171450">
              <a:buFontTx/>
              <a:buChar char="-"/>
            </a:pPr>
            <a:r>
              <a:rPr lang="en-GB" sz="1200">
                <a:solidFill>
                  <a:schemeClr val="tx1"/>
                </a:solidFill>
                <a:effectLst/>
                <a:latin typeface="Arial" panose="020B0604020202020204" pitchFamily="34" charset="0"/>
                <a:ea typeface="+mn-ea"/>
                <a:cs typeface="Arial" panose="020B0604020202020204" pitchFamily="34" charset="0"/>
              </a:rPr>
              <a:t>Parents: combat the “parent taxi” phenomenon, children have a positive influence on parents, reduce the daily traffic chaos</a:t>
            </a:r>
            <a:r>
              <a:rPr lang="en-GB" sz="1200" baseline="0">
                <a:solidFill>
                  <a:schemeClr val="tx1"/>
                </a:solidFill>
                <a:effectLst/>
                <a:latin typeface="Arial" panose="020B0604020202020204" pitchFamily="34" charset="0"/>
                <a:ea typeface="+mn-ea"/>
                <a:cs typeface="Arial" panose="020B0604020202020204" pitchFamily="34" charset="0"/>
              </a:rPr>
              <a:t> </a:t>
            </a:r>
            <a:r>
              <a:rPr lang="en-GB" sz="1200">
                <a:solidFill>
                  <a:schemeClr val="tx1"/>
                </a:solidFill>
                <a:effectLst/>
                <a:latin typeface="Arial" panose="020B0604020202020204" pitchFamily="34" charset="0"/>
                <a:ea typeface="+mn-ea"/>
                <a:cs typeface="Arial" panose="020B0604020202020204" pitchFamily="34" charset="0"/>
              </a:rPr>
              <a:t>and associated dangers outside schools.</a:t>
            </a:r>
          </a:p>
          <a:p>
            <a:pPr marL="0" lvl="0" indent="0">
              <a:buFontTx/>
              <a:buNone/>
            </a:pPr>
            <a:r>
              <a:rPr lang="en-GB" sz="1200">
                <a:solidFill>
                  <a:schemeClr val="tx1"/>
                </a:solidFill>
                <a:effectLst/>
                <a:latin typeface="Arial" panose="020B0604020202020204" pitchFamily="34" charset="0"/>
                <a:ea typeface="+mn-ea"/>
                <a:cs typeface="Arial" panose="020B0604020202020204" pitchFamily="34" charset="0"/>
              </a:rPr>
              <a:t>For all children – from </a:t>
            </a:r>
            <a:r>
              <a:rPr lang="en-GB" sz="1200" baseline="0">
                <a:solidFill>
                  <a:schemeClr val="tx1"/>
                </a:solidFill>
                <a:effectLst/>
                <a:latin typeface="Arial" panose="020B0604020202020204" pitchFamily="34" charset="0"/>
                <a:ea typeface="+mn-ea"/>
                <a:cs typeface="Arial" panose="020B0604020202020204" pitchFamily="34" charset="0"/>
              </a:rPr>
              <a:t>primary schools through to vocational colleges. Can be accompanied by their parents before they’ve completed their cycling proficiency test (usually in Year 4).</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The best schools within each federal states are sought, so the schools to cycle the most kilometres (absolute), collect the most kilometres per cyclist (average) and/or motivate the most people to participate</a:t>
            </a:r>
            <a:r>
              <a:rPr lang="en-GB" sz="1200">
                <a:solidFill>
                  <a:schemeClr val="tx1"/>
                </a:solidFill>
                <a:effectLst/>
                <a:latin typeface="Arial" panose="020B0604020202020204" pitchFamily="34" charset="0"/>
                <a:ea typeface="+mn-ea"/>
                <a:cs typeface="Arial" panose="020B0604020202020204" pitchFamily="34" charset="0"/>
              </a:rPr>
              <a:t>.</a:t>
            </a:r>
            <a:r>
              <a:rPr lang="en-GB" sz="1200" baseline="0">
                <a:solidFill>
                  <a:schemeClr val="tx1"/>
                </a:solidFill>
                <a:effectLst/>
                <a:latin typeface="Arial" panose="020B0604020202020204" pitchFamily="34" charset="0"/>
                <a:ea typeface="+mn-ea"/>
                <a:cs typeface="Arial" panose="020B0604020202020204" pitchFamily="34" charset="0"/>
              </a:rPr>
              <a:t> Schools can compare themselves with other schools in their municipality, the entire federal state and across Germany.</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a:solidFill>
                  <a:schemeClr val="tx1"/>
                </a:solidFill>
                <a:effectLst/>
                <a:latin typeface="Arial" panose="020B0604020202020204" pitchFamily="34" charset="0"/>
                <a:ea typeface="+mn-ea"/>
                <a:cs typeface="Arial" panose="020B0604020202020204" pitchFamily="34" charset="0"/>
              </a:rPr>
              <a:t>Creative competitions</a:t>
            </a:r>
            <a:r>
              <a:rPr lang="en-GB" sz="1200" baseline="0">
                <a:solidFill>
                  <a:schemeClr val="tx1"/>
                </a:solidFill>
                <a:effectLst/>
                <a:latin typeface="Arial" panose="020B0604020202020204" pitchFamily="34" charset="0"/>
                <a:ea typeface="+mn-ea"/>
                <a:cs typeface="Arial" panose="020B0604020202020204" pitchFamily="34" charset="0"/>
              </a:rPr>
              <a:t> can also be implemented in schools and prizes conferred accordingly</a:t>
            </a:r>
            <a:r>
              <a:rPr lang="en-GB" sz="1200">
                <a:solidFill>
                  <a:schemeClr val="tx1"/>
                </a:solidFill>
                <a:effectLst/>
                <a:latin typeface="Arial" panose="020B0604020202020204" pitchFamily="34" charset="0"/>
                <a:ea typeface="+mn-ea"/>
                <a:cs typeface="Arial" panose="020B0604020202020204" pitchFamily="34" charset="0"/>
              </a:rPr>
              <a:t>:</a:t>
            </a:r>
            <a:r>
              <a:rPr lang="en-GB" sz="1200" baseline="0">
                <a:solidFill>
                  <a:schemeClr val="tx1"/>
                </a:solidFill>
                <a:effectLst/>
                <a:latin typeface="Arial" panose="020B0604020202020204" pitchFamily="34" charset="0"/>
                <a:ea typeface="+mn-ea"/>
                <a:cs typeface="Arial" panose="020B0604020202020204" pitchFamily="34" charset="0"/>
              </a:rPr>
              <a:t> school projects and campaigns on cycling/sustainable mobility. Funny, creative ways to combine cycling and school: can be sporty, artistic, scientific or even something completely different. As long as the focus is on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 automatically takes place during the 21-day local</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period, so the kilometres cycled by schools are also added to the CITY CYCLING total for the</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registering for CITY CYCLING</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schools in the municipality can be selected from a dropdown list (the state coordinators provide and maintain an Excel list of all schools</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the federal state)</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Allowing</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schools to be clearly registered and avoid multiple registrations.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The subteam option is particularly interesting for schools: If a school is registered as the main team, individual classes can then form subteams – to encourage competition within the school itself, for example. Schools can then also confer awards (e.g. for the best classes).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Responsibility for organisation/implementation is deliberately assigned to the federal states, if necessary also shared between ministries (ministry of transport, the environment or culture, etc.). The federal states must pay a licence fee; participation in the national competition is then free for the municipalities (and schools).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See stadtradeln.de/schulradeln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Since 2017, the CITY CYCLING campaign has been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available for implementation worldwide.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The English-language website at www.city-cycling.org is not only intended for non-German speaking municipalities outside Germany, but also for non-German speakers within Germany itself.</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Today, the campaign is also available in several other languages.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German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municipalities can invite their partner cities to participate and thus deepen their friendly ties: direct competition “against each other” but all together for more sustainable mobility – and that across borders!</a:t>
            </a: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 should award prizes to its most successful teams and cyclists</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 categories are:</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Largest team: the teams with the most cyclists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team: the teams to cycle the most kilometres (absolute figures)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with the most active cyclists: the teams with the most kilometres per cyclist (average)</a:t>
            </a:r>
          </a:p>
          <a:p>
            <a:pPr marL="180000" indent="0">
              <a:lnSpc>
                <a:spcPct val="100000"/>
              </a:lnSpc>
              <a:spcBef>
                <a:spcPts val="0"/>
              </a:spcBef>
              <a:spcAft>
                <a:spcPts val="600"/>
              </a:spcAft>
              <a:buClr>
                <a:schemeClr val="tx1">
                  <a:lumMod val="65000"/>
                  <a:lumOff val="35000"/>
                </a:schemeClr>
              </a:buClr>
              <a:buFontTx/>
              <a:buNone/>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Commuters and schoolchildren can also be conferred special awards, for example.</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end of the campaign season</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Climate Alliance</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honours the most successful municipalities during an award ceremony (see next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confers prizes in the following categories:</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 (kilometres per parliamentarian in proportion to the total parliamentarians participating)</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the most kilometres cycled (absolute figures)</a:t>
            </a:r>
          </a:p>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both categories,</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one winning municipality will be determined per population group (see next slide for the participation fees), along with the best newcomer in each population group.</a:t>
            </a: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i="0" dirty="0">
                <a:latin typeface="Arial" panose="020B0604020202020204" pitchFamily="34" charset="0"/>
                <a:cs typeface="Arial" panose="020B0604020202020204" pitchFamily="34" charset="0"/>
              </a:rPr>
              <a:t>The population group sizes </a:t>
            </a:r>
            <a:r>
              <a:rPr lang="en-GB" i="0" baseline="0" dirty="0">
                <a:latin typeface="Arial" panose="020B0604020202020204" pitchFamily="34" charset="0"/>
                <a:cs typeface="Arial" panose="020B0604020202020204" pitchFamily="34" charset="0"/>
              </a:rPr>
              <a:t>are defined here</a:t>
            </a:r>
            <a:r>
              <a:rPr lang="en-GB" i="0" dirty="0">
                <a:latin typeface="Arial" panose="020B0604020202020204" pitchFamily="34" charset="0"/>
                <a:cs typeface="Arial" panose="020B0604020202020204" pitchFamily="34" charset="0"/>
              </a:rPr>
              <a:t>.</a:t>
            </a:r>
            <a:r>
              <a:rPr lang="en-GB" i="0" baseline="0" dirty="0">
                <a:latin typeface="Arial" panose="020B0604020202020204" pitchFamily="34" charset="0"/>
                <a:cs typeface="Arial" panose="020B0604020202020204" pitchFamily="34" charset="0"/>
              </a:rPr>
              <a:t> Rural districts/regions are additionally able to register their associated municipality for a flat-rate fee.</a:t>
            </a:r>
          </a:p>
          <a:p>
            <a:pPr marL="180000" indent="-180000">
              <a:buFont typeface="Arial" panose="020B0604020202020204" pitchFamily="34" charset="0"/>
              <a:buChar char="•"/>
            </a:pPr>
            <a:r>
              <a:rPr lang="en-GB" i="0" dirty="0">
                <a:latin typeface="Arial" panose="020B0604020202020204" pitchFamily="34" charset="0"/>
                <a:cs typeface="Arial" panose="020B0604020202020204" pitchFamily="34" charset="0"/>
              </a:rPr>
              <a:t>The participation fees are</a:t>
            </a:r>
            <a:r>
              <a:rPr lang="en-GB" i="0" baseline="0" dirty="0">
                <a:latin typeface="Arial" panose="020B0604020202020204" pitchFamily="34" charset="0"/>
                <a:cs typeface="Arial" panose="020B0604020202020204" pitchFamily="34" charset="0"/>
              </a:rPr>
              <a:t> calculated according to the population group sizes.</a:t>
            </a:r>
          </a:p>
          <a:p>
            <a:pPr marL="180000" indent="-180000">
              <a:buFont typeface="Arial" panose="020B0604020202020204" pitchFamily="34" charset="0"/>
              <a:buChar char="•"/>
            </a:pPr>
            <a:r>
              <a:rPr lang="en-GB" i="0" baseline="0" dirty="0">
                <a:latin typeface="Arial" panose="020B0604020202020204" pitchFamily="34" charset="0"/>
                <a:cs typeface="Arial" panose="020B0604020202020204" pitchFamily="34" charset="0"/>
              </a:rPr>
              <a:t>Climate Alliance members receive a discount of around 25%.</a:t>
            </a:r>
          </a:p>
          <a:p>
            <a:pPr marL="180000" indent="-180000">
              <a:buFont typeface="Arial" panose="020B0604020202020204" pitchFamily="34" charset="0"/>
              <a:buChar cha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i="0" baseline="0" dirty="0">
                <a:latin typeface="Arial" panose="020B0604020202020204" pitchFamily="34" charset="0"/>
                <a:ea typeface="Roboto" panose="02000000000000000000" pitchFamily="2" charset="0"/>
                <a:cs typeface="Arial" panose="020B0604020202020204" pitchFamily="34" charset="0"/>
              </a:rPr>
              <a:t>In many German federal states, financial support is available. Details of the current funding is available online at city-cycling.org/register</a:t>
            </a:r>
            <a:r>
              <a:rPr lang="en-GB" i="0" baseline="0" dirty="0" smtClean="0">
                <a:latin typeface="Arial" panose="020B0604020202020204" pitchFamily="34" charset="0"/>
                <a:ea typeface="Roboto" panose="02000000000000000000" pitchFamily="2" charset="0"/>
                <a:cs typeface="Arial" panose="020B0604020202020204" pitchFamily="34" charset="0"/>
              </a:rPr>
              <a:t>.</a:t>
            </a:r>
          </a:p>
          <a:p>
            <a:pPr marL="180000" indent="-180000">
              <a:buFont typeface="Arial" panose="020B0604020202020204" pitchFamily="34" charset="0"/>
              <a:buChar char="•"/>
            </a:pPr>
            <a:endParaRPr lang="en-GB" i="0" baseline="0" dirty="0" smtClean="0">
              <a:latin typeface="Arial" panose="020B0604020202020204" pitchFamily="34" charset="0"/>
              <a:ea typeface="Roboto" panose="02000000000000000000" pitchFamily="2" charset="0"/>
              <a:cs typeface="Arial" panose="020B0604020202020204" pitchFamily="34" charset="0"/>
            </a:endParaRPr>
          </a:p>
          <a:p>
            <a:pPr marL="0" indent="0">
              <a:buFont typeface="Arial" panose="020B0604020202020204" pitchFamily="34" charset="0"/>
              <a:buNone/>
            </a:pPr>
            <a:endParaRPr lang="en-GB" i="0" baseline="0" dirty="0">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latin typeface="Arial" panose="020B0604020202020204" pitchFamily="34" charset="0"/>
                <a:cs typeface="Arial" panose="020B0604020202020204" pitchFamily="34" charset="0"/>
              </a:rPr>
              <a:t>What do municipalities get</a:t>
            </a:r>
            <a:r>
              <a:rPr lang="en-GB" b="1" baseline="0">
                <a:latin typeface="Arial" panose="020B0604020202020204" pitchFamily="34" charset="0"/>
                <a:cs typeface="Arial" panose="020B0604020202020204" pitchFamily="34" charset="0"/>
              </a:rPr>
              <a:t> for their money?</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latin typeface="Arial" panose="020B0604020202020204" pitchFamily="34" charset="0"/>
                <a:cs typeface="Arial" panose="020B0604020202020204" pitchFamily="34" charset="0"/>
              </a:rPr>
              <a:t>Climate Alliance provides each municipality with its own subpage on city-cycling.org as a hub for local mobilisation with various useful features:</a:t>
            </a:r>
          </a:p>
          <a:p>
            <a:pPr marL="360000" lvl="1" indent="-180000">
              <a:buFont typeface="Symbol" panose="05050102010706020507" pitchFamily="18" charset="2"/>
              <a:buChar char="-"/>
            </a:pPr>
            <a:r>
              <a:rPr lang="en-GB" baseline="0">
                <a:latin typeface="Arial" panose="020B0604020202020204" pitchFamily="34" charset="0"/>
                <a:cs typeface="Arial" panose="020B0604020202020204" pitchFamily="34" charset="0"/>
              </a:rPr>
              <a:t>Cyclists can register for their municipality and receive their own account that they can use to set up teams, chat with fellow team members and enter their kilometres.</a:t>
            </a:r>
          </a:p>
          <a:p>
            <a:pPr marL="360000" lvl="1" indent="-180000">
              <a:buFont typeface="Symbol" panose="05050102010706020507" pitchFamily="18" charset="2"/>
              <a:buChar char="-"/>
            </a:pPr>
            <a:r>
              <a:rPr lang="en-GB" baseline="0">
                <a:latin typeface="Arial" panose="020B0604020202020204" pitchFamily="34" charset="0"/>
                <a:cs typeface="Arial" panose="020B0604020202020204" pitchFamily="34" charset="0"/>
              </a:rPr>
              <a:t>Various results for the municipality are displayed in real time.</a:t>
            </a:r>
          </a:p>
          <a:p>
            <a:pPr marL="360000" lvl="1" indent="-180000">
              <a:buFont typeface="Symbol" panose="05050102010706020507" pitchFamily="18" charset="2"/>
              <a:buChar char="-"/>
            </a:pPr>
            <a:r>
              <a:rPr lang="en-GB" baseline="0">
                <a:latin typeface="Arial" panose="020B0604020202020204" pitchFamily="34" charset="0"/>
                <a:cs typeface="Arial" panose="020B0604020202020204" pitchFamily="34" charset="0"/>
              </a:rPr>
              <a:t>The municipality can customise the contact details, information and event dates for cyclists.</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The free CITY CYCLING app provides all information at a glance and can be used to track kilometres</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Optional services: free use of the </a:t>
            </a:r>
            <a:r>
              <a:rPr lang="en-GB" cap="small" baseline="0">
                <a:latin typeface="Arial" panose="020B0604020202020204" pitchFamily="34" charset="0"/>
                <a:cs typeface="Arial" panose="020B0604020202020204" pitchFamily="34" charset="0"/>
              </a:rPr>
              <a:t>RADar! reporting platform</a:t>
            </a:r>
            <a:r>
              <a:rPr lang="en-GB" baseline="0">
                <a:latin typeface="Arial" panose="020B0604020202020204" pitchFamily="34" charset="0"/>
                <a:cs typeface="Arial" panose="020B0604020202020204" pitchFamily="34" charset="0"/>
              </a:rPr>
              <a:t> (see </a:t>
            </a:r>
            <a:r>
              <a:rPr lang="en-GB" cap="small" baseline="0">
                <a:latin typeface="Arial" panose="020B0604020202020204" pitchFamily="34" charset="0"/>
                <a:cs typeface="Arial" panose="020B0604020202020204" pitchFamily="34" charset="0"/>
              </a:rPr>
              <a:t>RADar!</a:t>
            </a:r>
            <a:r>
              <a:rPr lang="en-GB" baseline="0">
                <a:latin typeface="Arial" panose="020B0604020202020204" pitchFamily="34" charset="0"/>
                <a:cs typeface="Arial" panose="020B0604020202020204" pitchFamily="34" charset="0"/>
              </a:rPr>
              <a:t> presentation from slide 24) and the RiDE portal (see RiDE presentation from slide 32).</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a:latin typeface="Arial" panose="020B0604020202020204" pitchFamily="34" charset="0"/>
                <a:cs typeface="Arial" panose="020B0604020202020204" pitchFamily="34" charset="0"/>
              </a:rPr>
              <a:t>What do municipalities get</a:t>
            </a:r>
            <a:r>
              <a:rPr lang="en-GB" sz="1200" b="1" baseline="0">
                <a:latin typeface="Arial" panose="020B0604020202020204" pitchFamily="34" charset="0"/>
                <a:cs typeface="Arial" panose="020B0604020202020204" pitchFamily="34" charset="0"/>
              </a:rPr>
              <a:t> for their money?</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Resources to prepare and organise the local campaign: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Training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 information materials explaining how to run the campaign and encourage citizens to participate</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document templates</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customisable flyer, poster and roll-up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photo pool</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postcards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document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templates for press releases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much more</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advises municipalities and helps them to interact with cyclists.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1"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make implementation of the campaign as easy and efficient as possible for municipalities.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shown when the screen presentation is started!</a:t>
            </a: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Advertising </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via (local) media partners, website, newsletter and official gazette, social media, police, etc. and </a:t>
            </a:r>
            <a:r>
              <a:rPr lang="en-GB" u="sng">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personal approach</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through and with businesses, retailers, associations, schools, universities, day-care centres, political decision-makers,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 CITY CYCLING municipality must appoint at least one local contact person.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are responsible for PR </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 the campaign and for encouraging citizens to participate</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They are also available to answer cyclists’ questions and are at the same time in contact with Climate Alliance.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and after the</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local campaign period, they check the kilometre entries, specifically for anomalies and for members of the local parliament</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1">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Establish a CITY CYCLING organising team involving member of local administration and potentially also people from other departments</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climate managers, press officers and/or city marketing staff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as well as other obvious interest groups in the municipality along with committed</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citizens</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Synergies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can and should be</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tapped into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and tasks</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shared</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Agencies can also be</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commissioned to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implement</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 campaign</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latin typeface="Arial" panose="020B0604020202020204" pitchFamily="34" charset="0"/>
                <a:cs typeface="Arial" panose="020B0604020202020204" pitchFamily="34" charset="0"/>
              </a:rPr>
              <a:t>Be sure to also check the notes section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sym typeface="Wingdings"/>
              </a:rPr>
              <a:t>In </a:t>
            </a:r>
            <a:r>
              <a:rPr lang="en-GB" sz="1200" dirty="0" smtClean="0">
                <a:solidFill>
                  <a:schemeClr val="tx1"/>
                </a:solidFill>
                <a:effectLst/>
                <a:latin typeface="Arial" panose="020B0604020202020204" pitchFamily="34" charset="0"/>
                <a:ea typeface="+mn-ea"/>
                <a:cs typeface="Arial" panose="020B0604020202020204" pitchFamily="34" charset="0"/>
                <a:sym typeface="Wingdings"/>
              </a:rPr>
              <a:t>2023,</a:t>
            </a:r>
            <a:r>
              <a:rPr lang="en-GB" sz="1200" baseline="0" dirty="0" smtClean="0">
                <a:solidFill>
                  <a:schemeClr val="tx1"/>
                </a:solidFill>
                <a:effectLst/>
                <a:latin typeface="Arial" panose="020B0604020202020204" pitchFamily="34" charset="0"/>
                <a:ea typeface="+mn-ea"/>
                <a:cs typeface="Arial" panose="020B0604020202020204" pitchFamily="34" charset="0"/>
                <a:sym typeface="Wingdings"/>
              </a:rPr>
              <a:t> </a:t>
            </a:r>
            <a:r>
              <a:rPr lang="en-GB" sz="1200" dirty="0" smtClean="0">
                <a:solidFill>
                  <a:schemeClr val="tx1"/>
                </a:solidFill>
                <a:effectLst/>
                <a:latin typeface="Arial" panose="020B0604020202020204" pitchFamily="34" charset="0"/>
                <a:ea typeface="+mn-ea"/>
                <a:cs typeface="Arial" panose="020B0604020202020204" pitchFamily="34" charset="0"/>
                <a:sym typeface="Wingdings"/>
              </a:rPr>
              <a:t>about </a:t>
            </a:r>
            <a:r>
              <a:rPr lang="en-GB" sz="1200" dirty="0">
                <a:solidFill>
                  <a:schemeClr val="tx1"/>
                </a:solidFill>
                <a:effectLst/>
                <a:latin typeface="Arial" panose="020B0604020202020204" pitchFamily="34" charset="0"/>
                <a:ea typeface="+mn-ea"/>
                <a:cs typeface="Arial" panose="020B0604020202020204" pitchFamily="34" charset="0"/>
                <a:sym typeface="Wingdings"/>
              </a:rPr>
              <a:t>400 more than in the previous year!</a:t>
            </a:r>
          </a:p>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rPr>
              <a:t>Around </a:t>
            </a:r>
            <a:r>
              <a:rPr lang="en-GB" sz="1200" dirty="0" smtClean="0">
                <a:solidFill>
                  <a:schemeClr val="tx1"/>
                </a:solidFill>
                <a:effectLst/>
                <a:latin typeface="Arial" panose="020B0604020202020204" pitchFamily="34" charset="0"/>
                <a:ea typeface="+mn-ea"/>
                <a:cs typeface="Arial" panose="020B0604020202020204" pitchFamily="34" charset="0"/>
              </a:rPr>
              <a:t>90% </a:t>
            </a:r>
            <a:r>
              <a:rPr lang="en-GB" sz="1200" dirty="0">
                <a:solidFill>
                  <a:schemeClr val="tx1"/>
                </a:solidFill>
                <a:effectLst/>
                <a:latin typeface="Arial" panose="020B0604020202020204" pitchFamily="34" charset="0"/>
                <a:ea typeface="+mn-ea"/>
                <a:cs typeface="Arial" panose="020B0604020202020204" pitchFamily="34" charset="0"/>
              </a:rPr>
              <a:t>of the population of Germany was living in a municipality participating in CITY CYCLING </a:t>
            </a:r>
            <a:r>
              <a:rPr lang="en-GB" sz="1200" dirty="0" smtClean="0">
                <a:solidFill>
                  <a:schemeClr val="tx1"/>
                </a:solidFill>
                <a:effectLst/>
                <a:latin typeface="Arial" panose="020B0604020202020204" pitchFamily="34" charset="0"/>
                <a:ea typeface="+mn-ea"/>
                <a:cs typeface="Arial" panose="020B0604020202020204" pitchFamily="34" charset="0"/>
              </a:rPr>
              <a:t>in 2023, </a:t>
            </a:r>
            <a:r>
              <a:rPr lang="en-GB" sz="1200" dirty="0">
                <a:solidFill>
                  <a:schemeClr val="tx1"/>
                </a:solidFill>
                <a:effectLst/>
                <a:latin typeface="Arial" panose="020B0604020202020204" pitchFamily="34" charset="0"/>
                <a:ea typeface="+mn-ea"/>
                <a:cs typeface="Arial" panose="020B0604020202020204" pitchFamily="34" charset="0"/>
              </a:rPr>
              <a:t>as almost all major cities took part.</a:t>
            </a:r>
          </a:p>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rPr>
              <a:t>The latest figures</a:t>
            </a:r>
            <a:r>
              <a:rPr lang="en-GB" sz="1200" baseline="0" dirty="0">
                <a:solidFill>
                  <a:schemeClr val="tx1"/>
                </a:solidFill>
                <a:effectLst/>
                <a:latin typeface="Arial" panose="020B0604020202020204" pitchFamily="34" charset="0"/>
                <a:ea typeface="+mn-ea"/>
                <a:cs typeface="Arial" panose="020B0604020202020204" pitchFamily="34" charset="0"/>
              </a:rPr>
              <a:t> can always be viewed online at city-cycling.org/results.</a:t>
            </a: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29980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In 2023, more than one million people participated in the campaign for the first time</a:t>
            </a:r>
            <a:endParaRPr lang="de-DE" sz="1200" kern="1200" dirty="0" smtClean="0">
              <a:solidFill>
                <a:schemeClr val="tx1"/>
              </a:solidFill>
              <a:effectLst/>
              <a:latin typeface="+mn-lt"/>
              <a:ea typeface="+mn-ea"/>
              <a:cs typeface="+mn-cs"/>
            </a:endParaRPr>
          </a:p>
          <a:p>
            <a:pPr lvl="0"/>
            <a:r>
              <a:rPr lang="en-GB" sz="1200" dirty="0" smtClean="0">
                <a:solidFill>
                  <a:schemeClr val="tx1"/>
                </a:solidFill>
                <a:effectLst/>
                <a:latin typeface="Arial" panose="020B0604020202020204" pitchFamily="34" charset="0"/>
                <a:ea typeface="+mn-ea"/>
                <a:cs typeface="Arial" panose="020B0604020202020204" pitchFamily="34" charset="0"/>
              </a:rPr>
              <a:t>The </a:t>
            </a:r>
            <a:r>
              <a:rPr lang="en-GB" sz="1200" dirty="0">
                <a:solidFill>
                  <a:schemeClr val="tx1"/>
                </a:solidFill>
                <a:effectLst/>
                <a:latin typeface="Arial" panose="020B0604020202020204" pitchFamily="34" charset="0"/>
                <a:ea typeface="+mn-ea"/>
                <a:cs typeface="Arial" panose="020B0604020202020204" pitchFamily="34" charset="0"/>
              </a:rPr>
              <a:t>latest figures can always be viewed online at city-cycling.org/results.</a:t>
            </a: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2705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a:solidFill>
                  <a:schemeClr val="tx1"/>
                </a:solidFill>
                <a:effectLst/>
                <a:latin typeface="Arial" panose="020B0604020202020204" pitchFamily="34" charset="0"/>
                <a:ea typeface="+mn-ea"/>
                <a:cs typeface="Arial" panose="020B0604020202020204" pitchFamily="34" charset="0"/>
              </a:rPr>
              <a:t>Each participant cycles an average of </a:t>
            </a:r>
            <a:r>
              <a:rPr lang="en-GB" sz="1200" baseline="0">
                <a:solidFill>
                  <a:schemeClr val="tx1"/>
                </a:solidFill>
                <a:effectLst/>
                <a:latin typeface="Arial" panose="020B0604020202020204" pitchFamily="34" charset="0"/>
                <a:ea typeface="+mn-ea"/>
                <a:cs typeface="Arial" panose="020B0604020202020204" pitchFamily="34" charset="0"/>
              </a:rPr>
              <a:t>around 200 km during the three CITY CYCLING weeks, which is just under 10 km per day.</a:t>
            </a:r>
          </a:p>
          <a:p>
            <a:pPr lvl="0"/>
            <a:r>
              <a:rPr lang="en-GB" sz="1200">
                <a:solidFill>
                  <a:schemeClr val="tx1"/>
                </a:solidFill>
                <a:effectLst/>
                <a:latin typeface="Arial" panose="020B0604020202020204" pitchFamily="34" charset="0"/>
                <a:ea typeface="+mn-ea"/>
                <a:cs typeface="Arial" panose="020B0604020202020204" pitchFamily="34" charset="0"/>
              </a:rPr>
              <a:t>The latest figures can always be viewed online at city-cycling.org/results.</a:t>
            </a: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288797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More information is available online at </a:t>
            </a:r>
            <a:r>
              <a:rPr lang="en-GB" baseline="0">
                <a:latin typeface="Arial" panose="020B0604020202020204" pitchFamily="34" charset="0"/>
                <a:cs typeface="Arial" panose="020B0604020202020204" pitchFamily="34" charset="0"/>
              </a:rPr>
              <a:t>city-cycling.org.</a:t>
            </a: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Another component of the CITY CYCLING campaign is the </a:t>
            </a:r>
            <a:r>
              <a:rPr lang="en-US" baseline="0" dirty="0" err="1" smtClean="0">
                <a:latin typeface="Arial" panose="020B0604020202020204" pitchFamily="34" charset="0"/>
                <a:cs typeface="Arial" panose="020B0604020202020204" pitchFamily="34" charset="0"/>
              </a:rPr>
              <a:t>RADar</a:t>
            </a:r>
            <a:r>
              <a:rPr lang="en-US" baseline="0" dirty="0" smtClean="0">
                <a:latin typeface="Arial" panose="020B0604020202020204" pitchFamily="34" charset="0"/>
                <a:cs typeface="Arial" panose="020B0604020202020204" pitchFamily="34" charset="0"/>
              </a:rPr>
              <a:t>! reporting platform, which all municipalities participating in CITY CYCLING have the option of using and offering to their cyclists.</a:t>
            </a:r>
            <a:endParaRPr lang="en-US"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sz="1200" dirty="0">
                <a:solidFill>
                  <a:schemeClr val="tx1"/>
                </a:solidFill>
                <a:effectLst/>
                <a:latin typeface="Arial" panose="020B0604020202020204" pitchFamily="34" charset="0"/>
                <a:ea typeface="+mn-ea"/>
                <a:cs typeface="Arial" panose="020B0604020202020204" pitchFamily="34" charset="0"/>
              </a:rPr>
              <a:t>Is the cycle path full of bumps? The traffic routing too dangerous? Or the signage confusing? Cyclists often have a good eye for potential improvements and damage to</a:t>
            </a:r>
            <a:r>
              <a:rPr lang="en-GB" sz="1200" baseline="0" dirty="0">
                <a:solidFill>
                  <a:schemeClr val="tx1"/>
                </a:solidFill>
                <a:effectLst/>
                <a:latin typeface="Arial" panose="020B0604020202020204" pitchFamily="34" charset="0"/>
                <a:ea typeface="+mn-ea"/>
                <a:cs typeface="Arial" panose="020B0604020202020204" pitchFamily="34" charset="0"/>
              </a:rPr>
              <a:t> the cycling infrastructure they use every day.</a:t>
            </a:r>
          </a:p>
          <a:p>
            <a:pPr marL="0" indent="0">
              <a:buFont typeface="Arial" panose="020B0604020202020204" pitchFamily="34" charset="0"/>
              <a:buNone/>
            </a:pPr>
            <a:r>
              <a:rPr lang="en-GB" sz="1200" baseline="0" dirty="0">
                <a:solidFill>
                  <a:schemeClr val="tx1"/>
                </a:solidFill>
                <a:effectLst/>
                <a:latin typeface="Arial" panose="020B0604020202020204" pitchFamily="34" charset="0"/>
                <a:ea typeface="+mn-ea"/>
                <a:cs typeface="Arial" panose="020B0604020202020204" pitchFamily="34" charset="0"/>
              </a:rPr>
              <a:t>The </a:t>
            </a:r>
            <a:r>
              <a:rPr lang="en-GB" sz="1200" cap="small" baseline="0" dirty="0" err="1">
                <a:solidFill>
                  <a:schemeClr val="tx1"/>
                </a:solidFill>
                <a:effectLst/>
                <a:latin typeface="Arial" panose="020B0604020202020204" pitchFamily="34" charset="0"/>
                <a:ea typeface="+mn-ea"/>
                <a:cs typeface="Arial" panose="020B0604020202020204" pitchFamily="34" charset="0"/>
              </a:rPr>
              <a:t>RADar</a:t>
            </a:r>
            <a:r>
              <a:rPr lang="en-GB" sz="1200" cap="small" dirty="0">
                <a:solidFill>
                  <a:schemeClr val="tx1"/>
                </a:solidFill>
                <a:effectLst/>
                <a:latin typeface="Arial" panose="020B0604020202020204" pitchFamily="34" charset="0"/>
                <a:ea typeface="+mn-ea"/>
                <a:cs typeface="Arial" panose="020B0604020202020204" pitchFamily="34" charset="0"/>
              </a:rPr>
              <a:t>!</a:t>
            </a:r>
            <a:r>
              <a:rPr lang="en-GB" sz="1200" dirty="0">
                <a:solidFill>
                  <a:schemeClr val="tx1"/>
                </a:solidFill>
                <a:effectLst/>
                <a:latin typeface="Arial" panose="020B0604020202020204" pitchFamily="34" charset="0"/>
                <a:ea typeface="+mn-ea"/>
                <a:cs typeface="Arial" panose="020B0604020202020204" pitchFamily="34" charset="0"/>
              </a:rPr>
              <a:t> reporting </a:t>
            </a:r>
            <a:r>
              <a:rPr lang="en-GB" sz="1200" dirty="0" err="1">
                <a:solidFill>
                  <a:schemeClr val="tx1"/>
                </a:solidFill>
                <a:effectLst/>
                <a:latin typeface="Arial" panose="020B0604020202020204" pitchFamily="34" charset="0"/>
                <a:ea typeface="+mn-ea"/>
                <a:cs typeface="Arial" panose="020B0604020202020204" pitchFamily="34" charset="0"/>
              </a:rPr>
              <a:t>platformn</a:t>
            </a:r>
            <a:r>
              <a:rPr lang="en-GB" sz="1200" dirty="0">
                <a:solidFill>
                  <a:schemeClr val="tx1"/>
                </a:solidFill>
                <a:effectLst/>
                <a:latin typeface="Arial" panose="020B0604020202020204" pitchFamily="34" charset="0"/>
                <a:ea typeface="+mn-ea"/>
                <a:cs typeface="Arial" panose="020B0604020202020204" pitchFamily="34" charset="0"/>
              </a:rPr>
              <a:t> allows municipalities to easily</a:t>
            </a:r>
            <a:r>
              <a:rPr lang="en-GB" sz="1200" baseline="0" dirty="0">
                <a:solidFill>
                  <a:schemeClr val="tx1"/>
                </a:solidFill>
                <a:effectLst/>
                <a:latin typeface="Arial" panose="020B0604020202020204" pitchFamily="34" charset="0"/>
                <a:ea typeface="+mn-ea"/>
                <a:cs typeface="Arial" panose="020B0604020202020204" pitchFamily="34" charset="0"/>
              </a:rPr>
              <a:t> access</a:t>
            </a:r>
            <a:r>
              <a:rPr lang="en-GB" sz="1200" dirty="0">
                <a:solidFill>
                  <a:schemeClr val="tx1"/>
                </a:solidFill>
                <a:effectLst/>
                <a:latin typeface="Arial" panose="020B0604020202020204" pitchFamily="34" charset="0"/>
                <a:ea typeface="+mn-ea"/>
                <a:cs typeface="Arial" panose="020B0604020202020204" pitchFamily="34" charset="0"/>
              </a:rPr>
              <a:t> this first-hand knowledge</a:t>
            </a:r>
            <a:r>
              <a:rPr lang="en-GB" sz="1200" baseline="0" dirty="0">
                <a:solidFill>
                  <a:schemeClr val="tx1"/>
                </a:solidFill>
                <a:effectLst/>
                <a:latin typeface="Arial" panose="020B0604020202020204" pitchFamily="34" charset="0"/>
                <a:ea typeface="+mn-ea"/>
                <a:cs typeface="Arial" panose="020B0604020202020204" pitchFamily="34" charset="0"/>
              </a:rPr>
              <a:t> and to transparently incorporate it into their planning</a:t>
            </a:r>
            <a:r>
              <a:rPr lang="en-GB" sz="1200" dirty="0">
                <a:solidFill>
                  <a:schemeClr val="tx1"/>
                </a:solidFill>
                <a:effectLst/>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r>
              <a:rPr lang="en-GB" sz="1200" b="1" baseline="0" dirty="0">
                <a:solidFill>
                  <a:schemeClr val="tx1"/>
                </a:solidFill>
                <a:effectLst/>
                <a:latin typeface="Arial" panose="020B0604020202020204" pitchFamily="34" charset="0"/>
                <a:ea typeface="+mn-ea"/>
                <a:cs typeface="Arial" panose="020B0604020202020204" pitchFamily="34" charset="0"/>
              </a:rPr>
              <a:t>This has three advantages:</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Cyclists are taken seriously as road users with the same rights as all other road users.</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Municipalities can demonstrate their commitment to promoting cycling in a public, high-profile way.</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Targeted improvements to the cycling infrastructure are possible to encourage even more people to cycle.</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Cyclists can use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to</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submit reports online</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r>
            <a:b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simply need to drop a pin on the digital road map and the municipality will then automatically receive a message. They can then follow up on the report and provide feedback on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about the processing status or by commenting on the report.</a:t>
            </a:r>
            <a:b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can be used for free during the local CITY CYCLING campaign. Cyclists are able to submit reports during the 21-day period that the municipality can access for one year.</a:t>
            </a: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 cyclists who have registered for CITY CYCLING can submit reports for the territory/area of responsibility of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 </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municipalities.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must register to be able to submit reports – this can also help municipalities to increase the number of participants in CITY CYCLING.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If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is to be offered beyond the CITY CYCLING period or independently of CITY CYCLING, various licensing models are available for municipalities (e.g. cyclists can submit reports during a one or three-year period – see the next slides).</a:t>
            </a: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Licence fees for municipalities if </a:t>
            </a:r>
            <a:r>
              <a:rPr lang="en-GB" b="1" cap="small" baseline="0">
                <a:latin typeface="Arial" panose="020B0604020202020204" pitchFamily="34" charset="0"/>
                <a:cs typeface="Arial" panose="020B0604020202020204" pitchFamily="34" charset="0"/>
              </a:rPr>
              <a:t>RADar</a:t>
            </a:r>
            <a:r>
              <a:rPr lang="en-GB" b="1">
                <a:latin typeface="Arial" panose="020B0604020202020204" pitchFamily="34" charset="0"/>
                <a:cs typeface="Arial" panose="020B0604020202020204" pitchFamily="34" charset="0"/>
              </a:rPr>
              <a:t>!</a:t>
            </a:r>
            <a:r>
              <a:rPr lang="en-GB">
                <a:latin typeface="Arial" panose="020B0604020202020204" pitchFamily="34" charset="0"/>
                <a:cs typeface="Arial" panose="020B0604020202020204" pitchFamily="34" charset="0"/>
              </a:rPr>
              <a:t> is booked for </a:t>
            </a:r>
            <a:r>
              <a:rPr lang="en-GB" b="1">
                <a:latin typeface="Arial" panose="020B0604020202020204" pitchFamily="34" charset="0"/>
                <a:cs typeface="Arial" panose="020B0604020202020204" pitchFamily="34" charset="0"/>
              </a:rPr>
              <a:t>one year</a:t>
            </a:r>
            <a:r>
              <a:rPr lang="en-GB">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Licence fees for municipalities if </a:t>
            </a:r>
            <a:r>
              <a:rPr lang="en-GB" b="1" cap="small" baseline="0">
                <a:latin typeface="Arial" panose="020B0604020202020204" pitchFamily="34" charset="0"/>
                <a:cs typeface="Arial" panose="020B0604020202020204" pitchFamily="34" charset="0"/>
              </a:rPr>
              <a:t>RADar!</a:t>
            </a:r>
            <a:r>
              <a:rPr lang="en-GB">
                <a:latin typeface="Arial" panose="020B0604020202020204" pitchFamily="34" charset="0"/>
                <a:cs typeface="Arial" panose="020B0604020202020204" pitchFamily="34" charset="0"/>
              </a:rPr>
              <a:t> is booked for </a:t>
            </a:r>
            <a:r>
              <a:rPr lang="en-GB" b="1">
                <a:latin typeface="Arial" panose="020B0604020202020204" pitchFamily="34" charset="0"/>
                <a:cs typeface="Arial" panose="020B0604020202020204" pitchFamily="34" charset="0"/>
              </a:rPr>
              <a:t>three years</a:t>
            </a:r>
            <a:r>
              <a:rPr lang="en-GB">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CITY CYCLING </a:t>
            </a:r>
            <a:r>
              <a:rPr lang="en-GB" baseline="0">
                <a:latin typeface="Arial" panose="020B0604020202020204" pitchFamily="34" charset="0"/>
                <a:cs typeface="Arial" panose="020B0604020202020204" pitchFamily="34" charset="0"/>
              </a:rPr>
              <a:t>essentially comprises three components</a:t>
            </a:r>
            <a:r>
              <a:rPr lang="en-GB">
                <a:latin typeface="Arial" panose="020B0604020202020204" pitchFamily="34" charset="0"/>
                <a:cs typeface="Arial" panose="020B0604020202020204" pitchFamily="34" charset="0"/>
              </a:rPr>
              <a:t>:</a:t>
            </a:r>
          </a:p>
          <a:p>
            <a:r>
              <a:rPr lang="en-GB" b="1" baseline="0">
                <a:latin typeface="Arial" panose="020B0604020202020204" pitchFamily="34" charset="0"/>
                <a:cs typeface="Arial" panose="020B0604020202020204" pitchFamily="34" charset="0"/>
              </a:rPr>
              <a:t>CLICK 1: </a:t>
            </a:r>
            <a:r>
              <a:rPr lang="en-GB" baseline="0">
                <a:latin typeface="Arial" panose="020B0604020202020204" pitchFamily="34" charset="0"/>
                <a:cs typeface="Arial" panose="020B0604020202020204" pitchFamily="34" charset="0"/>
              </a:rPr>
              <a:t>The CITY CYCLING campaign itself.</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latin typeface="Arial" panose="020B0604020202020204" pitchFamily="34" charset="0"/>
                <a:cs typeface="Arial" panose="020B0604020202020204" pitchFamily="34" charset="0"/>
              </a:rPr>
              <a:t>CLICK 2: </a:t>
            </a:r>
            <a:r>
              <a:rPr lang="en-GB" baseline="0">
                <a:latin typeface="Arial" panose="020B0604020202020204" pitchFamily="34" charset="0"/>
                <a:cs typeface="Arial" panose="020B0604020202020204" pitchFamily="34" charset="0"/>
              </a:rPr>
              <a:t>With the Schulradeln campaign for schools as a (special) competition linked to or integrated into the local CITY CYCLING campaign.</a:t>
            </a:r>
          </a:p>
          <a:p>
            <a:r>
              <a:rPr lang="en-GB" b="1" baseline="0">
                <a:latin typeface="Arial" panose="020B0604020202020204" pitchFamily="34" charset="0"/>
                <a:cs typeface="Arial" panose="020B0604020202020204" pitchFamily="34" charset="0"/>
              </a:rPr>
              <a:t>CLICK 3: </a:t>
            </a:r>
            <a:r>
              <a:rPr lang="en-GB" cap="small" baseline="0">
                <a:latin typeface="Arial" panose="020B0604020202020204" pitchFamily="34" charset="0"/>
                <a:cs typeface="Arial" panose="020B0604020202020204" pitchFamily="34" charset="0"/>
              </a:rPr>
              <a:t>RADar!</a:t>
            </a:r>
            <a:r>
              <a:rPr lang="en-GB" baseline="0">
                <a:latin typeface="Arial" panose="020B0604020202020204" pitchFamily="34" charset="0"/>
                <a:cs typeface="Arial" panose="020B0604020202020204" pitchFamily="34" charset="0"/>
              </a:rPr>
              <a:t> reporting platform as a citizen participation tool for planning cycling infrastructure.</a:t>
            </a:r>
          </a:p>
          <a:p>
            <a:r>
              <a:rPr lang="en-GB" b="1" baseline="0">
                <a:latin typeface="Arial" panose="020B0604020202020204" pitchFamily="34" charset="0"/>
                <a:cs typeface="Arial" panose="020B0604020202020204" pitchFamily="34" charset="0"/>
              </a:rPr>
              <a:t>CLICK 4: </a:t>
            </a:r>
            <a:r>
              <a:rPr lang="en-GB" baseline="0">
                <a:latin typeface="Arial" panose="020B0604020202020204" pitchFamily="34" charset="0"/>
                <a:cs typeface="Arial" panose="020B0604020202020204" pitchFamily="34" charset="0"/>
              </a:rPr>
              <a:t>The RiDE digital portal that provides municipalities with more meaningful cycling data to enable them to better plan their local cycling infrastructure.</a:t>
            </a: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latin typeface="Arial" panose="020B0604020202020204" pitchFamily="34" charset="0"/>
                <a:cs typeface="Arial" panose="020B0604020202020204" pitchFamily="34" charset="0"/>
              </a:rPr>
              <a:t>To ensure that communication between the local administration and cyclists is as smooth as possible, </a:t>
            </a:r>
            <a:r>
              <a:rPr lang="en-GB" cap="small" baseline="0">
                <a:latin typeface="Arial" panose="020B0604020202020204" pitchFamily="34" charset="0"/>
                <a:cs typeface="Arial" panose="020B0604020202020204" pitchFamily="34" charset="0"/>
              </a:rPr>
              <a:t>RADar!</a:t>
            </a:r>
            <a:r>
              <a:rPr lang="en-GB">
                <a:latin typeface="Arial" panose="020B0604020202020204" pitchFamily="34" charset="0"/>
                <a:cs typeface="Arial" panose="020B0604020202020204" pitchFamily="34" charset="0"/>
              </a:rPr>
              <a:t> offers all of the necessary settings,</a:t>
            </a:r>
            <a:r>
              <a:rPr lang="en-GB" baseline="0">
                <a:latin typeface="Arial" panose="020B0604020202020204" pitchFamily="34" charset="0"/>
                <a:cs typeface="Arial" panose="020B0604020202020204" pitchFamily="34" charset="0"/>
              </a:rPr>
              <a:t> comment functions, etc. </a:t>
            </a: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a:latin typeface="Arial" panose="020B0604020202020204" pitchFamily="34" charset="0"/>
                <a:cs typeface="Arial" panose="020B0604020202020204" pitchFamily="34" charset="0"/>
              </a:rPr>
              <a:t>For more information, see radar-online.net.</a:t>
            </a: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a:latin typeface="Arial" panose="020B0604020202020204" pitchFamily="34" charset="0"/>
                <a:cs typeface="Arial" panose="020B0604020202020204" pitchFamily="34" charset="0"/>
              </a:rPr>
              <a:t>The third campaign component</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is the product of a past </a:t>
            </a:r>
            <a:r>
              <a:rPr lang="en-GB" baseline="0">
                <a:latin typeface="Arial" panose="020B0604020202020204" pitchFamily="34" charset="0"/>
                <a:cs typeface="Arial" panose="020B0604020202020204" pitchFamily="34" charset="0"/>
              </a:rPr>
              <a:t>research project by Climate Alliance and the TU Dresden called MOVEBIS, which was funded by the German Federal Ministry of Transport for 3.5 years</a:t>
            </a:r>
            <a:r>
              <a:rPr lang="en-GB">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Transport planners must </a:t>
            </a:r>
            <a:r>
              <a:rPr lang="en-GB" baseline="0">
                <a:latin typeface="Arial" panose="020B0604020202020204" pitchFamily="34" charset="0"/>
                <a:cs typeface="Arial" panose="020B0604020202020204" pitchFamily="34" charset="0"/>
              </a:rPr>
              <a:t>meet</a:t>
            </a:r>
            <a:r>
              <a:rPr lang="en-GB">
                <a:latin typeface="Arial" panose="020B0604020202020204" pitchFamily="34" charset="0"/>
                <a:cs typeface="Arial" panose="020B0604020202020204" pitchFamily="34" charset="0"/>
              </a:rPr>
              <a:t> countless</a:t>
            </a:r>
            <a:r>
              <a:rPr lang="en-GB" baseline="0">
                <a:latin typeface="Arial" panose="020B0604020202020204" pitchFamily="34" charset="0"/>
                <a:cs typeface="Arial" panose="020B0604020202020204" pitchFamily="34" charset="0"/>
              </a:rPr>
              <a:t> requirements</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When only limited resources are available, they need data to be able to prioritise projects. Successes can then be reviewed and target achievement measured – data is also needed for this.</a:t>
            </a: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There is the added issue that  little</a:t>
            </a:r>
            <a:r>
              <a:rPr lang="en-GB" baseline="0">
                <a:latin typeface="Arial" panose="020B0604020202020204" pitchFamily="34" charset="0"/>
                <a:cs typeface="Arial" panose="020B0604020202020204" pitchFamily="34" charset="0"/>
              </a:rPr>
              <a:t> to </a:t>
            </a:r>
            <a:r>
              <a:rPr lang="en-GB">
                <a:latin typeface="Arial" panose="020B0604020202020204" pitchFamily="34" charset="0"/>
                <a:cs typeface="Arial" panose="020B0604020202020204" pitchFamily="34" charset="0"/>
              </a:rPr>
              <a:t>no data is usually available for cycling planning. Far more data is available for </a:t>
            </a:r>
            <a:r>
              <a:rPr lang="en-GB" baseline="0">
                <a:latin typeface="Arial" panose="020B0604020202020204" pitchFamily="34" charset="0"/>
                <a:cs typeface="Arial" panose="020B0604020202020204" pitchFamily="34" charset="0"/>
              </a:rPr>
              <a:t>motorised individual transport</a:t>
            </a:r>
            <a:r>
              <a:rPr lang="en-GB">
                <a:latin typeface="Arial" panose="020B0604020202020204" pitchFamily="34" charset="0"/>
                <a:cs typeface="Arial" panose="020B0604020202020204" pitchFamily="34" charset="0"/>
              </a:rPr>
              <a:t>.</a:t>
            </a:r>
            <a:r>
              <a:rPr lang="en-GB">
                <a:solidFill>
                  <a:srgbClr val="FF0000"/>
                </a:solidFill>
                <a:latin typeface="Arial" panose="020B0604020202020204" pitchFamily="34" charset="0"/>
                <a:cs typeface="Arial" panose="020B0604020202020204" pitchFamily="34" charset="0"/>
              </a:rPr>
              <a:t> Even the survey on mobility in Germany (mobilitaet-in-deutschland.de) does not provide</a:t>
            </a:r>
            <a:r>
              <a:rPr lang="en-GB" baseline="0">
                <a:solidFill>
                  <a:srgbClr val="FF0000"/>
                </a:solidFill>
                <a:latin typeface="Arial" panose="020B0604020202020204" pitchFamily="34" charset="0"/>
                <a:cs typeface="Arial" panose="020B0604020202020204" pitchFamily="34" charset="0"/>
              </a:rPr>
              <a:t> the data needed for cycling planning</a:t>
            </a:r>
            <a:r>
              <a:rPr lang="en-GB">
                <a:solidFill>
                  <a:srgbClr val="FF0000"/>
                </a:solidFill>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If data </a:t>
            </a:r>
            <a:r>
              <a:rPr lang="en-GB" baseline="0">
                <a:latin typeface="Arial" panose="020B0604020202020204" pitchFamily="34" charset="0"/>
                <a:cs typeface="Arial" panose="020B0604020202020204" pitchFamily="34" charset="0"/>
              </a:rPr>
              <a:t>is available in a municipality</a:t>
            </a:r>
            <a:r>
              <a:rPr lang="en-GB">
                <a:latin typeface="Arial" panose="020B0604020202020204" pitchFamily="34" charset="0"/>
                <a:cs typeface="Arial" panose="020B0604020202020204" pitchFamily="34" charset="0"/>
              </a:rPr>
              <a:t>, then mostly not for all areas, but rather only for specific points where measurements are taken.</a:t>
            </a:r>
            <a:r>
              <a:rPr lang="en-GB" baseline="0">
                <a:latin typeface="Arial" panose="020B0604020202020204" pitchFamily="34" charset="0"/>
                <a:cs typeface="Arial" panose="020B0604020202020204" pitchFamily="34" charset="0"/>
              </a:rPr>
              <a:t> The map here shows the example of Dresden. The green dots are fixed measuring stations. Data collection is extremely patchy as a conquence as the ancillary network isn’t taken into account at all – so the cycling routes away from the main traffic routes or the routes provided by the city.</a:t>
            </a:r>
          </a:p>
          <a:p>
            <a:r>
              <a:rPr lang="en-GB" baseline="0">
                <a:latin typeface="Arial" panose="020B0604020202020204" pitchFamily="34" charset="0"/>
                <a:cs typeface="Arial" panose="020B0604020202020204" pitchFamily="34" charset="0"/>
              </a:rPr>
              <a:t>The (maintenance) costs for measuring stations are also high, as you need things like counting loops in the ground.</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Smartphones are a good option for obtaining more comprehensive data</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graph on the left shows the prevalence of smartphones in Germany between 2012 and 2021.</a:t>
            </a:r>
          </a:p>
          <a:p>
            <a:r>
              <a:rPr lang="en-GB" baseline="0" dirty="0">
                <a:latin typeface="Arial" panose="020B0604020202020204" pitchFamily="34" charset="0"/>
                <a:cs typeface="Arial" panose="020B0604020202020204" pitchFamily="34" charset="0"/>
              </a:rPr>
              <a:t>At the same time, the number of users needs to be as high as possible and the group of users as heterogeneous as possible (in terms of age, gender, social background). CITY CYCLING meets these requirements ideally with its over </a:t>
            </a:r>
            <a:r>
              <a:rPr lang="en-GB" baseline="0" dirty="0" smtClean="0">
                <a:latin typeface="Arial" panose="020B0604020202020204" pitchFamily="34" charset="0"/>
                <a:cs typeface="Arial" panose="020B0604020202020204" pitchFamily="34" charset="0"/>
              </a:rPr>
              <a:t>1,000,000 </a:t>
            </a:r>
            <a:r>
              <a:rPr lang="en-GB" baseline="0" dirty="0">
                <a:latin typeface="Arial" panose="020B0604020202020204" pitchFamily="34" charset="0"/>
                <a:cs typeface="Arial" panose="020B0604020202020204" pitchFamily="34" charset="0"/>
              </a:rPr>
              <a:t>cyclists in </a:t>
            </a:r>
            <a:r>
              <a:rPr lang="en-GB" baseline="0" dirty="0" smtClean="0">
                <a:latin typeface="Arial" panose="020B0604020202020204" pitchFamily="34" charset="0"/>
                <a:cs typeface="Arial" panose="020B0604020202020204" pitchFamily="34" charset="0"/>
              </a:rPr>
              <a:t>2023.</a:t>
            </a:r>
          </a:p>
          <a:p>
            <a:endParaRPr lang="en-GB"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Most municipalities lack the traffic data they need for efficient and meaningful cycling planning:</a:t>
            </a:r>
          </a:p>
          <a:p>
            <a:pPr marL="180000" indent="-180000">
              <a:buFont typeface="Arial" panose="020B0604020202020204" pitchFamily="34" charset="0"/>
              <a:buChar char="•"/>
            </a:pPr>
            <a:r>
              <a:rPr lang="en-GB">
                <a:latin typeface="Arial" panose="020B0604020202020204" pitchFamily="34" charset="0"/>
                <a:cs typeface="Arial" panose="020B0604020202020204" pitchFamily="34" charset="0"/>
              </a:rPr>
              <a:t>Where and when do </a:t>
            </a:r>
            <a:r>
              <a:rPr lang="en-GB" baseline="0">
                <a:latin typeface="Arial" panose="020B0604020202020204" pitchFamily="34" charset="0"/>
                <a:cs typeface="Arial" panose="020B0604020202020204" pitchFamily="34" charset="0"/>
              </a:rPr>
              <a:t>people cycle?</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Who cycles and how many people cycle?</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Why do people cycle?</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Where do people start/stop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aseline="0">
                <a:solidFill>
                  <a:schemeClr val="tx1"/>
                </a:solidFill>
                <a:latin typeface="Arial" panose="020B0604020202020204" pitchFamily="34" charset="0"/>
                <a:cs typeface="Arial" panose="020B0604020202020204" pitchFamily="34" charset="0"/>
              </a:rPr>
              <a:t>Climate Alliance and the TU Dresden began seeking solutions to these questions in a past joint </a:t>
            </a:r>
            <a:r>
              <a:rPr lang="en-GB" u="none" baseline="0">
                <a:solidFill>
                  <a:schemeClr val="tx1"/>
                </a:solidFill>
                <a:latin typeface="Arial" panose="020B0604020202020204" pitchFamily="34" charset="0"/>
                <a:cs typeface="Arial" panose="020B0604020202020204" pitchFamily="34" charset="0"/>
              </a:rPr>
              <a:t>research project </a:t>
            </a:r>
            <a:r>
              <a:rPr lang="en-GB" baseline="0">
                <a:solidFill>
                  <a:schemeClr val="tx1"/>
                </a:solidFill>
                <a:latin typeface="Arial" panose="020B0604020202020204" pitchFamily="34" charset="0"/>
                <a:cs typeface="Arial" panose="020B0604020202020204" pitchFamily="34" charset="0"/>
              </a:rPr>
              <a:t>(MOVEBIS) and are now continuing this work within the RiDE project</a:t>
            </a:r>
            <a:r>
              <a:rPr lang="en-GB">
                <a:solidFill>
                  <a:schemeClr val="tx1"/>
                </a:solidFill>
                <a:latin typeface="Arial" panose="020B0604020202020204" pitchFamily="34" charset="0"/>
                <a:cs typeface="Arial" panose="020B0604020202020204" pitchFamily="34" charset="0"/>
              </a:rPr>
              <a:t>.</a:t>
            </a:r>
          </a:p>
          <a:p>
            <a:pPr marL="0" indent="0">
              <a:buFont typeface="Arial" panose="020B0604020202020204" pitchFamily="34" charset="0"/>
              <a:buNone/>
            </a:pPr>
            <a:r>
              <a:rPr lang="en-GB" baseline="0">
                <a:solidFill>
                  <a:schemeClr val="tx1"/>
                </a:solidFill>
                <a:latin typeface="Arial" panose="020B0604020202020204" pitchFamily="34" charset="0"/>
                <a:cs typeface="Arial" panose="020B0604020202020204" pitchFamily="34" charset="0"/>
              </a:rPr>
              <a:t>Two spin-offs were established at the TU Dresden, namely flow.d (formerly the Chair of Computer Networks | Faculty of Computer Science) and Vision Velo (formerly the Chair of Transport Ecology | “Friedrich List” Faculty of Transport and Traffic Sciences ), in order to offer high-quality digital cycling data together with the CITY CYCLING team at Climate Alliance.</a:t>
            </a: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215732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latin typeface="Arial" panose="020B0604020202020204" pitchFamily="34" charset="0"/>
                <a:cs typeface="Arial" panose="020B0604020202020204" pitchFamily="34" charset="0"/>
              </a:rPr>
              <a:t>Widespread use of the </a:t>
            </a:r>
            <a:r>
              <a:rPr lang="en-GB">
                <a:solidFill>
                  <a:schemeClr val="tx1"/>
                </a:solidFill>
                <a:latin typeface="Arial" panose="020B0604020202020204" pitchFamily="34" charset="0"/>
                <a:cs typeface="Arial" panose="020B0604020202020204" pitchFamily="34" charset="0"/>
              </a:rPr>
              <a:t>CITY CYCLING app is decisive,</a:t>
            </a:r>
            <a:r>
              <a:rPr lang="en-GB" baseline="0">
                <a:solidFill>
                  <a:schemeClr val="tx1"/>
                </a:solidFill>
                <a:latin typeface="Arial" panose="020B0604020202020204" pitchFamily="34" charset="0"/>
                <a:cs typeface="Arial" panose="020B0604020202020204" pitchFamily="34" charset="0"/>
              </a:rPr>
              <a:t> as only in </a:t>
            </a:r>
            <a:r>
              <a:rPr lang="en-GB">
                <a:latin typeface="Arial" panose="020B0604020202020204" pitchFamily="34" charset="0"/>
                <a:cs typeface="Arial" panose="020B0604020202020204" pitchFamily="34" charset="0"/>
              </a:rPr>
              <a:t>this way can sufficient meaningful data be obtained.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cs typeface="Arial" panose="020B0604020202020204" pitchFamily="34" charset="0"/>
              </a:rPr>
              <a:t>Data is collected and processed in compliance with the European General Data Protection Regulation (EU GDPR). It is already anonymised before it is evaluated scientifically and used in the analyses and graphs exclusively without any personal data.</a:t>
            </a: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dirty="0">
                <a:solidFill>
                  <a:schemeClr val="tx1"/>
                </a:solidFill>
                <a:latin typeface="Arial" panose="020B0604020202020204" pitchFamily="34" charset="0"/>
                <a:cs typeface="Arial" panose="020B0604020202020204" pitchFamily="34" charset="0"/>
              </a:rPr>
              <a:t>The municipalities are called upon </a:t>
            </a:r>
            <a:r>
              <a:rPr lang="en-GB" baseline="0" dirty="0">
                <a:solidFill>
                  <a:schemeClr val="tx1"/>
                </a:solidFill>
                <a:latin typeface="Arial" panose="020B0604020202020204" pitchFamily="34" charset="0"/>
                <a:cs typeface="Arial" panose="020B0604020202020204" pitchFamily="34" charset="0"/>
              </a:rPr>
              <a:t>to promote use of the CITY CYCLING app among participants in order to obtain as much data as possible and thus sufficient meaningful data for the </a:t>
            </a:r>
            <a:r>
              <a:rPr lang="en-GB" baseline="0" dirty="0" err="1">
                <a:solidFill>
                  <a:schemeClr val="tx1"/>
                </a:solidFill>
                <a:latin typeface="Arial" panose="020B0604020202020204" pitchFamily="34" charset="0"/>
                <a:cs typeface="Arial" panose="020B0604020202020204" pitchFamily="34" charset="0"/>
              </a:rPr>
              <a:t>RiDE</a:t>
            </a:r>
            <a:r>
              <a:rPr lang="en-GB" baseline="0" dirty="0">
                <a:solidFill>
                  <a:schemeClr val="tx1"/>
                </a:solidFill>
                <a:latin typeface="Arial" panose="020B0604020202020204" pitchFamily="34" charset="0"/>
                <a:cs typeface="Arial" panose="020B0604020202020204" pitchFamily="34" charset="0"/>
              </a:rPr>
              <a:t> portal</a:t>
            </a:r>
            <a:r>
              <a:rPr lang="en-GB" dirty="0">
                <a:solidFill>
                  <a:schemeClr val="tx1"/>
                </a:solidFill>
                <a:latin typeface="Arial" panose="020B0604020202020204" pitchFamily="34" charset="0"/>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Good usability and simple tracking</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app’s menu navigation is self-explanatory and easy to use.</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simply need to click on the start icon in the map tab when they begin cycling and the stop icon when they reach their destination – the kilometres cycled are then recorded and credited to the team and municipality. This eliminates the need to enter data in the kilometre log or log sheet manually and means cyclists always have an overview of the distances they’ve covered at their fingertips.</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Grow together as a team</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can see in the app how many kilometres their team has cycled and where it places in the local ranking.</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chat function included in the app allows cyclists to cheer their fellow cyclists on or to arrange tours.</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Cycling data with added value</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information from all of the routes recorded using the CITY CYCLING app flows directly into the </a:t>
            </a:r>
            <a:r>
              <a:rPr lang="en-GB" sz="1200" u="none" dirty="0">
                <a:solidFill>
                  <a:schemeClr val="tx1"/>
                </a:solidFill>
                <a:effectLst/>
                <a:latin typeface="Arial" panose="020B0604020202020204" pitchFamily="34" charset="0"/>
                <a:ea typeface="+mn-ea"/>
                <a:cs typeface="Arial" panose="020B0604020202020204" pitchFamily="34" charset="0"/>
              </a:rPr>
              <a:t>scientific evaluation of cycling in the local area</a:t>
            </a:r>
            <a:r>
              <a:rPr lang="en-GB" sz="1200" dirty="0">
                <a:solidFill>
                  <a:schemeClr val="tx1"/>
                </a:solidFill>
                <a:effectLst/>
                <a:latin typeface="Arial" panose="020B0604020202020204" pitchFamily="34" charset="0"/>
                <a:ea typeface="+mn-ea"/>
                <a:cs typeface="Arial" panose="020B0604020202020204" pitchFamily="34" charset="0"/>
              </a:rPr>
              <a:t>. This helps to create a clear picture of the local cycling infrastructure and allows municipalities to see on the </a:t>
            </a:r>
            <a:r>
              <a:rPr lang="en-GB" sz="1200" dirty="0" err="1">
                <a:solidFill>
                  <a:schemeClr val="tx1"/>
                </a:solidFill>
                <a:effectLst/>
                <a:latin typeface="Arial" panose="020B0604020202020204" pitchFamily="34" charset="0"/>
                <a:ea typeface="+mn-ea"/>
                <a:cs typeface="Arial" panose="020B0604020202020204" pitchFamily="34" charset="0"/>
              </a:rPr>
              <a:t>RiDE</a:t>
            </a:r>
            <a:r>
              <a:rPr lang="en-GB" sz="1200" dirty="0">
                <a:solidFill>
                  <a:schemeClr val="tx1"/>
                </a:solidFill>
                <a:effectLst/>
                <a:latin typeface="Arial" panose="020B0604020202020204" pitchFamily="34" charset="0"/>
                <a:ea typeface="+mn-ea"/>
                <a:cs typeface="Arial" panose="020B0604020202020204" pitchFamily="34" charset="0"/>
              </a:rPr>
              <a:t> portal (ride-portal.de) exactly where specific improvements are needed. The more routes are recorded using the app, the more accurate the overall picture and the more a municipality can </a:t>
            </a:r>
            <a:r>
              <a:rPr lang="en-GB" sz="1200" u="none" dirty="0">
                <a:solidFill>
                  <a:schemeClr val="tx1"/>
                </a:solidFill>
                <a:effectLst/>
                <a:latin typeface="Arial" panose="020B0604020202020204" pitchFamily="34" charset="0"/>
                <a:ea typeface="+mn-ea"/>
                <a:cs typeface="Arial" panose="020B0604020202020204" pitchFamily="34" charset="0"/>
              </a:rPr>
              <a:t>improve its</a:t>
            </a:r>
            <a:r>
              <a:rPr lang="en-GB" sz="1200" dirty="0">
                <a:solidFill>
                  <a:schemeClr val="tx1"/>
                </a:solidFill>
                <a:effectLst/>
                <a:latin typeface="Arial" panose="020B0604020202020204" pitchFamily="34" charset="0"/>
                <a:ea typeface="+mn-ea"/>
                <a:cs typeface="Arial" panose="020B0604020202020204" pitchFamily="34" charset="0"/>
              </a:rPr>
              <a:t> </a:t>
            </a:r>
            <a:r>
              <a:rPr lang="en-GB" sz="1200" u="none" dirty="0">
                <a:solidFill>
                  <a:schemeClr val="tx1"/>
                </a:solidFill>
                <a:effectLst/>
                <a:latin typeface="Arial" panose="020B0604020202020204" pitchFamily="34" charset="0"/>
                <a:ea typeface="+mn-ea"/>
                <a:cs typeface="Arial" panose="020B0604020202020204" pitchFamily="34" charset="0"/>
              </a:rPr>
              <a:t>cycling infrastructure</a:t>
            </a:r>
            <a:r>
              <a:rPr lang="en-GB" sz="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Greatest possible data security</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data is used exclusively for municipal cycling planning. Data is collected and processed in compliance with the stringent European General Data Protection Regulation (EU GDPR). All data is anonymised before the scientific evaluation and is only included in the results as factual data without any personal data. More information on data protection is available on city-cycling.org/privacy-policy.</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Use </a:t>
            </a:r>
            <a:r>
              <a:rPr lang="en-GB" sz="1200" b="1" dirty="0" err="1">
                <a:solidFill>
                  <a:schemeClr val="tx1"/>
                </a:solidFill>
                <a:effectLst/>
                <a:latin typeface="Arial" panose="020B0604020202020204" pitchFamily="34" charset="0"/>
                <a:ea typeface="+mn-ea"/>
                <a:cs typeface="Arial" panose="020B0604020202020204" pitchFamily="34" charset="0"/>
              </a:rPr>
              <a:t>RADar</a:t>
            </a:r>
            <a:r>
              <a:rPr lang="en-GB" sz="1200" b="1" dirty="0">
                <a:solidFill>
                  <a:schemeClr val="tx1"/>
                </a:solidFill>
                <a:effectLst/>
                <a:latin typeface="Arial" panose="020B0604020202020204" pitchFamily="34" charset="0"/>
                <a:ea typeface="+mn-ea"/>
                <a:cs typeface="Arial" panose="020B0604020202020204" pitchFamily="34" charset="0"/>
              </a:rPr>
              <a:t>! to improve conditions locally</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In the </a:t>
            </a:r>
            <a:r>
              <a:rPr lang="en-GB" sz="1200" b="0" dirty="0">
                <a:solidFill>
                  <a:schemeClr val="tx1"/>
                </a:solidFill>
                <a:effectLst/>
                <a:latin typeface="Arial" panose="020B0604020202020204" pitchFamily="34" charset="0"/>
                <a:ea typeface="+mn-ea"/>
                <a:cs typeface="Arial" panose="020B0604020202020204" pitchFamily="34" charset="0"/>
              </a:rPr>
              <a:t>integrated </a:t>
            </a:r>
            <a:r>
              <a:rPr lang="en-GB" sz="1200" u="none" dirty="0" err="1">
                <a:solidFill>
                  <a:schemeClr val="tx1"/>
                </a:solidFill>
                <a:effectLst/>
                <a:latin typeface="Arial" panose="020B0604020202020204" pitchFamily="34" charset="0"/>
                <a:ea typeface="+mn-ea"/>
                <a:cs typeface="Arial" panose="020B0604020202020204" pitchFamily="34" charset="0"/>
              </a:rPr>
              <a:t>RADar</a:t>
            </a:r>
            <a:r>
              <a:rPr lang="en-GB" sz="1200" u="none" dirty="0">
                <a:solidFill>
                  <a:schemeClr val="tx1"/>
                </a:solidFill>
                <a:effectLst/>
                <a:latin typeface="Arial" panose="020B0604020202020204" pitchFamily="34" charset="0"/>
                <a:ea typeface="+mn-ea"/>
                <a:cs typeface="Arial" panose="020B0604020202020204" pitchFamily="34" charset="0"/>
              </a:rPr>
              <a:t>! </a:t>
            </a:r>
            <a:r>
              <a:rPr lang="en-GB" sz="1200" dirty="0">
                <a:solidFill>
                  <a:schemeClr val="tx1"/>
                </a:solidFill>
                <a:effectLst/>
                <a:latin typeface="Arial" panose="020B0604020202020204" pitchFamily="34" charset="0"/>
                <a:ea typeface="+mn-ea"/>
                <a:cs typeface="Arial" panose="020B0604020202020204" pitchFamily="34" charset="0"/>
              </a:rPr>
              <a:t>reporting platform, pins can automatically be dropped in exactly the right place on a digital street map using GPS. There’s also the option of taking a photo using a smartphone and attaching it to the report – </a:t>
            </a:r>
            <a:r>
              <a:rPr lang="en-GB" sz="1200" baseline="0" dirty="0">
                <a:solidFill>
                  <a:schemeClr val="tx1"/>
                </a:solidFill>
                <a:effectLst/>
                <a:latin typeface="Arial" panose="020B0604020202020204" pitchFamily="34" charset="0"/>
                <a:ea typeface="+mn-ea"/>
                <a:cs typeface="Arial" panose="020B0604020202020204" pitchFamily="34" charset="0"/>
              </a:rPr>
              <a:t>provided that the municipality has booked </a:t>
            </a:r>
            <a:r>
              <a:rPr lang="en-GB" sz="1200" baseline="0" dirty="0" err="1">
                <a:solidFill>
                  <a:schemeClr val="tx1"/>
                </a:solidFill>
                <a:effectLst/>
                <a:latin typeface="Arial" panose="020B0604020202020204" pitchFamily="34" charset="0"/>
                <a:ea typeface="+mn-ea"/>
                <a:cs typeface="Arial" panose="020B0604020202020204" pitchFamily="34" charset="0"/>
              </a:rPr>
              <a:t>RADar</a:t>
            </a:r>
            <a:r>
              <a:rPr lang="en-GB" sz="1200" baseline="0" dirty="0">
                <a:solidFill>
                  <a:schemeClr val="tx1"/>
                </a:solidFill>
                <a:effectLst/>
                <a:latin typeface="Arial" panose="020B0604020202020204" pitchFamily="34" charset="0"/>
                <a:ea typeface="+mn-ea"/>
                <a:cs typeface="Arial" panose="020B0604020202020204" pitchFamily="34" charset="0"/>
              </a:rPr>
              <a:t>! for the CITY CYCLING weeks or beyond, of course.</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From cycling talent to cycling champion</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can earn virtual awards in three categories with the new badge system (see</a:t>
            </a:r>
            <a:r>
              <a:rPr lang="en-GB" sz="1200" baseline="0" dirty="0">
                <a:solidFill>
                  <a:schemeClr val="tx1"/>
                </a:solidFill>
                <a:effectLst/>
                <a:latin typeface="Arial" panose="020B0604020202020204" pitchFamily="34" charset="0"/>
                <a:ea typeface="+mn-ea"/>
                <a:cs typeface="Arial" panose="020B0604020202020204" pitchFamily="34" charset="0"/>
              </a:rPr>
              <a:t> next slides)</a:t>
            </a:r>
            <a:r>
              <a:rPr lang="en-GB" sz="1200" dirty="0">
                <a:solidFill>
                  <a:schemeClr val="tx1"/>
                </a:solidFill>
                <a:effectLst/>
                <a:latin typeface="Arial" panose="020B0604020202020204" pitchFamily="34" charset="0"/>
                <a:ea typeface="+mn-ea"/>
                <a:cs typeface="Arial" panose="020B0604020202020204" pitchFamily="34" charset="0"/>
              </a:rPr>
              <a:t>. This should help encourage </a:t>
            </a:r>
            <a:r>
              <a:rPr lang="en-GB" sz="1200" baseline="0" dirty="0">
                <a:solidFill>
                  <a:schemeClr val="tx1"/>
                </a:solidFill>
                <a:effectLst/>
                <a:latin typeface="Arial" panose="020B0604020202020204" pitchFamily="34" charset="0"/>
                <a:ea typeface="+mn-ea"/>
                <a:cs typeface="Arial" panose="020B0604020202020204" pitchFamily="34" charset="0"/>
              </a:rPr>
              <a:t>use of the app in a fun way</a:t>
            </a:r>
            <a:r>
              <a:rPr lang="en-GB" sz="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Overview and FAQ on CITY CYCLING</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Information on what exactly CITY CYCLING is all about, what the rules of participation are and what cyclists need to know about </a:t>
            </a:r>
            <a:r>
              <a:rPr lang="en-GB" sz="1200" baseline="0" dirty="0">
                <a:solidFill>
                  <a:schemeClr val="tx1"/>
                </a:solidFill>
                <a:effectLst/>
                <a:latin typeface="Arial" panose="020B0604020202020204" pitchFamily="34" charset="0"/>
                <a:ea typeface="+mn-ea"/>
                <a:cs typeface="Arial" panose="020B0604020202020204" pitchFamily="34" charset="0"/>
              </a:rPr>
              <a:t>using the app is available under the “</a:t>
            </a:r>
            <a:r>
              <a:rPr lang="en-GB" sz="1200" u="none" dirty="0">
                <a:solidFill>
                  <a:schemeClr val="tx1"/>
                </a:solidFill>
                <a:effectLst/>
                <a:latin typeface="Arial" panose="020B0604020202020204" pitchFamily="34" charset="0"/>
                <a:ea typeface="+mn-ea"/>
                <a:cs typeface="Arial" panose="020B0604020202020204" pitchFamily="34" charset="0"/>
              </a:rPr>
              <a:t>Profile” tab</a:t>
            </a:r>
            <a:r>
              <a:rPr lang="en-GB" sz="1200" dirty="0">
                <a:solidFill>
                  <a:schemeClr val="tx1"/>
                </a:solidFill>
                <a:effectLst/>
                <a:latin typeface="Arial" panose="020B0604020202020204" pitchFamily="34" charset="0"/>
                <a:ea typeface="+mn-ea"/>
                <a:cs typeface="Arial" panose="020B0604020202020204" pitchFamily="34" charset="0"/>
              </a:rPr>
              <a:t>.</a:t>
            </a:r>
          </a:p>
          <a:p>
            <a:r>
              <a:rPr lang="en-GB" sz="1200" dirty="0">
                <a:solidFill>
                  <a:schemeClr val="tx1"/>
                </a:solidFill>
                <a:effectLst/>
                <a:latin typeface="Arial" panose="020B0604020202020204" pitchFamily="34" charset="0"/>
                <a:ea typeface="+mn-ea"/>
                <a:cs typeface="Arial" panose="020B0604020202020204" pitchFamily="34" charset="0"/>
              </a:rPr>
              <a:t> </a:t>
            </a:r>
          </a:p>
          <a:p>
            <a:r>
              <a:rPr lang="en-GB" sz="1200" b="1" dirty="0">
                <a:solidFill>
                  <a:schemeClr val="tx1"/>
                </a:solidFill>
                <a:effectLst/>
                <a:latin typeface="Arial" panose="020B0604020202020204" pitchFamily="34" charset="0"/>
                <a:ea typeface="+mn-ea"/>
                <a:cs typeface="Arial" panose="020B0604020202020204" pitchFamily="34" charset="0"/>
              </a:rPr>
              <a:t>More information:</a:t>
            </a:r>
          </a:p>
          <a:p>
            <a:r>
              <a:rPr lang="en-GB" sz="1200" dirty="0">
                <a:solidFill>
                  <a:schemeClr val="tx1"/>
                </a:solidFill>
                <a:effectLst/>
                <a:latin typeface="Arial" panose="020B0604020202020204" pitchFamily="34" charset="0"/>
                <a:ea typeface="+mn-ea"/>
                <a:cs typeface="Arial" panose="020B0604020202020204" pitchFamily="34" charset="0"/>
              </a:rPr>
              <a:t>city-cycling.org/app</a:t>
            </a:r>
          </a:p>
          <a:p>
            <a:r>
              <a:rPr lang="en-GB" sz="1200" dirty="0">
                <a:solidFill>
                  <a:schemeClr val="tx1"/>
                </a:solidFill>
                <a:effectLst/>
                <a:latin typeface="Arial" panose="020B0604020202020204" pitchFamily="34" charset="0"/>
                <a:ea typeface="+mn-ea"/>
                <a:cs typeface="Arial" panose="020B0604020202020204" pitchFamily="34" charset="0"/>
              </a:rPr>
              <a:t>city-cycling.org/ride</a:t>
            </a: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All three components have in common that</a:t>
            </a:r>
          </a:p>
          <a:p>
            <a:r>
              <a:rPr lang="en-GB">
                <a:latin typeface="Arial" panose="020B0604020202020204" pitchFamily="34" charset="0"/>
                <a:cs typeface="Arial" panose="020B0604020202020204" pitchFamily="34" charset="0"/>
              </a:rPr>
              <a:t>they aim to help municipalities to successfully shape the mobility transition.</a:t>
            </a: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smtClean="0">
                <a:solidFill>
                  <a:schemeClr val="tx1"/>
                </a:solidFill>
                <a:latin typeface="Arial" panose="020B0604020202020204" pitchFamily="34" charset="0"/>
                <a:cs typeface="Arial" panose="020B0604020202020204" pitchFamily="34" charset="0"/>
              </a:rPr>
              <a:t>The CITY CYCLING app is continuously being developed further to encourage even more people to use it. An achievement system was recently added (see next slide).</a:t>
            </a:r>
          </a:p>
          <a:p>
            <a:pPr marL="0" indent="0">
              <a:buFont typeface="Arial" panose="020B0604020202020204" pitchFamily="34" charset="0"/>
              <a:buNone/>
            </a:pPr>
            <a:r>
              <a:rPr lang="en-US" dirty="0" smtClean="0">
                <a:solidFill>
                  <a:schemeClr val="tx1"/>
                </a:solidFill>
                <a:latin typeface="Arial" panose="020B0604020202020204" pitchFamily="34" charset="0"/>
                <a:cs typeface="Arial" panose="020B0604020202020204" pitchFamily="34" charset="0"/>
              </a:rPr>
              <a:t>One further enhancement: The </a:t>
            </a:r>
            <a:r>
              <a:rPr lang="en-US" dirty="0" err="1" smtClean="0">
                <a:solidFill>
                  <a:schemeClr val="tx1"/>
                </a:solidFill>
                <a:latin typeface="Arial" panose="020B0604020202020204" pitchFamily="34" charset="0"/>
                <a:cs typeface="Arial" panose="020B0604020202020204" pitchFamily="34" charset="0"/>
              </a:rPr>
              <a:t>kilometres</a:t>
            </a:r>
            <a:r>
              <a:rPr lang="en-US" dirty="0" smtClean="0">
                <a:solidFill>
                  <a:schemeClr val="tx1"/>
                </a:solidFill>
                <a:latin typeface="Arial" panose="020B0604020202020204" pitchFamily="34" charset="0"/>
                <a:cs typeface="Arial" panose="020B0604020202020204" pitchFamily="34" charset="0"/>
              </a:rPr>
              <a:t> tracked are no longer “lost” in other apps, but can be imported there using an export function.</a:t>
            </a:r>
            <a:endParaRPr lang="en-US" dirty="0" smtClean="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ea typeface="+mn-ea"/>
                <a:cs typeface="Arial" panose="020B0604020202020204" pitchFamily="34" charset="0"/>
              </a:rPr>
              <a:t>Cyclists can earn virtual awards in three categories thanks to the additional new</a:t>
            </a:r>
            <a:r>
              <a:rPr lang="en-GB" sz="1200" baseline="0">
                <a:solidFill>
                  <a:schemeClr val="tx1"/>
                </a:solidFill>
                <a:effectLst/>
                <a:latin typeface="Arial" panose="020B0604020202020204" pitchFamily="34" charset="0"/>
                <a:ea typeface="+mn-ea"/>
                <a:cs typeface="Arial" panose="020B0604020202020204" pitchFamily="34" charset="0"/>
              </a:rPr>
              <a:t> gamification feature</a:t>
            </a:r>
            <a:r>
              <a:rPr lang="en-GB">
                <a:solidFill>
                  <a:schemeClr val="tx1"/>
                </a:solidFill>
                <a:latin typeface="Arial" panose="020B0604020202020204" pitchFamily="34" charset="0"/>
                <a:ea typeface="+mn-ea"/>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latin typeface="Arial" panose="020B0604020202020204" pitchFamily="34" charset="0"/>
                <a:cs typeface="Arial" panose="020B0604020202020204" pitchFamily="34" charset="0"/>
              </a:rPr>
              <a:t>kilometres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latin typeface="Arial" panose="020B0604020202020204" pitchFamily="34" charset="0"/>
                <a:cs typeface="Arial" panose="020B0604020202020204" pitchFamily="34" charset="0"/>
              </a:rPr>
              <a:t>journeys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latin typeface="Arial" panose="020B0604020202020204" pitchFamily="34" charset="0"/>
                <a:cs typeface="Arial" panose="020B0604020202020204" pitchFamily="34" charset="0"/>
              </a:rPr>
              <a:t>series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cs typeface="Arial" panose="020B0604020202020204" pitchFamily="34" charset="0"/>
              </a:rPr>
              <a:t>Cyclists are awarded the “Cycling Talent” badge when they’ve covered 25 kilometres, for example, and the “Cycling Star” badge after 250 km. Similarly, they’re awarded the “Climate Hero” badge after completing 50 journeys. And</a:t>
            </a:r>
            <a:r>
              <a:rPr lang="en-GB" baseline="0">
                <a:solidFill>
                  <a:schemeClr val="tx1"/>
                </a:solidFill>
                <a:latin typeface="Arial" panose="020B0604020202020204" pitchFamily="34" charset="0"/>
                <a:cs typeface="Arial" panose="020B0604020202020204" pitchFamily="34" charset="0"/>
              </a:rPr>
              <a:t> whoever </a:t>
            </a:r>
            <a:r>
              <a:rPr lang="en-GB">
                <a:solidFill>
                  <a:schemeClr val="tx1"/>
                </a:solidFill>
                <a:latin typeface="Arial" panose="020B0604020202020204" pitchFamily="34" charset="0"/>
                <a:cs typeface="Arial" panose="020B0604020202020204" pitchFamily="34" charset="0"/>
              </a:rPr>
              <a:t>manages to cycle on all 21 days in a row receives the title of “Series Royalty”!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cs typeface="Arial" panose="020B0604020202020204" pitchFamily="34" charset="0"/>
              </a:rPr>
              <a:t>These awards are intentionally only available to cyclists who use the CITY CYCLING app to track their kilometres </a:t>
            </a:r>
            <a:r>
              <a:rPr lang="en-GB" baseline="0">
                <a:solidFill>
                  <a:schemeClr val="tx1"/>
                </a:solidFill>
                <a:latin typeface="Arial" panose="020B0604020202020204" pitchFamily="34" charset="0"/>
                <a:cs typeface="Arial" panose="020B0604020202020204" pitchFamily="34" charset="0"/>
              </a:rPr>
              <a:t>so that they “donate” even more (increasingly heterogeneous) data to their municipality</a:t>
            </a:r>
            <a:r>
              <a:rPr lang="en-GB">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solidFill>
                  <a:schemeClr val="tx1"/>
                </a:solidFill>
                <a:latin typeface="Arial" panose="020B0604020202020204" pitchFamily="34" charset="0"/>
                <a:cs typeface="Arial" panose="020B0604020202020204" pitchFamily="34" charset="0"/>
              </a:rPr>
              <a:t>The use cases developed from this data form the basis for the cycling data offered to municipalities to enable them to better plan their local cycling infrastructure from their computers.</a:t>
            </a: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latin typeface="Arial" panose="020B0604020202020204" pitchFamily="34" charset="0"/>
                <a:cs typeface="Arial" panose="020B0604020202020204" pitchFamily="34" charset="0"/>
              </a:rPr>
              <a:t>The data obtained for each</a:t>
            </a:r>
            <a:r>
              <a:rPr lang="en-GB" baseline="0">
                <a:latin typeface="Arial" panose="020B0604020202020204" pitchFamily="34" charset="0"/>
                <a:cs typeface="Arial" panose="020B0604020202020204" pitchFamily="34" charset="0"/>
              </a:rPr>
              <a:t> municipality </a:t>
            </a:r>
            <a:r>
              <a:rPr lang="en-GB">
                <a:latin typeface="Arial" panose="020B0604020202020204" pitchFamily="34" charset="0"/>
                <a:cs typeface="Arial" panose="020B0604020202020204" pitchFamily="34" charset="0"/>
              </a:rPr>
              <a:t>is presented in various different formats.</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One of these formats is a heat map. It shows the GPS tracks (or to be more precise, the GPS points) </a:t>
            </a:r>
            <a:r>
              <a:rPr lang="en-GB" baseline="0">
                <a:latin typeface="Arial" panose="020B0604020202020204" pitchFamily="34" charset="0"/>
                <a:cs typeface="Arial" panose="020B0604020202020204" pitchFamily="34" charset="0"/>
              </a:rPr>
              <a:t>in the municipality</a:t>
            </a:r>
            <a:r>
              <a:rPr lang="en-GB">
                <a:latin typeface="Arial" panose="020B0604020202020204" pitchFamily="34" charset="0"/>
                <a:cs typeface="Arial" panose="020B0604020202020204" pitchFamily="34" charset="0"/>
              </a:rPr>
              <a:t>.</a:t>
            </a:r>
            <a:r>
              <a:rPr lang="en-GB" baseline="0">
                <a:latin typeface="Arial" panose="020B0604020202020204" pitchFamily="34" charset="0"/>
                <a:cs typeface="Arial" panose="020B0604020202020204" pitchFamily="34" charset="0"/>
              </a:rPr>
              <a:t> The brighter the sections of a route, the more GPS points there are (and therefore presumably more cyclists).</a:t>
            </a:r>
          </a:p>
          <a:p>
            <a:pPr marL="0" indent="0">
              <a:buFont typeface="Arial" panose="020B0604020202020204" pitchFamily="34" charset="0"/>
              <a:buNone/>
            </a:pPr>
            <a:r>
              <a:rPr lang="en-GB" baseline="0">
                <a:latin typeface="Arial" panose="020B0604020202020204" pitchFamily="34" charset="0"/>
                <a:cs typeface="Arial" panose="020B0604020202020204" pitchFamily="34" charset="0"/>
              </a:rPr>
              <a:t>While heat maps do not offer precise information on the number of cyclists, they do give traffic planners a good first impression of the distribution of cycling traffic in the urban area and can also provide insights into the use of routes that are not “officially” intended for cycling.</a:t>
            </a: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GB" b="1" baseline="0">
                <a:latin typeface="Arial" panose="020B0604020202020204" pitchFamily="34" charset="0"/>
                <a:cs typeface="Arial" panose="020B0604020202020204" pitchFamily="34" charset="0"/>
              </a:rPr>
              <a:t>CLICK 1:</a:t>
            </a:r>
            <a:r>
              <a:rPr lang="en-GB" baseline="0">
                <a:latin typeface="Arial" panose="020B0604020202020204" pitchFamily="34" charset="0"/>
                <a:cs typeface="Arial" panose="020B0604020202020204" pitchFamily="34" charset="0"/>
              </a:rPr>
              <a:t> A shortcut through a park, for example: thin blue lines</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a:latin typeface="Arial" panose="020B0604020202020204" pitchFamily="34" charset="0"/>
                <a:cs typeface="Arial" panose="020B0604020202020204" pitchFamily="34" charset="0"/>
              </a:rPr>
              <a:t>CLICK 2:</a:t>
            </a:r>
            <a:r>
              <a:rPr lang="en-GB" baseline="0">
                <a:latin typeface="Arial" panose="020B0604020202020204" pitchFamily="34" charset="0"/>
                <a:cs typeface="Arial" panose="020B0604020202020204" pitchFamily="34" charset="0"/>
              </a:rPr>
              <a:t> The 3D view shows even more clearly where there are a large number of GPS clusters. This can be an indication of longer stops, so waiting times, especially at major junctions.</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aseline="0">
                <a:latin typeface="Arial" panose="020B0604020202020204" pitchFamily="34" charset="0"/>
                <a:cs typeface="Arial" panose="020B0604020202020204" pitchFamily="34" charset="0"/>
              </a:rPr>
              <a:t>This map shows the traffic volumes. It provides precise information (in absolute figures) on how many cyclists have cycled a certain route.</a:t>
            </a:r>
          </a:p>
          <a:p>
            <a:pPr marL="0" indent="0">
              <a:buFont typeface="Arial" panose="020B0604020202020204" pitchFamily="34" charset="0"/>
              <a:buNone/>
            </a:pPr>
            <a:r>
              <a:rPr lang="en-GB" baseline="0">
                <a:latin typeface="Arial" panose="020B0604020202020204" pitchFamily="34" charset="0"/>
                <a:cs typeface="Arial" panose="020B0604020202020204" pitchFamily="34" charset="0"/>
              </a:rPr>
              <a:t>Various filters allow sections with dense or light traffic volumes to be displayed with pinpoint accuracy.</a:t>
            </a: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This map shows cyclists’ speeds: Red and orange indicate that cyclists are travelling slower and light to dark blue that they’re travelling relatively fast (see legend).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It’s important to be able to see which (traffic) direction cyclists are travelling in at each speed; in “topographically challenging” locations, it is particularly relevant whether cyclists are going uphill or downhill.</a:t>
            </a: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The composition of the data in the municipalities or statistics about this data is of crucial importance.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A statistics dashboard provides</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insights into the age and gender distribution</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and</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information on the routes recorded. Allowing the demographic quality to be</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determined entirely transparently at all times.</a:t>
            </a: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The origin-destination map allows planners to see which traffic cells people cycle </a:t>
            </a:r>
            <a:r>
              <a:rPr lang="en-GB" baseline="0">
                <a:latin typeface="Arial" panose="020B0604020202020204" pitchFamily="34" charset="0"/>
                <a:cs typeface="Arial" panose="020B0604020202020204" pitchFamily="34" charset="0"/>
              </a:rPr>
              <a:t>from and to</a:t>
            </a:r>
            <a:r>
              <a:rPr lang="en-GB">
                <a:latin typeface="Arial" panose="020B0604020202020204" pitchFamily="34" charset="0"/>
                <a:cs typeface="Arial" panose="020B0604020202020204" pitchFamily="34" charset="0"/>
              </a:rPr>
              <a:t>.</a:t>
            </a:r>
            <a:r>
              <a:rPr lang="en-GB" baseline="0">
                <a:latin typeface="Arial" panose="020B0604020202020204" pitchFamily="34" charset="0"/>
                <a:cs typeface="Arial" panose="020B0604020202020204" pitchFamily="34" charset="0"/>
              </a:rPr>
              <a:t> Filters can be set to specify certain times of day or week days and weekends. Source traffic cells of different sizes can be selected to consider more detailed or more general traffic relationships.</a:t>
            </a: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The use cases enable more targeted improvements of the local cycling infrastructure</a:t>
            </a:r>
            <a:r>
              <a:rPr lang="en-GB" baseline="0">
                <a:latin typeface="Arial" panose="020B0604020202020204" pitchFamily="34" charset="0"/>
                <a:cs typeface="Arial" panose="020B0604020202020204" pitchFamily="34" charset="0"/>
              </a:rPr>
              <a:t>, oriented to the needs of a large number of cyclists</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This map shows the waiting times (e.g. at traffic lights or junctions).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What’s special about this map is that it is possible to click on the individual waiting points to see the direction that cyclists arrived at and left the junction.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Users can also create their own junctions by connecting surrounding waiting points and omitting waiting points that are not relevant.</a:t>
            </a: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Advantages compared to other providers:</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Participants in CITY CYCLING provide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 excellent basis for </a:t>
            </a: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representative</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 data</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en-GB" sz="1200">
                <a:latin typeface="Arial" panose="020B0604020202020204" pitchFamily="34" charset="0"/>
                <a:cs typeface="Arial" panose="020B0604020202020204" pitchFamily="34" charset="0"/>
              </a:rPr>
              <a:t>Heterogeneous CITY CYCLING user groups: People of all ages, genders and social backgrounds.</a:t>
            </a:r>
          </a:p>
          <a:p>
            <a:pPr marL="0" indent="0">
              <a:buFont typeface="Arial" panose="020B0604020202020204" pitchFamily="34" charset="0"/>
              <a:buNone/>
            </a:pPr>
            <a:r>
              <a:rPr lang="en-GB" sz="1200">
                <a:latin typeface="Arial" panose="020B0604020202020204" pitchFamily="34" charset="0"/>
                <a:cs typeface="Arial" panose="020B0604020202020204" pitchFamily="34" charset="0"/>
              </a:rPr>
              <a:t>In contrast, mainly (</a:t>
            </a:r>
            <a:r>
              <a:rPr lang="en-GB" sz="1200" baseline="0">
                <a:latin typeface="Arial" panose="020B0604020202020204" pitchFamily="34" charset="0"/>
                <a:cs typeface="Arial" panose="020B0604020202020204" pitchFamily="34" charset="0"/>
              </a:rPr>
              <a:t>around 80%) males aged </a:t>
            </a:r>
            <a:r>
              <a:rPr lang="en-GB" sz="1200">
                <a:latin typeface="Arial" panose="020B0604020202020204" pitchFamily="34" charset="0"/>
                <a:cs typeface="Arial" panose="020B0604020202020204" pitchFamily="34" charset="0"/>
              </a:rPr>
              <a:t>between 25 and 40 years</a:t>
            </a:r>
            <a:r>
              <a:rPr lang="en-GB" sz="1200" baseline="0">
                <a:latin typeface="Arial" panose="020B0604020202020204" pitchFamily="34" charset="0"/>
                <a:cs typeface="Arial" panose="020B0604020202020204" pitchFamily="34" charset="0"/>
              </a:rPr>
              <a:t> old</a:t>
            </a:r>
            <a:r>
              <a:rPr lang="en-GB" sz="1200">
                <a:latin typeface="Arial" panose="020B0604020202020204" pitchFamily="34" charset="0"/>
                <a:cs typeface="Arial" panose="020B0604020202020204" pitchFamily="34" charset="0"/>
              </a:rPr>
              <a:t> use “sport apps”.</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a:t>
            </a: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analysis algorithms </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data processing:</a:t>
            </a:r>
          </a:p>
          <a:p>
            <a:pPr marL="360000" indent="-180000">
              <a:buFont typeface="Wingdings"/>
              <a:buChar char="à"/>
            </a:pPr>
            <a:r>
              <a:rPr lang="en-GB" sz="1200">
                <a:latin typeface="Arial" panose="020B0604020202020204" pitchFamily="34" charset="0"/>
                <a:cs typeface="Arial" panose="020B0604020202020204" pitchFamily="34" charset="0"/>
                <a:sym typeface="Wingdings" panose="05000000000000000000" pitchFamily="2" charset="2"/>
              </a:rPr>
              <a:t>D</a:t>
            </a:r>
            <a:r>
              <a:rPr lang="en-GB" sz="1200" baseline="0">
                <a:latin typeface="Arial" panose="020B0604020202020204" pitchFamily="34" charset="0"/>
                <a:cs typeface="Arial" panose="020B0604020202020204" pitchFamily="34" charset="0"/>
                <a:sym typeface="Wingdings" panose="05000000000000000000" pitchFamily="2" charset="2"/>
              </a:rPr>
              <a:t>ata from many other providers is a “</a:t>
            </a:r>
            <a:r>
              <a:rPr lang="en-GB" sz="1200">
                <a:latin typeface="Arial" panose="020B0604020202020204" pitchFamily="34" charset="0"/>
                <a:cs typeface="Arial" panose="020B0604020202020204" pitchFamily="34" charset="0"/>
                <a:sym typeface="Wingdings" panose="05000000000000000000" pitchFamily="2" charset="2"/>
              </a:rPr>
              <a:t>black box”: Municipalities often don’t know the conditions under which the data was collected and processed.</a:t>
            </a:r>
          </a:p>
          <a:p>
            <a:pPr marL="360000" indent="-180000">
              <a:buFont typeface="Wingdings"/>
              <a:buChar char="à"/>
            </a:pPr>
            <a:r>
              <a:rPr lang="en-GB" sz="1200">
                <a:latin typeface="Arial" panose="020B0604020202020204" pitchFamily="34" charset="0"/>
                <a:cs typeface="Arial" panose="020B0604020202020204" pitchFamily="34" charset="0"/>
                <a:sym typeface="Wingdings" panose="05000000000000000000" pitchFamily="2" charset="2"/>
              </a:rPr>
              <a:t>The data obtained is of a low quality as a consequence and often unsuitable for cycling planning.</a:t>
            </a: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Thanks to a three-year</a:t>
            </a:r>
            <a:r>
              <a:rPr lang="en-GB" baseline="0">
                <a:latin typeface="Arial" panose="020B0604020202020204" pitchFamily="34" charset="0"/>
                <a:cs typeface="Arial" panose="020B0604020202020204" pitchFamily="34" charset="0"/>
              </a:rPr>
              <a:t> grant from the Federal Ministry for Digital and Transport through the German National Cycling Plan, all German municipalities participating in CITY CYCLING can access use cases I–IV for the campaign years 2022 to 2024 for free via the RiDE portal</a:t>
            </a:r>
            <a:r>
              <a:rPr lang="en-GB">
                <a:latin typeface="Arial" panose="020B0604020202020204" pitchFamily="34" charset="0"/>
                <a:cs typeface="Arial" panose="020B0604020202020204" pitchFamily="34" charset="0"/>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The project partners are once again the TU Dresden and Climate Alliance, who already successfully collaborated from 2017 to 2020 when they laid the foundations for the RiDE portal.</a:t>
            </a: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latin typeface="Arial" panose="020B0604020202020204" pitchFamily="34" charset="0"/>
              </a:rPr>
              <a:t>About CITY CYCLING ...</a:t>
            </a: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The</a:t>
            </a:r>
            <a:r>
              <a:rPr lang="en-GB" baseline="0">
                <a:latin typeface="Arial" panose="020B0604020202020204" pitchFamily="34" charset="0"/>
                <a:cs typeface="Arial" panose="020B0604020202020204" pitchFamily="34" charset="0"/>
              </a:rPr>
              <a:t> funding has allowed several new use cases to be added and the algorithms</a:t>
            </a:r>
            <a:r>
              <a:rPr lang="en-GB">
                <a:latin typeface="Arial" panose="020B0604020202020204" pitchFamily="34" charset="0"/>
                <a:cs typeface="Arial" panose="020B0604020202020204" pitchFamily="34" charset="0"/>
              </a:rPr>
              <a:t> continuously refined.</a:t>
            </a: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The </a:t>
            </a:r>
            <a:r>
              <a:rPr lang="en-GB" baseline="0">
                <a:latin typeface="Arial" panose="020B0604020202020204" pitchFamily="34" charset="0"/>
                <a:cs typeface="Arial" panose="020B0604020202020204" pitchFamily="34" charset="0"/>
              </a:rPr>
              <a:t>data obtained </a:t>
            </a:r>
            <a:r>
              <a:rPr lang="en-GB">
                <a:latin typeface="Arial" panose="020B0604020202020204" pitchFamily="34" charset="0"/>
                <a:cs typeface="Arial" panose="020B0604020202020204" pitchFamily="34" charset="0"/>
              </a:rPr>
              <a:t>through the CITY CYCLING app</a:t>
            </a:r>
            <a:r>
              <a:rPr lang="en-GB" baseline="0">
                <a:latin typeface="Arial" panose="020B0604020202020204" pitchFamily="34" charset="0"/>
                <a:cs typeface="Arial" panose="020B0604020202020204" pitchFamily="34" charset="0"/>
              </a:rPr>
              <a:t> is extrapolated to the DTV as a fixed reference value in order to interpret the data (even) better</a:t>
            </a:r>
            <a:r>
              <a:rPr lang="en-GB">
                <a:latin typeface="Arial" panose="020B0604020202020204" pitchFamily="34" charset="0"/>
                <a:cs typeface="Arial" panose="020B0604020202020204" pitchFamily="34" charset="0"/>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ea typeface="+mn-ea"/>
                <a:cs typeface="Arial" panose="020B0604020202020204" pitchFamily="34" charset="0"/>
              </a:rPr>
              <a:t>The options of displaying a time series and an analysis of different reference periods are being developed so that </a:t>
            </a:r>
            <a:r>
              <a:rPr lang="en-GB" sz="1200">
                <a:solidFill>
                  <a:schemeClr val="tx1"/>
                </a:solidFill>
                <a:effectLst/>
                <a:latin typeface="Arial" panose="020B0604020202020204" pitchFamily="34" charset="0"/>
                <a:ea typeface="+mn-ea"/>
                <a:cs typeface="Arial" panose="020B0604020202020204" pitchFamily="34" charset="0"/>
              </a:rPr>
              <a:t>several CITY CYCLING years can be compared and the actual campaign development as well as any weather influences taken into account</a:t>
            </a:r>
            <a:r>
              <a:rPr lang="en-GB">
                <a:latin typeface="Arial" panose="020B0604020202020204" pitchFamily="34" charset="0"/>
                <a:ea typeface="+mn-ea"/>
                <a:cs typeface="Arial" panose="020B0604020202020204" pitchFamily="34" charset="0"/>
              </a:rPr>
              <a:t>.</a:t>
            </a:r>
            <a:r>
              <a:rPr lang="en-GB" sz="1200">
                <a:solidFill>
                  <a:schemeClr val="tx1"/>
                </a:solidFill>
                <a:effectLst/>
                <a:latin typeface="Arial" panose="020B0604020202020204" pitchFamily="34" charset="0"/>
                <a:ea typeface="+mn-ea"/>
                <a:cs typeface="Arial" panose="020B0604020202020204" pitchFamily="34" charset="0"/>
              </a:rPr>
              <a:t> The</a:t>
            </a:r>
            <a:r>
              <a:rPr lang="en-GB" sz="1200" baseline="0">
                <a:solidFill>
                  <a:schemeClr val="tx1"/>
                </a:solidFill>
                <a:effectLst/>
                <a:latin typeface="Arial" panose="020B0604020202020204" pitchFamily="34" charset="0"/>
                <a:ea typeface="+mn-ea"/>
                <a:cs typeface="Arial" panose="020B0604020202020204" pitchFamily="34" charset="0"/>
              </a:rPr>
              <a:t> data from the 2018–2020 campaign years will therefore also be made available and newly developed evaluation processes applied to historical data</a:t>
            </a:r>
            <a:r>
              <a:rPr lang="en-GB" sz="1200">
                <a:solidFill>
                  <a:schemeClr val="tx1"/>
                </a:solidFill>
                <a:effectLst/>
                <a:latin typeface="Arial" panose="020B0604020202020204" pitchFamily="34" charset="0"/>
                <a:ea typeface="+mn-ea"/>
                <a:cs typeface="Arial" panose="020B0604020202020204" pitchFamily="34" charset="0"/>
              </a:rPr>
              <a:t> retroactively.</a:t>
            </a: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New functions are to moreover be added, such as a list </a:t>
            </a:r>
            <a:r>
              <a:rPr lang="en-GB" baseline="0">
                <a:latin typeface="Arial" panose="020B0604020202020204" pitchFamily="34" charset="0"/>
                <a:cs typeface="Arial" panose="020B0604020202020204" pitchFamily="34" charset="0"/>
              </a:rPr>
              <a:t>of all </a:t>
            </a:r>
            <a:r>
              <a:rPr lang="en-GB">
                <a:latin typeface="Arial" panose="020B0604020202020204" pitchFamily="34" charset="0"/>
                <a:cs typeface="Arial" panose="020B0604020202020204" pitchFamily="34" charset="0"/>
              </a:rPr>
              <a:t>reports from the</a:t>
            </a:r>
            <a:r>
              <a:rPr lang="en-GB" baseline="0">
                <a:latin typeface="Arial" panose="020B0604020202020204" pitchFamily="34" charset="0"/>
                <a:cs typeface="Arial" panose="020B0604020202020204" pitchFamily="34" charset="0"/>
              </a:rPr>
              <a:t> </a:t>
            </a:r>
            <a:r>
              <a:rPr lang="en-GB" cap="small" baseline="0">
                <a:latin typeface="Arial" panose="020B0604020202020204" pitchFamily="34" charset="0"/>
                <a:cs typeface="Arial" panose="020B0604020202020204" pitchFamily="34" charset="0"/>
              </a:rPr>
              <a:t>RADar</a:t>
            </a:r>
            <a:r>
              <a:rPr lang="en-GB" baseline="0">
                <a:latin typeface="Arial" panose="020B0604020202020204" pitchFamily="34" charset="0"/>
                <a:cs typeface="Arial" panose="020B0604020202020204" pitchFamily="34" charset="0"/>
              </a:rPr>
              <a:t>!</a:t>
            </a:r>
            <a:r>
              <a:rPr lang="en-GB">
                <a:latin typeface="Arial" panose="020B0604020202020204" pitchFamily="34" charset="0"/>
                <a:cs typeface="Arial" panose="020B0604020202020204" pitchFamily="34" charset="0"/>
              </a:rPr>
              <a:t> reporting platform that is integrated into CITY CYCLING</a:t>
            </a:r>
            <a:r>
              <a:rPr lang="en-GB" baseline="0">
                <a:latin typeface="Arial" panose="020B0604020202020204" pitchFamily="34" charset="0"/>
                <a:cs typeface="Arial" panose="020B0604020202020204" pitchFamily="34" charset="0"/>
              </a:rPr>
              <a:t>. Municipalities would then have the option of offering this (cf. slide section </a:t>
            </a:r>
            <a:r>
              <a:rPr lang="en-GB" cap="small" baseline="0">
                <a:latin typeface="Arial" panose="020B0604020202020204" pitchFamily="34" charset="0"/>
                <a:cs typeface="Arial" panose="020B0604020202020204" pitchFamily="34" charset="0"/>
              </a:rPr>
              <a:t>RADar</a:t>
            </a:r>
            <a:r>
              <a:rPr lang="en-GB" baseline="0">
                <a:latin typeface="Arial" panose="020B0604020202020204" pitchFamily="34" charset="0"/>
                <a:cs typeface="Arial" panose="020B0604020202020204" pitchFamily="34" charset="0"/>
              </a:rPr>
              <a:t>!)</a:t>
            </a:r>
            <a:r>
              <a:rPr lang="en-GB">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Bearing in mind that about one quarter of all participants also enter the kilometres cycled by other people (e.g. a school class or family members), then these statistics and usage rates are very good.</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t>
            </a:r>
            <a:r>
              <a:rPr lang="en-GB" baseline="0">
                <a:latin typeface="Arial" panose="020B0604020202020204" pitchFamily="34" charset="0"/>
                <a:cs typeface="Arial" panose="020B0604020202020204" pitchFamily="34" charset="0"/>
              </a:rPr>
              <a:t>he example of </a:t>
            </a:r>
            <a:r>
              <a:rPr lang="en-GB">
                <a:latin typeface="Arial" panose="020B0604020202020204" pitchFamily="34" charset="0"/>
                <a:cs typeface="Arial" panose="020B0604020202020204" pitchFamily="34" charset="0"/>
              </a:rPr>
              <a:t>Leipzig is used here to show that</a:t>
            </a:r>
          </a:p>
          <a:p>
            <a:r>
              <a:rPr lang="en-GB" baseline="0">
                <a:latin typeface="Arial" panose="020B0604020202020204" pitchFamily="34" charset="0"/>
                <a:cs typeface="Arial" panose="020B0604020202020204" pitchFamily="34" charset="0"/>
              </a:rPr>
              <a:t>significantly more people participated in CITY CYCLING in 2020 than they did in the survey on urban mobility in Germany.</a:t>
            </a: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Households in German were surveyed on urban mobility.</a:t>
            </a:r>
          </a:p>
          <a:p>
            <a:endParaRPr lang="de-DE" dirty="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Gender distribution + travel distance distribution for Leipzig, also for 2020.</a:t>
            </a:r>
          </a:p>
          <a:p>
            <a:r>
              <a:rPr lang="en-GB">
                <a:latin typeface="Arial" panose="020B0604020202020204" pitchFamily="34" charset="0"/>
                <a:cs typeface="Arial" panose="020B0604020202020204" pitchFamily="34" charset="0"/>
              </a:rPr>
              <a:t>The gender distribution is balanced and also better than it is in other apps where the</a:t>
            </a:r>
            <a:r>
              <a:rPr lang="en-GB" baseline="0">
                <a:latin typeface="Arial" panose="020B0604020202020204" pitchFamily="34" charset="0"/>
                <a:cs typeface="Arial" panose="020B0604020202020204" pitchFamily="34" charset="0"/>
              </a:rPr>
              <a:t> gender ratio is often around 80% men, 20% women</a:t>
            </a:r>
            <a:r>
              <a:rPr lang="en-GB">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The distances travelled are</a:t>
            </a:r>
            <a:r>
              <a:rPr lang="en-GB" baseline="0">
                <a:latin typeface="Arial" panose="020B0604020202020204" pitchFamily="34" charset="0"/>
                <a:cs typeface="Arial" panose="020B0604020202020204" pitchFamily="34" charset="0"/>
              </a:rPr>
              <a:t> based on those used in the urban mobility surveys</a:t>
            </a:r>
            <a:r>
              <a:rPr lang="en-GB">
                <a:latin typeface="Arial" panose="020B0604020202020204" pitchFamily="34" charset="0"/>
                <a:cs typeface="Arial" panose="020B0604020202020204" pitchFamily="34" charset="0"/>
              </a:rPr>
              <a:t>.</a:t>
            </a:r>
          </a:p>
          <a:p>
            <a:r>
              <a:rPr lang="en-GB" baseline="0">
                <a:latin typeface="Arial" panose="020B0604020202020204" pitchFamily="34" charset="0"/>
                <a:cs typeface="Arial" panose="020B0604020202020204" pitchFamily="34" charset="0"/>
              </a:rPr>
              <a:t>This shows that data preparation works!</a:t>
            </a: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Travel start time and</a:t>
            </a:r>
            <a:r>
              <a:rPr lang="en-GB" baseline="0">
                <a:latin typeface="Arial" panose="020B0604020202020204" pitchFamily="34" charset="0"/>
                <a:cs typeface="Arial" panose="020B0604020202020204" pitchFamily="34" charset="0"/>
              </a:rPr>
              <a:t> distribution of the mean speeds for all journeys in Leipzig in 2020.</a:t>
            </a:r>
          </a:p>
          <a:p>
            <a:r>
              <a:rPr lang="en-GB" baseline="0">
                <a:latin typeface="Arial" panose="020B0604020202020204" pitchFamily="34" charset="0"/>
                <a:cs typeface="Arial" panose="020B0604020202020204" pitchFamily="34" charset="0"/>
              </a:rPr>
              <a:t>Here too, the data is similar to the data from the mobility surveys of households.</a:t>
            </a: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0" baseline="0">
                <a:latin typeface="Arial" panose="020B0604020202020204" pitchFamily="34" charset="0"/>
                <a:cs typeface="Arial" panose="020B0604020202020204" pitchFamily="34" charset="0"/>
              </a:rPr>
              <a:t>For more information, see radverkehr-in-deutschland.de.</a:t>
            </a:r>
          </a:p>
          <a:p>
            <a:pPr marL="0" indent="0">
              <a:buFont typeface="Arial" panose="020B0604020202020204" pitchFamily="34" charset="0"/>
              <a:buNone/>
            </a:pPr>
            <a:r>
              <a:rPr lang="en-GB" b="0" baseline="0">
                <a:latin typeface="Arial" panose="020B0604020202020204" pitchFamily="34" charset="0"/>
                <a:cs typeface="Arial" panose="020B0604020202020204" pitchFamily="34" charset="0"/>
              </a:rPr>
              <a:t>The data portal can be accessed directly via ride-portal.de.</a:t>
            </a: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963284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0">
                <a:latin typeface="Arial" panose="020B0604020202020204" pitchFamily="34" charset="0"/>
                <a:cs typeface="Arial" panose="020B0604020202020204" pitchFamily="34" charset="0"/>
              </a:rPr>
              <a:t>With its</a:t>
            </a:r>
            <a:r>
              <a:rPr lang="en-GB" b="0" baseline="0">
                <a:latin typeface="Arial" panose="020B0604020202020204" pitchFamily="34" charset="0"/>
                <a:cs typeface="Arial" panose="020B0604020202020204" pitchFamily="34" charset="0"/>
              </a:rPr>
              <a:t> integrated </a:t>
            </a:r>
            <a:r>
              <a:rPr lang="en-GB" b="0" cap="small" baseline="0">
                <a:latin typeface="Arial" panose="020B0604020202020204" pitchFamily="34" charset="0"/>
                <a:cs typeface="Arial" panose="020B0604020202020204" pitchFamily="34" charset="0"/>
              </a:rPr>
              <a:t>RADar! reporting platform</a:t>
            </a:r>
            <a:r>
              <a:rPr lang="en-GB" b="0" baseline="0">
                <a:latin typeface="Arial" panose="020B0604020202020204" pitchFamily="34" charset="0"/>
                <a:cs typeface="Arial" panose="020B0604020202020204" pitchFamily="34" charset="0"/>
              </a:rPr>
              <a:t> and RiDE, CITY CYCLING offers a unique all-in-one package!</a:t>
            </a: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b="1" i="1" baseline="0">
                <a:latin typeface="Arial" panose="020B0604020202020204" pitchFamily="34" charset="0"/>
                <a:cs typeface="Arial" panose="020B0604020202020204" pitchFamily="34" charset="0"/>
              </a:rPr>
              <a:t>Please enter your contact details in the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Some information on Climate Alliance </a:t>
            </a:r>
            <a:r>
              <a:rPr lang="en-GB" baseline="0" dirty="0">
                <a:latin typeface="Arial" panose="020B0604020202020204" pitchFamily="34" charset="0"/>
                <a:cs typeface="Arial" panose="020B0604020202020204" pitchFamily="34" charset="0"/>
              </a:rPr>
              <a:t>to finish up – as general background to the whole project.</a:t>
            </a: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59</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is a competition to promote cycling, help mitigate climate change and enhance the quality of life in municipalities.</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 municipalities are invited to participate – whether a town, city, municipality or rural district/region.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Ultimately, the aim is </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motivate more people to cycle more by taking a fun approach.</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shown when the screen presentation is started!</a:t>
            </a: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60</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the CITY CYCLING campaign,</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people should cycle as many kilometres as possible – whether for business or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leisure.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ANYONE can participate and </a:t>
            </a:r>
            <a:r>
              <a:rPr lang="en-GB" sz="1200" b="0" u="none">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form a team</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b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whether young or old, a student or employee, daily or occasional cyclist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 only requirement is that they must live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or</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work, belong to an association or club,</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or attend</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school or university in the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participating municipality</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en-GB" sz="1200" b="0" i="0" u="none">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are free to decide for themselves when the 21-day local campaign should take place during the annual campaign period that runs from 1 May until 30 September.</a:t>
            </a:r>
          </a:p>
          <a:p>
            <a:pPr marL="180000" indent="-180000">
              <a:spcAft>
                <a:spcPts val="1800"/>
              </a:spcAft>
              <a:buFont typeface="Arial" panose="020B0604020202020204" pitchFamily="34" charset="0"/>
              <a:buChar char="•"/>
              <a:tabLst>
                <a:tab pos="2420938" algn="l"/>
              </a:tabLst>
            </a:pPr>
            <a:r>
              <a:rPr lang="en-GB" sz="1200" b="0" i="0" u="none">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kilometres cycled can be entered on the CITY CYCLING website</a:t>
            </a:r>
            <a:r>
              <a:rPr lang="en-GB" sz="1200" b="0" i="0" u="none"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tracked directly using the CITY CYCLING app.</a:t>
            </a: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One unique feature of the </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campaign is that the local decision-makers who are responsible for the local cycling infrastructure are invited to actively participate in CITY CYCLING</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is for them to experience cycling in their local area, gain first-hand experience and learn where improvements are needed.</a:t>
            </a:r>
            <a:b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the same time, they should consciously serve as role models (also see the next slide on CYCLE STARS) and encourage their fellow citizens to use sustainable, future-proof mobility.</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their part, citizens should send a clear message to politicians with their participation and every kilometre they cycle that cycling should be promoted more.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aim:</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raise awareness among political decision-makers of the need to improve the cycling infrastructure.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shown when the screen presentation is started!</a:t>
            </a: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30.01.2024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30.01.2024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30.01.2024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30.01.2024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30.01.2024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EFD61A2-F67D-4445-875B-3FCE001E6512}" type="datetimeFigureOut">
              <a:rPr lang="de-DE" smtClean="0"/>
              <a:t>30.01.2024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FD61A2-F67D-4445-875B-3FCE001E6512}" type="datetimeFigureOut">
              <a:rPr lang="de-DE" smtClean="0"/>
              <a:t>30.01.2024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EFD61A2-F67D-4445-875B-3FCE001E6512}" type="datetimeFigureOut">
              <a:rPr lang="de-DE" smtClean="0"/>
              <a:t>30.01.2024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30.01.2024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30.01.2024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30.01.2024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30.01.2024</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P:\KB-Projekte\STADTRADELN\STADTRADELN\Fotos\Laura Nickel 2016\STADTRADELN - FOTO POOL Gesamt\STADTRADELN_014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144" t="10793" r="4144" b="27414"/>
          <a:stretch/>
        </p:blipFill>
        <p:spPr bwMode="auto">
          <a:xfrm>
            <a:off x="0" y="-2"/>
            <a:ext cx="9144000" cy="41181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308304" y="4125024"/>
            <a:ext cx="1545732" cy="822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396558" y="4731990"/>
            <a:ext cx="1495922" cy="369332"/>
          </a:xfrm>
          <a:prstGeom prst="rect">
            <a:avLst/>
          </a:prstGeom>
          <a:noFill/>
        </p:spPr>
        <p:txBody>
          <a:bodyPr wrap="none" rtlCol="0">
            <a:spAutoFit/>
          </a:bodyPr>
          <a:lstStyle/>
          <a:p>
            <a:pPr algn="ctr"/>
            <a:r>
              <a:rPr lang="en-US" sz="900" dirty="0"/>
              <a:t>CITY CYCLING is a campaign </a:t>
            </a:r>
            <a:endParaRPr lang="en-US" sz="900" dirty="0" smtClean="0"/>
          </a:p>
          <a:p>
            <a:pPr algn="ctr"/>
            <a:r>
              <a:rPr lang="en-US" sz="900" dirty="0" smtClean="0"/>
              <a:t>by </a:t>
            </a:r>
            <a:r>
              <a:rPr lang="en-US" sz="900" dirty="0"/>
              <a:t>Climate Alliance. </a:t>
            </a:r>
            <a:endParaRPr lang="de-DE" sz="900" dirty="0"/>
          </a:p>
        </p:txBody>
      </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5533" y="4262978"/>
            <a:ext cx="216027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24552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days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only by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absolutely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no travel by car</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If possible,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celebrity”</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 coverage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Regular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experience reports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a CITY CYCLING blog</a:t>
            </a: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CYCLE STARS</a:t>
            </a:r>
          </a:p>
          <a:p>
            <a:pPr marL="87313"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Leading by example</a:t>
            </a:r>
          </a:p>
        </p:txBody>
      </p:sp>
      <p:pic>
        <p:nvPicPr>
          <p:cNvPr id="1027" name="Picture 3" descr="C:\Users\amuno\Desktop\STADTRADELN\STADTRADELN\Fotos\STADTRADLER-STARS\2016\Bad Oldesloh\Bad_Oldesloe_Stadtradler-Star!.jpg"/>
          <p:cNvPicPr>
            <a:picLocks noChangeAspect="1" noChangeArrowheads="1"/>
          </p:cNvPicPr>
          <p:nvPr/>
        </p:nvPicPr>
        <p:blipFill rotWithShape="1">
          <a:blip r:embed="rId3">
            <a:extLst>
              <a:ext uri="{28A0092B-C50C-407E-A947-70E740481C1C}">
                <a14:useLocalDpi xmlns:a14="http://schemas.microsoft.com/office/drawing/2010/main" val="0"/>
              </a:ext>
            </a:extLst>
          </a:blip>
          <a:srcRect l="28365" r="19896"/>
          <a:stretch/>
        </p:blipFill>
        <p:spPr bwMode="auto">
          <a:xfrm>
            <a:off x="5148065" y="0"/>
            <a:ext cx="399593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8467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5687466" cy="923330"/>
          </a:xfrm>
          <a:prstGeom prst="rect">
            <a:avLst/>
          </a:prstGeom>
        </p:spPr>
        <p:txBody>
          <a:bodyPr wrap="square">
            <a:spAutoFit/>
          </a:bodyPr>
          <a:lstStyle/>
          <a:p>
            <a:pPr fontAlgn="auto">
              <a:lnSpc>
                <a:spcPct val="100000"/>
              </a:lnSpc>
              <a:spcAft>
                <a:spcPts val="0"/>
              </a:spcAft>
              <a:buClrTx/>
              <a:buSzTx/>
              <a:buFontTx/>
            </a:pPr>
            <a:r>
              <a:rPr lang="en-GB"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competition within the competition</a:t>
            </a:r>
          </a:p>
        </p:txBody>
      </p:sp>
      <p:pic>
        <p:nvPicPr>
          <p:cNvPr id="7" name="Picture 2" descr="https://www.stadtradeln.de/fileadmin/stadtradeln/inhalte/00_Home/SR_Slider_Keyvisual2020.jpg"/>
          <p:cNvPicPr>
            <a:picLocks noChangeAspect="1" noChangeArrowheads="1"/>
          </p:cNvPicPr>
          <p:nvPr/>
        </p:nvPicPr>
        <p:blipFill rotWithShape="1">
          <a:blip r:embed="rId3">
            <a:extLst>
              <a:ext uri="{28A0092B-C50C-407E-A947-70E740481C1C}">
                <a14:useLocalDpi xmlns:a14="http://schemas.microsoft.com/office/drawing/2010/main" val="0"/>
              </a:ext>
            </a:extLst>
          </a:blip>
          <a:srcRect l="35594" t="16056" r="29138" b="2112"/>
          <a:stretch/>
        </p:blipFill>
        <p:spPr bwMode="auto">
          <a:xfrm>
            <a:off x="5874195" y="0"/>
            <a:ext cx="3269805" cy="4212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rot="21087381">
            <a:off x="5283558" y="2004981"/>
            <a:ext cx="4179214" cy="69592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Growing popularity</a:t>
            </a:r>
          </a:p>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 increasingly important!</a:t>
            </a: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269448"/>
            <a:ext cx="4930358" cy="3736920"/>
          </a:xfrm>
          <a:prstGeom prst="rect">
            <a:avLst/>
          </a:prstGeom>
          <a:noFill/>
        </p:spPr>
        <p:txBody>
          <a:bodyPr wrap="square" rtlCol="0">
            <a:spAutoFit/>
          </a:bodyPr>
          <a:lstStyle/>
          <a:p>
            <a:pPr>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competition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CITY CYCLING. So far, </a:t>
            </a: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is offered in:</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Bavaria</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Hesse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Lower Saxony</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North Rhine-Westphalia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Rhineland-Palatinate</a:t>
            </a:r>
            <a:b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Thuringia</a:t>
            </a:r>
          </a:p>
          <a:p>
            <a:pPr marL="0" lvl="1">
              <a:spcBef>
                <a:spcPts val="600"/>
              </a:spcBef>
              <a:spcAft>
                <a:spcPts val="8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focus on:</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schoolchildren, parents and teachers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from primary schools to vocational colleges</a:t>
            </a:r>
          </a:p>
          <a:p>
            <a:pPr marL="0" lvl="1">
              <a:spcBef>
                <a:spcPts val="600"/>
              </a:spcBef>
              <a:spcAft>
                <a:spcPts val="8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Creative competition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a:t>
            </a:r>
          </a:p>
          <a:p>
            <a:pPr marL="0" lvl="1">
              <a:spcBef>
                <a:spcPts val="600"/>
              </a:spcBef>
              <a:spcAft>
                <a:spcPts val="6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within the 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part by (state) ministers</a:t>
            </a:r>
          </a:p>
        </p:txBody>
      </p:sp>
    </p:spTree>
    <p:extLst>
      <p:ext uri="{BB962C8B-B14F-4D97-AF65-F5344CB8AC3E}">
        <p14:creationId xmlns:p14="http://schemas.microsoft.com/office/powerpoint/2010/main" val="30584616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967386" cy="3200876"/>
          </a:xfrm>
          <a:prstGeom prst="rect">
            <a:avLst/>
          </a:prstGeom>
          <a:noFill/>
        </p:spPr>
        <p:txBody>
          <a:bodyPr wrap="square" rtlCol="0">
            <a:spAutoFit/>
          </a:bodyPr>
          <a:lstStyle/>
          <a:p>
            <a:pPr marL="0" lvl="1">
              <a:spcAft>
                <a:spcPts val="12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Takes place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during the local CITY CYCLING campaign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Link to </a:t>
            </a: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while registering</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CITY CYCLING</a:t>
            </a:r>
          </a:p>
          <a:p>
            <a:pPr marL="0" lvl="1">
              <a:spcAft>
                <a:spcPts val="1200"/>
              </a:spcAft>
              <a:buClr>
                <a:schemeClr val="tx1">
                  <a:lumMod val="75000"/>
                  <a:lumOff val="25000"/>
                </a:schemeClr>
              </a:buClr>
            </a:pP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Subteams</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individual classes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a school for added motivation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a:t>
            </a:r>
            <a:r>
              <a:rPr lang="en-GB"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(annual licence)</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State coordinators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for overall coordination</a:t>
            </a: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en-GB"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marL="87313"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does it work?</a:t>
            </a:r>
          </a:p>
        </p:txBody>
      </p:sp>
      <p:pic>
        <p:nvPicPr>
          <p:cNvPr id="9" name="Picture 2" descr="D:\Daten\STADTRADELN\STADTRADELN\Grafik\PP Präsentation\2022\STADTRADELN_2022_c)Klima-Bündnis (208)KL.jpg"/>
          <p:cNvPicPr>
            <a:picLocks noChangeAspect="1" noChangeArrowheads="1"/>
          </p:cNvPicPr>
          <p:nvPr/>
        </p:nvPicPr>
        <p:blipFill rotWithShape="1">
          <a:blip r:embed="rId3">
            <a:extLst>
              <a:ext uri="{28A0092B-C50C-407E-A947-70E740481C1C}">
                <a14:useLocalDpi xmlns:a14="http://schemas.microsoft.com/office/drawing/2010/main" val="0"/>
              </a:ext>
            </a:extLst>
          </a:blip>
          <a:srcRect l="32734" t="1666" r="16347"/>
          <a:stretch/>
        </p:blipFill>
        <p:spPr bwMode="auto">
          <a:xfrm>
            <a:off x="5874195" y="-1"/>
            <a:ext cx="3269805" cy="421286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6111118" y="4507640"/>
            <a:ext cx="2795958" cy="338554"/>
          </a:xfrm>
          <a:prstGeom prst="rect">
            <a:avLst/>
          </a:prstGeom>
        </p:spPr>
        <p:txBody>
          <a:bodyPr wrap="none">
            <a:spAutoFit/>
          </a:bodyPr>
          <a:lstStyle/>
          <a:p>
            <a:r>
              <a:rPr lang="en-GB" sz="1600" b="1">
                <a:solidFill>
                  <a:srgbClr val="0070C0"/>
                </a:solidFill>
                <a:latin typeface="Arial" panose="020B0604020202020204" pitchFamily="34" charset="0"/>
                <a:cs typeface="Arial" panose="020B0604020202020204" pitchFamily="34" charset="0"/>
              </a:rPr>
              <a:t>stadtradeln.de/schulradeln</a:t>
            </a:r>
          </a:p>
        </p:txBody>
      </p:sp>
    </p:spTree>
    <p:extLst>
      <p:ext uri="{BB962C8B-B14F-4D97-AF65-F5344CB8AC3E}">
        <p14:creationId xmlns:p14="http://schemas.microsoft.com/office/powerpoint/2010/main" val="1119928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Global participation </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possible</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Strengthen friendly ties with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 towns/cities</a:t>
            </a:r>
          </a:p>
        </p:txBody>
      </p:sp>
      <p:sp>
        <p:nvSpPr>
          <p:cNvPr id="6" name="Rechteck 5"/>
          <p:cNvSpPr/>
          <p:nvPr/>
        </p:nvSpPr>
        <p:spPr>
          <a:xfrm>
            <a:off x="2843808" y="288803"/>
            <a:ext cx="6300192" cy="1200329"/>
          </a:xfrm>
          <a:prstGeom prst="rect">
            <a:avLst/>
          </a:prstGeom>
        </p:spPr>
        <p:txBody>
          <a:bodyPr wrap="square">
            <a:spAutoFit/>
          </a:bodyPr>
          <a:lstStyle/>
          <a:p>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goes international</a:t>
            </a:r>
          </a:p>
        </p:txBody>
      </p:sp>
      <p:pic>
        <p:nvPicPr>
          <p:cNvPr id="2050" name="Picture 2" descr="E:\Klima-Bündnis\STADTRADELN\Laura Nickel 2016\STADTRADELN - FOTO POOL Gesamt\STADTRADELN_052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986" t="1746" r="55620" b="1728"/>
          <a:stretch/>
        </p:blipFill>
        <p:spPr bwMode="auto">
          <a:xfrm>
            <a:off x="0" y="0"/>
            <a:ext cx="25092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129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09521" y="3457250"/>
            <a:ext cx="426248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 is acknowledged how?</a:t>
            </a:r>
          </a:p>
        </p:txBody>
      </p:sp>
      <p:sp>
        <p:nvSpPr>
          <p:cNvPr id="5" name="Rectangle 3"/>
          <p:cNvSpPr txBox="1">
            <a:spLocks noChangeArrowheads="1"/>
          </p:cNvSpPr>
          <p:nvPr/>
        </p:nvSpPr>
        <p:spPr>
          <a:xfrm>
            <a:off x="5076056" y="3564825"/>
            <a:ext cx="3816424" cy="1277273"/>
          </a:xfrm>
          <a:prstGeom prst="rect">
            <a:avLst/>
          </a:prstGeom>
        </p:spPr>
        <p:txBody>
          <a:bodyPr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Locally by the municipalities</a:t>
            </a:r>
            <a:b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and/or individuals</a:t>
            </a:r>
          </a:p>
          <a:p>
            <a:pPr marL="85725" indent="0">
              <a:lnSpc>
                <a:spcPct val="100000"/>
              </a:lnSpc>
              <a:spcBef>
                <a:spcPts val="0"/>
              </a:spcBef>
              <a:spcAft>
                <a:spcPts val="1800"/>
              </a:spcAft>
              <a:buClr>
                <a:schemeClr val="tx1">
                  <a:lumMod val="65000"/>
                  <a:lumOff val="35000"/>
                </a:schemeClr>
              </a:buClr>
              <a:buNone/>
            </a:pPr>
            <a: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Internationally by Climate Alliance</a:t>
            </a:r>
            <a:b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successful municipalities</a:t>
            </a:r>
          </a:p>
        </p:txBody>
      </p:sp>
      <p:pic>
        <p:nvPicPr>
          <p:cNvPr id="1028" name="Picture 4" descr="C:\Users\amuno\Desktop\Neu\52534662300_f1cb774e8d_k.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696" t="16552" b="31454"/>
          <a:stretch/>
        </p:blipFill>
        <p:spPr bwMode="auto">
          <a:xfrm>
            <a:off x="0" y="1"/>
            <a:ext cx="9154886" cy="329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4708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 the international level</a:t>
            </a:r>
          </a:p>
        </p:txBody>
      </p:sp>
      <p:sp>
        <p:nvSpPr>
          <p:cNvPr id="5" name="Rectangle 3"/>
          <p:cNvSpPr txBox="1">
            <a:spLocks noChangeArrowheads="1"/>
          </p:cNvSpPr>
          <p:nvPr/>
        </p:nvSpPr>
        <p:spPr>
          <a:xfrm>
            <a:off x="395536" y="1851670"/>
            <a:ext cx="5717842"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in two categories within five population groups</a:t>
            </a:r>
          </a:p>
          <a:p>
            <a:pPr marL="360000" indent="-360000">
              <a:spcBef>
                <a:spcPts val="0"/>
              </a:spcBef>
              <a:spcAft>
                <a:spcPts val="1200"/>
              </a:spcAft>
              <a:buClr>
                <a:schemeClr val="tx1">
                  <a:lumMod val="75000"/>
                  <a:lumOff val="2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a:t>
            </a:r>
          </a:p>
          <a:p>
            <a:pPr marL="360000" indent="-360000">
              <a:spcBef>
                <a:spcPts val="0"/>
              </a:spcBef>
              <a:spcAft>
                <a:spcPts val="2400"/>
              </a:spcAft>
              <a:buClr>
                <a:schemeClr val="tx1">
                  <a:lumMod val="75000"/>
                  <a:lumOff val="2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the most kilometres cycled</a:t>
            </a:r>
          </a:p>
          <a:p>
            <a:pPr>
              <a:spcBef>
                <a:spcPts val="0"/>
              </a:spcBef>
              <a:spcAft>
                <a:spcPts val="600"/>
              </a:spcAft>
              <a:buClr>
                <a:schemeClr val="tx1">
                  <a:lumMod val="75000"/>
                  <a:lumOff val="25000"/>
                </a:schemeClr>
              </a:buClr>
              <a:buFont typeface="Wingdings" panose="05000000000000000000" pitchFamily="2" charset="2"/>
              <a:buChar char="Ø"/>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First place and best newcomer in each category</a:t>
            </a: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5446" r="35084"/>
          <a:stretch/>
        </p:blipFill>
        <p:spPr bwMode="auto">
          <a:xfrm>
            <a:off x="6113378" y="-21754"/>
            <a:ext cx="3058885" cy="516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62800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1659953276"/>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a16="http://schemas.microsoft.com/office/drawing/2014/main" xmlns="" val="20000"/>
                    </a:ext>
                  </a:extLst>
                </a:gridCol>
                <a:gridCol w="1844126">
                  <a:extLst>
                    <a:ext uri="{9D8B030D-6E8A-4147-A177-3AD203B41FA5}">
                      <a16:colId xmlns:a16="http://schemas.microsoft.com/office/drawing/2014/main" xmlns="" val="20001"/>
                    </a:ext>
                  </a:extLst>
                </a:gridCol>
                <a:gridCol w="1844126">
                  <a:extLst>
                    <a:ext uri="{9D8B030D-6E8A-4147-A177-3AD203B41FA5}">
                      <a16:colId xmlns:a16="http://schemas.microsoft.com/office/drawing/2014/main" xmlns="" val="20002"/>
                    </a:ext>
                  </a:extLst>
                </a:gridCol>
              </a:tblGrid>
              <a:tr h="412513">
                <a:tc>
                  <a:txBody>
                    <a:bodyPr/>
                    <a:lstStyle/>
                    <a:p>
                      <a:r>
                        <a:rPr lang="en-GB" sz="1400" dirty="0">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a:txBody>
                    <a:bodyPr/>
                    <a:lstStyle/>
                    <a:p>
                      <a:pPr marL="176213" indent="0" algn="ctr" defTabSz="914400" rtl="0" eaLnBrk="1" latinLnBrk="0" hangingPunct="1">
                        <a:lnSpc>
                          <a:spcPct val="100000"/>
                        </a:lnSpc>
                        <a:spcAft>
                          <a:spcPts val="0"/>
                        </a:spcAft>
                      </a:pPr>
                      <a:r>
                        <a:rPr lang="en-GB" sz="1400" b="1" dirty="0">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solidFill>
                      <a:srgbClr val="54A4DF"/>
                    </a:solidFill>
                  </a:tcPr>
                </a:tc>
                <a:tc>
                  <a:txBody>
                    <a:bodyPr/>
                    <a:lstStyle/>
                    <a:p>
                      <a:pPr marL="176213"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solidFill>
                      <a:srgbClr val="54A4DF"/>
                    </a:solidFill>
                  </a:tcPr>
                </a:tc>
                <a:extLst>
                  <a:ext uri="{0D108BD9-81ED-4DB2-BD59-A6C34878D82A}">
                    <a16:rowId xmlns:a16="http://schemas.microsoft.com/office/drawing/2014/main" xmlns="" val="10000"/>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€ 505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€ 675</a:t>
                      </a:r>
                    </a:p>
                  </a:txBody>
                  <a:tcPr marL="72000" marR="72000" marT="36000" marB="36000" anchor="ctr"/>
                </a:tc>
                <a:extLst>
                  <a:ext uri="{0D108BD9-81ED-4DB2-BD59-A6C34878D82A}">
                    <a16:rowId xmlns:a16="http://schemas.microsoft.com/office/drawing/2014/main" xmlns=""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€ 1,010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€ 1,340</a:t>
                      </a:r>
                    </a:p>
                  </a:txBody>
                  <a:tcPr marL="72000" marR="72000" marT="36000" marB="36000" anchor="ctr"/>
                </a:tc>
                <a:extLst>
                  <a:ext uri="{0D108BD9-81ED-4DB2-BD59-A6C34878D82A}">
                    <a16:rowId xmlns:a16="http://schemas.microsoft.com/office/drawing/2014/main" xmlns=""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€ 1,680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€ 2,235</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€ 2,520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€ 3,360</a:t>
                      </a:r>
                    </a:p>
                  </a:txBody>
                  <a:tcPr marL="72000" marR="72000" marT="36000" marB="36000" anchor="ctr"/>
                </a:tc>
                <a:extLst>
                  <a:ext uri="{0D108BD9-81ED-4DB2-BD59-A6C34878D82A}">
                    <a16:rowId xmlns:a16="http://schemas.microsoft.com/office/drawing/2014/main" xmlns=""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€ 3,360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€ 4,470</a:t>
                      </a:r>
                    </a:p>
                  </a:txBody>
                  <a:tcPr marL="72000" marR="72000" marT="36000" marB="36000" anchor="ctr"/>
                </a:tc>
                <a:extLst>
                  <a:ext uri="{0D108BD9-81ED-4DB2-BD59-A6C34878D82A}">
                    <a16:rowId xmlns:a16="http://schemas.microsoft.com/office/drawing/2014/main" xmlns="" val="10005"/>
                  </a:ext>
                </a:extLst>
              </a:tr>
              <a:tr h="236034">
                <a:tc>
                  <a:txBody>
                    <a:bodyPr/>
                    <a:lstStyle/>
                    <a:p>
                      <a:r>
                        <a:rPr lang="en-GB" sz="1400" i="1">
                          <a:solidFill>
                            <a:schemeClr val="tx1">
                              <a:lumMod val="75000"/>
                              <a:lumOff val="25000"/>
                            </a:schemeClr>
                          </a:solidFill>
                          <a:latin typeface="Arial" panose="020B0604020202020204" pitchFamily="34" charset="0"/>
                          <a:cs typeface="Arial" panose="020B0604020202020204" pitchFamily="34" charset="0"/>
                        </a:rPr>
                        <a:t>Lump sum*</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a:solidFill>
                            <a:schemeClr val="tx1">
                              <a:lumMod val="75000"/>
                              <a:lumOff val="25000"/>
                            </a:schemeClr>
                          </a:solidFill>
                          <a:effectLst/>
                          <a:latin typeface="Arial" panose="020B0604020202020204" pitchFamily="34" charset="0"/>
                          <a:ea typeface="+mn-ea"/>
                          <a:cs typeface="Arial" panose="020B0604020202020204" pitchFamily="34" charset="0"/>
                        </a:rPr>
                        <a:t>   € 260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dirty="0">
                          <a:solidFill>
                            <a:schemeClr val="tx1">
                              <a:lumMod val="75000"/>
                              <a:lumOff val="25000"/>
                            </a:schemeClr>
                          </a:solidFill>
                          <a:effectLst/>
                          <a:latin typeface="Arial" panose="020B0604020202020204" pitchFamily="34" charset="0"/>
                          <a:ea typeface="+mn-ea"/>
                          <a:cs typeface="Arial" panose="020B0604020202020204" pitchFamily="34" charset="0"/>
                        </a:rPr>
                        <a:t>   € 340</a:t>
                      </a:r>
                    </a:p>
                  </a:txBody>
                  <a:tcPr marL="72000" marR="72000" marT="36000" marB="36000" anchor="ctr"/>
                </a:tc>
                <a:extLst>
                  <a:ext uri="{0D108BD9-81ED-4DB2-BD59-A6C34878D82A}">
                    <a16:rowId xmlns:a16="http://schemas.microsoft.com/office/drawing/2014/main" xmlns=""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Participation fees in </a:t>
            </a:r>
            <a:r>
              <a:rPr lang="en-GB"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2024</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Registration via the rural district/region</a:t>
            </a:r>
          </a:p>
        </p:txBody>
      </p:sp>
      <p:sp>
        <p:nvSpPr>
          <p:cNvPr id="6" name="Textfeld 7"/>
          <p:cNvSpPr txBox="1"/>
          <p:nvPr/>
        </p:nvSpPr>
        <p:spPr>
          <a:xfrm>
            <a:off x="6300192" y="1692553"/>
            <a:ext cx="2376264" cy="203132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err="1"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Subsidies</a:t>
            </a:r>
            <a:r>
              <a:rPr lang="de-DE" sz="1400"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140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in </a:t>
            </a:r>
            <a:r>
              <a:rPr lang="de-DE" sz="1400"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Germany</a:t>
            </a:r>
          </a:p>
          <a:p>
            <a:endParaRPr lang="de-DE" sz="1400"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endParaRPr>
          </a:p>
          <a:p>
            <a:pPr marL="285750" indent="-285750">
              <a:buFont typeface="Arial" panose="020B0604020202020204" pitchFamily="34" charset="0"/>
              <a:buChar char="•"/>
            </a:pPr>
            <a:r>
              <a:rPr lang="en-US"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available </a:t>
            </a:r>
            <a:r>
              <a:rPr lang="en-US"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almost all German federal states</a:t>
            </a:r>
          </a:p>
          <a:p>
            <a:pPr marL="285750" indent="-285750">
              <a:buFont typeface="Arial" panose="020B0604020202020204" pitchFamily="34" charset="0"/>
              <a:buChar char="•"/>
            </a:pPr>
            <a:r>
              <a:rPr lang="en-US"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up </a:t>
            </a:r>
            <a:r>
              <a:rPr lang="en-US"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100 % of the participation fees covered by state </a:t>
            </a:r>
            <a:r>
              <a:rPr lang="en-US"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ministries</a:t>
            </a:r>
          </a:p>
          <a:p>
            <a:endParaRPr lang="en-US"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a:t>
            </a:r>
            <a:r>
              <a:rPr lang="de-DE" sz="13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information</a:t>
            </a: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300" b="1" dirty="0" smtClean="0">
                <a:solidFill>
                  <a:srgbClr val="0070C0"/>
                </a:solidFill>
                <a:latin typeface="Arial" panose="020B0604020202020204" pitchFamily="34" charset="0"/>
                <a:cs typeface="Arial" panose="020B0604020202020204" pitchFamily="34" charset="0"/>
              </a:rPr>
              <a:t>stadtradeln.de/anmelden</a:t>
            </a:r>
            <a:endParaRPr lang="de-DE" sz="13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38819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4139952" y="1514589"/>
            <a:ext cx="4464496" cy="335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Complete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 infrastructure</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a municipal subpage on city-cycling.org as a hub for mobilising local participants</a:t>
            </a:r>
          </a:p>
          <a:p>
            <a:pPr marL="0" indent="0">
              <a:lnSpc>
                <a:spcPct val="100000"/>
              </a:lnSpc>
              <a:spcBef>
                <a:spcPts val="0"/>
              </a:spcBef>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tracking function</a:t>
            </a:r>
          </a:p>
          <a:p>
            <a:pPr marL="0" indent="0">
              <a:lnSpc>
                <a:spcPct val="100000"/>
              </a:lnSpc>
              <a:spcBef>
                <a:spcPts val="0"/>
              </a:spcBef>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services: </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en-GB" sz="2000" b="1" cap="sm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en-GB" sz="2000" b="1"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reporting platform</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en-GB" sz="2000"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portal</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 cycling data</a:t>
            </a: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0538"/>
            <a:ext cx="4104456" cy="518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11100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39952" y="1779662"/>
            <a:ext cx="4464496" cy="209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Resources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help municipalities prepare and organise their local campaign</a:t>
            </a:r>
          </a:p>
          <a:p>
            <a:pPr>
              <a:spcAft>
                <a:spcPts val="1800"/>
              </a:spcAft>
              <a:buClr>
                <a:schemeClr val="tx1">
                  <a:lumMod val="65000"/>
                  <a:lumOff val="3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document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templates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implement the campaign</a:t>
            </a:r>
          </a:p>
          <a:p>
            <a:pPr>
              <a:spcAft>
                <a:spcPts val="1800"/>
              </a:spcAft>
              <a:buClr>
                <a:schemeClr val="tx1">
                  <a:lumMod val="65000"/>
                  <a:lumOff val="35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advertise the campaign locally</a:t>
            </a:r>
          </a:p>
        </p:txBody>
      </p:sp>
      <p:sp>
        <p:nvSpPr>
          <p:cNvPr id="19" name="Rechteck 18"/>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www.stadtradeln.de/fileadmin/_processed_/3/8/csm_SR_-_Flyer_2019_fuer_Webseite_5146fb9a3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4785" y="1830638"/>
            <a:ext cx="1568921" cy="13649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s://www.stadtradeln.de/fileadmin/_processed_/2/0/csm_Sticker_weissundrot_3b6bc29425.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278041" y="3370668"/>
            <a:ext cx="664982" cy="5040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www.stadtradeln.de/fileadmin/_processed_/2/8/csm_Einkaufswagenchips_Grafik_Website_8418ff27e4.pn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l="24556" t="32508" r="29269" b="33746"/>
          <a:stretch/>
        </p:blipFill>
        <p:spPr bwMode="auto">
          <a:xfrm>
            <a:off x="1707310" y="3874724"/>
            <a:ext cx="603590" cy="41024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p:cNvGrpSpPr/>
          <p:nvPr/>
        </p:nvGrpSpPr>
        <p:grpSpPr>
          <a:xfrm>
            <a:off x="2014463" y="1687549"/>
            <a:ext cx="1277738" cy="1558008"/>
            <a:chOff x="2112033" y="1863225"/>
            <a:chExt cx="1277738" cy="1558008"/>
          </a:xfrm>
        </p:grpSpPr>
        <p:pic>
          <p:nvPicPr>
            <p:cNvPr id="5" name="Grafik 4"/>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30610" y="1863225"/>
              <a:ext cx="772214" cy="1091940"/>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585434" y="2120070"/>
              <a:ext cx="804337" cy="1137450"/>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112033" y="2304640"/>
              <a:ext cx="789649" cy="1116593"/>
            </a:xfrm>
            <a:prstGeom prst="rect">
              <a:avLst/>
            </a:prstGeom>
            <a:ln>
              <a:noFill/>
            </a:ln>
            <a:effectLst>
              <a:outerShdw blurRad="292100" dist="139700" dir="2700000" algn="tl" rotWithShape="0">
                <a:srgbClr val="333333">
                  <a:alpha val="65000"/>
                </a:srgbClr>
              </a:outerShdw>
            </a:effectLst>
          </p:spPr>
        </p:pic>
      </p:grpSp>
      <p:sp>
        <p:nvSpPr>
          <p:cNvPr id="18" name="Rectangle 8"/>
          <p:cNvSpPr>
            <a:spLocks noChangeArrowheads="1"/>
          </p:cNvSpPr>
          <p:nvPr/>
        </p:nvSpPr>
        <p:spPr bwMode="auto">
          <a:xfrm>
            <a:off x="3773768" y="1347614"/>
            <a:ext cx="5370231" cy="3795887"/>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Participation is made as easy as possible for municipalities!</a:t>
            </a:r>
          </a:p>
        </p:txBody>
      </p:sp>
    </p:spTree>
    <p:extLst>
      <p:ext uri="{BB962C8B-B14F-4D97-AF65-F5344CB8AC3E}">
        <p14:creationId xmlns:p14="http://schemas.microsoft.com/office/powerpoint/2010/main" val="775126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Tasks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for local coordinators</a:t>
            </a:r>
          </a:p>
        </p:txBody>
      </p:sp>
      <p:pic>
        <p:nvPicPr>
          <p:cNvPr id="6" name="Picture 2" descr="D:\Daten\Documents\Fotos\noun_Megaphone_486316.pn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b="17570"/>
          <a:stretch/>
        </p:blipFill>
        <p:spPr bwMode="auto">
          <a:xfrm>
            <a:off x="5004048" y="1275606"/>
            <a:ext cx="3715677" cy="306283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Spread the word!</a:t>
            </a:r>
          </a:p>
          <a:p>
            <a:pPr>
              <a:spcAft>
                <a:spcPts val="1800"/>
              </a:spcAft>
              <a:buClr>
                <a:schemeClr val="tx1">
                  <a:lumMod val="65000"/>
                  <a:lumOff val="35000"/>
                </a:schemeClr>
              </a:buClr>
              <a:tabLst>
                <a:tab pos="179388" algn="l"/>
              </a:tabLst>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Serve as the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 person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local population, cyclists and teams, Climate Alliance</a:t>
            </a:r>
          </a:p>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Organisation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of the local campaign</a:t>
            </a:r>
          </a:p>
          <a:p>
            <a:pPr>
              <a:spcBef>
                <a:spcPts val="1200"/>
              </a:spcBef>
              <a:spcAft>
                <a:spcPts val="1800"/>
              </a:spcAft>
              <a:buClr>
                <a:schemeClr val="tx1">
                  <a:lumMod val="65000"/>
                  <a:lumOff val="35000"/>
                </a:schemeClr>
              </a:buClr>
              <a:tabLst>
                <a:tab pos="179388" algn="l"/>
              </a:tabLst>
            </a:pPr>
            <a:r>
              <a:rPr lang="en-GB" sz="2000" b="1"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Establish an organising team</a:t>
            </a:r>
          </a:p>
        </p:txBody>
      </p:sp>
    </p:spTree>
    <p:extLst>
      <p:ext uri="{BB962C8B-B14F-4D97-AF65-F5344CB8AC3E}">
        <p14:creationId xmlns:p14="http://schemas.microsoft.com/office/powerpoint/2010/main" val="28925402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en-GB" b="1">
                <a:solidFill>
                  <a:schemeClr val="tx1">
                    <a:lumMod val="75000"/>
                    <a:lumOff val="25000"/>
                  </a:schemeClr>
                </a:solidFill>
                <a:latin typeface="Arial" panose="020B0604020202020204" pitchFamily="34" charset="0"/>
                <a:cs typeface="Arial" panose="020B0604020202020204" pitchFamily="34" charset="0"/>
              </a:rPr>
              <a:t>All of the different components</a:t>
            </a:r>
            <a:r>
              <a:rPr lang="en-GB">
                <a:solidFill>
                  <a:schemeClr val="tx1">
                    <a:lumMod val="75000"/>
                    <a:lumOff val="25000"/>
                  </a:schemeClr>
                </a:solidFill>
                <a:latin typeface="Arial" panose="020B0604020202020204" pitchFamily="34" charset="0"/>
                <a:cs typeface="Arial" panose="020B0604020202020204" pitchFamily="34" charset="0"/>
              </a:rPr>
              <a:t> of the CITY CYCLING campaign are outlined in this presentation – it is therefore </a:t>
            </a:r>
            <a:r>
              <a:rPr lang="en-GB" b="1">
                <a:solidFill>
                  <a:schemeClr val="tx1">
                    <a:lumMod val="75000"/>
                    <a:lumOff val="25000"/>
                  </a:schemeClr>
                </a:solidFill>
                <a:latin typeface="Arial" panose="020B0604020202020204" pitchFamily="34" charset="0"/>
                <a:cs typeface="Arial" panose="020B0604020202020204" pitchFamily="34" charset="0"/>
              </a:rPr>
              <a:t>quite long</a:t>
            </a:r>
            <a:r>
              <a:rPr lang="en-GB">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Be sure to consider your </a:t>
            </a:r>
            <a:r>
              <a:rPr lang="en-GB" b="1">
                <a:solidFill>
                  <a:schemeClr val="tx1">
                    <a:lumMod val="75000"/>
                    <a:lumOff val="25000"/>
                  </a:schemeClr>
                </a:solidFill>
                <a:latin typeface="Arial" panose="020B0604020202020204" pitchFamily="34" charset="0"/>
                <a:cs typeface="Arial" panose="020B0604020202020204" pitchFamily="34" charset="0"/>
              </a:rPr>
              <a:t>audience’s attention span</a:t>
            </a:r>
            <a:r>
              <a:rPr lang="en-GB">
                <a:solidFill>
                  <a:schemeClr val="tx1">
                    <a:lumMod val="75000"/>
                    <a:lumOff val="25000"/>
                  </a:schemeClr>
                </a:solidFill>
                <a:latin typeface="Arial" panose="020B0604020202020204" pitchFamily="34" charset="0"/>
                <a:cs typeface="Arial" panose="020B0604020202020204" pitchFamily="34" charset="0"/>
              </a:rPr>
              <a:t> and to only include the slides that you really need and that are interesting and relevant to them.</a:t>
            </a:r>
          </a:p>
          <a:p>
            <a:pPr marL="273050" indent="-273050">
              <a:spcAft>
                <a:spcPts val="1200"/>
              </a:spcAft>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You can answer </a:t>
            </a:r>
            <a:r>
              <a:rPr lang="en-GB" b="1">
                <a:solidFill>
                  <a:schemeClr val="tx1">
                    <a:lumMod val="75000"/>
                    <a:lumOff val="25000"/>
                  </a:schemeClr>
                </a:solidFill>
                <a:latin typeface="Arial" panose="020B0604020202020204" pitchFamily="34" charset="0"/>
                <a:cs typeface="Arial" panose="020B0604020202020204" pitchFamily="34" charset="0"/>
              </a:rPr>
              <a:t>questions from the audience</a:t>
            </a:r>
            <a:r>
              <a:rPr lang="en-GB">
                <a:solidFill>
                  <a:schemeClr val="tx1">
                    <a:lumMod val="75000"/>
                    <a:lumOff val="25000"/>
                  </a:schemeClr>
                </a:solidFill>
                <a:latin typeface="Arial" panose="020B0604020202020204" pitchFamily="34" charset="0"/>
                <a:cs typeface="Arial" panose="020B0604020202020204" pitchFamily="34" charset="0"/>
              </a:rPr>
              <a:t> afterwards.</a:t>
            </a:r>
          </a:p>
          <a:p>
            <a:pPr marL="273050" indent="-273050">
              <a:spcAft>
                <a:spcPts val="1200"/>
              </a:spcAft>
              <a:buClr>
                <a:schemeClr val="tx1">
                  <a:lumMod val="75000"/>
                  <a:lumOff val="25000"/>
                </a:schemeClr>
              </a:buClr>
              <a:buFont typeface="Arial" panose="020B0604020202020204" pitchFamily="34" charset="0"/>
              <a:buChar char="•"/>
            </a:pPr>
            <a:r>
              <a:rPr lang="en-GB" b="1">
                <a:solidFill>
                  <a:schemeClr val="tx1">
                    <a:lumMod val="75000"/>
                    <a:lumOff val="25000"/>
                  </a:schemeClr>
                </a:solidFill>
                <a:latin typeface="Arial" panose="020B0604020202020204" pitchFamily="34" charset="0"/>
                <a:cs typeface="Arial" panose="020B0604020202020204" pitchFamily="34" charset="0"/>
              </a:rPr>
              <a:t>PLEASE NOTE:</a:t>
            </a:r>
            <a:r>
              <a:rPr lang="en-GB">
                <a:solidFill>
                  <a:schemeClr val="tx1">
                    <a:lumMod val="75000"/>
                    <a:lumOff val="25000"/>
                  </a:schemeClr>
                </a:solidFill>
                <a:latin typeface="Arial" panose="020B0604020202020204" pitchFamily="34" charset="0"/>
                <a:cs typeface="Arial" panose="020B0604020202020204" pitchFamily="34" charset="0"/>
              </a:rPr>
              <a:t/>
            </a:r>
            <a:br>
              <a:rPr lang="en-GB">
                <a:solidFill>
                  <a:schemeClr val="tx1">
                    <a:lumMod val="75000"/>
                    <a:lumOff val="25000"/>
                  </a:schemeClr>
                </a:solidFill>
                <a:latin typeface="Arial" panose="020B0604020202020204" pitchFamily="34" charset="0"/>
                <a:cs typeface="Arial" panose="020B0604020202020204" pitchFamily="34" charset="0"/>
              </a:rPr>
            </a:br>
            <a:r>
              <a:rPr lang="en-GB" b="1">
                <a:solidFill>
                  <a:schemeClr val="tx1">
                    <a:lumMod val="75000"/>
                    <a:lumOff val="25000"/>
                  </a:schemeClr>
                </a:solidFill>
                <a:latin typeface="Arial" panose="020B0604020202020204" pitchFamily="34" charset="0"/>
                <a:cs typeface="Arial" panose="020B0604020202020204" pitchFamily="34" charset="0"/>
              </a:rPr>
              <a:t>More detailed information</a:t>
            </a:r>
            <a:r>
              <a:rPr lang="en-GB">
                <a:solidFill>
                  <a:schemeClr val="tx1">
                    <a:lumMod val="75000"/>
                    <a:lumOff val="25000"/>
                  </a:schemeClr>
                </a:solidFill>
                <a:latin typeface="Arial" panose="020B0604020202020204" pitchFamily="34" charset="0"/>
                <a:cs typeface="Arial" panose="020B0604020202020204" pitchFamily="34" charset="0"/>
              </a:rPr>
              <a:t> is provided in the </a:t>
            </a:r>
            <a:r>
              <a:rPr lang="en-GB" b="1">
                <a:solidFill>
                  <a:schemeClr val="tx1">
                    <a:lumMod val="75000"/>
                    <a:lumOff val="25000"/>
                  </a:schemeClr>
                </a:solidFill>
                <a:latin typeface="Arial" panose="020B0604020202020204" pitchFamily="34" charset="0"/>
                <a:cs typeface="Arial" panose="020B0604020202020204" pitchFamily="34" charset="0"/>
              </a:rPr>
              <a:t>notes section</a:t>
            </a:r>
            <a:r>
              <a:rPr lang="en-GB">
                <a:solidFill>
                  <a:schemeClr val="tx1">
                    <a:lumMod val="75000"/>
                    <a:lumOff val="25000"/>
                  </a:schemeClr>
                </a:solidFill>
                <a:latin typeface="Arial" panose="020B0604020202020204" pitchFamily="34" charset="0"/>
                <a:cs typeface="Arial" panose="020B0604020202020204" pitchFamily="34" charset="0"/>
              </a:rPr>
              <a:t>!</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Keep it short!</a:t>
            </a:r>
          </a:p>
        </p:txBody>
      </p:sp>
    </p:spTree>
    <p:extLst>
      <p:ext uri="{BB962C8B-B14F-4D97-AF65-F5344CB8AC3E}">
        <p14:creationId xmlns:p14="http://schemas.microsoft.com/office/powerpoint/2010/main" val="238473358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a:graphicFrameLocks noChangeAspect="1"/>
          </p:cNvGraphicFramePr>
          <p:nvPr>
            <p:extLst>
              <p:ext uri="{D42A27DB-BD31-4B8C-83A1-F6EECF244321}">
                <p14:modId xmlns:p14="http://schemas.microsoft.com/office/powerpoint/2010/main" val="1137846835"/>
              </p:ext>
            </p:extLst>
          </p:nvPr>
        </p:nvGraphicFramePr>
        <p:xfrm>
          <a:off x="-1" y="-345609"/>
          <a:ext cx="9144001" cy="583471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3"/>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sp>
        <p:nvSpPr>
          <p:cNvPr id="5" name="Rechteck 4"/>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municipalities</a:t>
            </a:r>
          </a:p>
        </p:txBody>
      </p:sp>
      <p:graphicFrame>
        <p:nvGraphicFramePr>
          <p:cNvPr id="8" name="Diagramm 7"/>
          <p:cNvGraphicFramePr>
            <a:graphicFrameLocks noChangeAspect="1"/>
          </p:cNvGraphicFramePr>
          <p:nvPr>
            <p:extLst>
              <p:ext uri="{D42A27DB-BD31-4B8C-83A1-F6EECF244321}">
                <p14:modId xmlns:p14="http://schemas.microsoft.com/office/powerpoint/2010/main" val="4067368840"/>
              </p:ext>
            </p:extLst>
          </p:nvPr>
        </p:nvGraphicFramePr>
        <p:xfrm>
          <a:off x="-155644" y="-345609"/>
          <a:ext cx="9455289" cy="58347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745824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cyclists</a:t>
            </a:r>
          </a:p>
        </p:txBody>
      </p:sp>
      <p:sp>
        <p:nvSpPr>
          <p:cNvPr id="12" name="Rechteck 1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5" name="Diagramm 4"/>
          <p:cNvGraphicFramePr>
            <a:graphicFrameLocks noChangeAspect="1"/>
          </p:cNvGraphicFramePr>
          <p:nvPr>
            <p:extLst>
              <p:ext uri="{D42A27DB-BD31-4B8C-83A1-F6EECF244321}">
                <p14:modId xmlns:p14="http://schemas.microsoft.com/office/powerpoint/2010/main" val="955142187"/>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05253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noChangeAspect="1"/>
          </p:cNvGraphicFramePr>
          <p:nvPr>
            <p:extLst>
              <p:ext uri="{D42A27DB-BD31-4B8C-83A1-F6EECF244321}">
                <p14:modId xmlns:p14="http://schemas.microsoft.com/office/powerpoint/2010/main" val="3350146142"/>
              </p:ext>
            </p:extLst>
          </p:nvPr>
        </p:nvGraphicFramePr>
        <p:xfrm>
          <a:off x="26495" y="35089"/>
          <a:ext cx="9144000" cy="51197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 cycled</a:t>
            </a:r>
          </a:p>
        </p:txBody>
      </p:sp>
      <p:sp>
        <p:nvSpPr>
          <p:cNvPr id="9" name="Rechteck 8"/>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7" name="Diagramm 6"/>
          <p:cNvGraphicFramePr>
            <a:graphicFrameLocks noChangeAspect="1"/>
          </p:cNvGraphicFramePr>
          <p:nvPr>
            <p:extLst>
              <p:ext uri="{D42A27DB-BD31-4B8C-83A1-F6EECF244321}">
                <p14:modId xmlns:p14="http://schemas.microsoft.com/office/powerpoint/2010/main" val="354439753"/>
              </p:ext>
            </p:extLst>
          </p:nvPr>
        </p:nvGraphicFramePr>
        <p:xfrm>
          <a:off x="-1437527" y="67918"/>
          <a:ext cx="12019055" cy="50076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112335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995686"/>
            <a:ext cx="9144000" cy="923330"/>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p:txBody>
      </p:sp>
    </p:spTree>
    <p:extLst>
      <p:ext uri="{BB962C8B-B14F-4D97-AF65-F5344CB8AC3E}">
        <p14:creationId xmlns:p14="http://schemas.microsoft.com/office/powerpoint/2010/main" val="17799364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3648" y="992608"/>
            <a:ext cx="6336704" cy="27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Active involvement of citizens in the exchange with municipalities</a:t>
            </a:r>
          </a:p>
          <a:p>
            <a:pPr marL="270000" indent="-270000">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concerns are taken seriously</a:t>
            </a:r>
          </a:p>
          <a:p>
            <a:pPr marL="270000" indent="-270000">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transparently demonstrate their commitment to cycling</a:t>
            </a:r>
          </a:p>
          <a:p>
            <a:pPr marL="270000" indent="-270000">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cycling infrastructure means more people cycle</a:t>
            </a:r>
          </a:p>
          <a:p>
            <a:pPr marL="270000" indent="-270000">
              <a:spcBef>
                <a:spcPts val="1800"/>
              </a:spcBef>
              <a:buClr>
                <a:schemeClr val="tx1">
                  <a:lumMod val="75000"/>
                  <a:lumOff val="25000"/>
                </a:schemeClr>
              </a:buClr>
              <a:buFont typeface="Wingdings" panose="05000000000000000000" pitchFamily="2" charset="2"/>
              <a:buChar char="è"/>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Effective, self-explanatory and easy-to-use tool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cyclists </a:t>
            </a:r>
            <a:r>
              <a:rPr lang="en-GB"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municipalities/administration</a:t>
            </a: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en-GB" sz="28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Why a reporting platform?</a:t>
            </a:r>
          </a:p>
        </p:txBody>
      </p:sp>
    </p:spTree>
    <p:extLst>
      <p:ext uri="{BB962C8B-B14F-4D97-AF65-F5344CB8AC3E}">
        <p14:creationId xmlns:p14="http://schemas.microsoft.com/office/powerpoint/2010/main" val="394184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a:t>
            </a:r>
            <a:r>
              <a:rPr lang="en-GB" sz="3600" b="1" cap="sm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t>
            </a:r>
          </a:p>
        </p:txBody>
      </p:sp>
      <p:sp>
        <p:nvSpPr>
          <p:cNvPr id="8" name="Textfeld 7"/>
          <p:cNvSpPr txBox="1"/>
          <p:nvPr/>
        </p:nvSpPr>
        <p:spPr>
          <a:xfrm>
            <a:off x="4139953" y="1509628"/>
            <a:ext cx="4824536" cy="3046988"/>
          </a:xfrm>
          <a:prstGeom prst="rect">
            <a:avLst/>
          </a:prstGeom>
          <a:noFill/>
        </p:spPr>
        <p:txBody>
          <a:bodyPr wrap="square" rtlCol="0">
            <a:spAutoFit/>
          </a:bodyPr>
          <a:lstStyle/>
          <a:p>
            <a:pPr>
              <a:spcAft>
                <a:spcPts val="1800"/>
              </a:spcAft>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planning tool</a:t>
            </a:r>
            <a:b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infrastructure</a:t>
            </a:r>
          </a:p>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 participation tool</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reports can be submitted online or via the RADar! or CITY CYCLING app</a:t>
            </a:r>
          </a:p>
          <a:p>
            <a:pPr marL="270000" indent="-270000">
              <a:spcAft>
                <a:spcPts val="1800"/>
              </a:spcAft>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can contact cyclists directly – and vice versa</a:t>
            </a:r>
          </a:p>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use by CITY CYCLING municipalities –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no extra cost!</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9167" y="987574"/>
            <a:ext cx="5328593" cy="383181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Reports can only be submitted in the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municipality’s area of jurisdiction</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Only</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people who have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signed up</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CITY CYCLING) can submit reports</a:t>
            </a:r>
          </a:p>
          <a:p>
            <a:pPr marL="450850" lvl="2" indent="-274638">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fewer “hoax reports”, manageable number of people submitting reports</a:t>
            </a: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another reason to participate in CITY CYCLING</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Municipalities are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to choose the reporting period</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during the 21-day local campaign</a:t>
            </a:r>
          </a:p>
          <a:p>
            <a:pPr marL="360363" lvl="2" indent="-185738">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the summer months</a:t>
            </a:r>
          </a:p>
          <a:p>
            <a:pPr marL="360363" lvl="2" indent="-185738">
              <a:spcAft>
                <a:spcPts val="1200"/>
              </a:spcAft>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all year round, several times a year </a:t>
            </a:r>
          </a:p>
          <a:p>
            <a:pPr marL="450850" lvl="2" indent="-274638">
              <a:spcAft>
                <a:spcPts val="1200"/>
              </a:spcAft>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 phase/manageable period for municipalities</a:t>
            </a:r>
          </a:p>
        </p:txBody>
      </p:sp>
      <p:sp>
        <p:nvSpPr>
          <p:cNvPr id="9" name="Rechteck 8"/>
          <p:cNvSpPr/>
          <p:nvPr/>
        </p:nvSpPr>
        <p:spPr>
          <a:xfrm>
            <a:off x="323528" y="267494"/>
            <a:ext cx="6048672"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864000864"/>
              </p:ext>
            </p:extLst>
          </p:nvPr>
        </p:nvGraphicFramePr>
        <p:xfrm>
          <a:off x="324694" y="1586150"/>
          <a:ext cx="8495777" cy="2424240"/>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3">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49485">
                <a:tc rowSpan="2">
                  <a:txBody>
                    <a:bodyPr/>
                    <a:lstStyle/>
                    <a:p>
                      <a:pPr>
                        <a:lnSpc>
                          <a:spcPct val="100000"/>
                        </a:lnSpc>
                        <a:spcAft>
                          <a:spcPts val="0"/>
                        </a:spcAft>
                      </a:pPr>
                      <a:r>
                        <a:rPr lang="en-GB" sz="140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dirty="0">
                          <a:effectLst/>
                          <a:latin typeface="Arial" panose="020B0604020202020204" pitchFamily="34" charset="0"/>
                          <a:cs typeface="Arial" panose="020B0604020202020204" pitchFamily="34" charset="0"/>
                        </a:rPr>
                        <a:t>Without</a:t>
                      </a:r>
                      <a:r>
                        <a:rPr lang="en-GB" sz="1400" b="1" u="none" strike="noStrike" dirty="0">
                          <a:effectLst/>
                          <a:latin typeface="Arial" panose="020B0604020202020204" pitchFamily="34" charset="0"/>
                          <a:cs typeface="Arial" panose="020B0604020202020204" pitchFamily="34" charset="0"/>
                        </a:rPr>
                        <a:t> participation </a:t>
                      </a:r>
                      <a:br>
                        <a:rPr lang="en-GB" sz="1400" b="1" u="none" strike="noStrike" dirty="0">
                          <a:effectLst/>
                          <a:latin typeface="Arial" panose="020B0604020202020204" pitchFamily="34" charset="0"/>
                          <a:cs typeface="Arial" panose="020B0604020202020204" pitchFamily="34" charset="0"/>
                        </a:rPr>
                      </a:br>
                      <a:r>
                        <a:rPr lang="en-GB" sz="1400" b="1" u="none" strike="noStrike" dirty="0">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dirty="0">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dirty="0">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€ 100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€ 150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€ 220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€ 325 </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€ 165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€ 250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€ 360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€ 530 </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€ 220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€ 325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€ 470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€ 705 </a:t>
                      </a:r>
                    </a:p>
                  </a:txBody>
                  <a:tcPr marL="72000" marR="72000" marT="36000" marB="36000" anchor="ctr"/>
                </a:tc>
                <a:extLst>
                  <a:ext uri="{0D108BD9-81ED-4DB2-BD59-A6C34878D82A}">
                    <a16:rowId xmlns:a16="http://schemas.microsoft.com/office/drawing/2014/main" xmlns="" val="10004"/>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€ 265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€ 400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€ 585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€ 870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€ 330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€ 495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€ 725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€ 1,090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xmlns=""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en-GB" sz="3600" b="1" cap="sm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ANNUAL LICENCES</a:t>
            </a:r>
          </a:p>
        </p:txBody>
      </p:sp>
      <p:sp>
        <p:nvSpPr>
          <p:cNvPr id="4" name="Textfeld 3"/>
          <p:cNvSpPr txBox="1"/>
          <p:nvPr/>
        </p:nvSpPr>
        <p:spPr>
          <a:xfrm>
            <a:off x="302108" y="4010390"/>
            <a:ext cx="2480674" cy="246221"/>
          </a:xfrm>
          <a:prstGeom prst="rect">
            <a:avLst/>
          </a:prstGeom>
          <a:noFill/>
        </p:spPr>
        <p:txBody>
          <a:bodyPr wrap="square" rtlCol="0">
            <a:spAutoFit/>
          </a:bodyPr>
          <a:lstStyle/>
          <a:p>
            <a:r>
              <a:rPr lang="en-GB"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29553008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655202985"/>
              </p:ext>
            </p:extLst>
          </p:nvPr>
        </p:nvGraphicFramePr>
        <p:xfrm>
          <a:off x="324694" y="1588814"/>
          <a:ext cx="8495778" cy="2710776"/>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4">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55056">
                <a:tc rowSpan="2">
                  <a:txBody>
                    <a:bodyPr/>
                    <a:lstStyle/>
                    <a:p>
                      <a:pPr>
                        <a:lnSpc>
                          <a:spcPct val="100000"/>
                        </a:lnSpc>
                        <a:spcAft>
                          <a:spcPts val="0"/>
                        </a:spcAft>
                      </a:pPr>
                      <a:r>
                        <a:rPr lang="en-GB" sz="140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dirty="0">
                          <a:effectLst/>
                          <a:latin typeface="Arial" panose="020B0604020202020204" pitchFamily="34" charset="0"/>
                          <a:cs typeface="Arial" panose="020B0604020202020204" pitchFamily="34" charset="0"/>
                        </a:rPr>
                        <a:t>Without</a:t>
                      </a:r>
                      <a:r>
                        <a:rPr lang="en-GB" sz="1400" b="1" u="none" strike="noStrike" dirty="0">
                          <a:effectLst/>
                          <a:latin typeface="Arial" panose="020B0604020202020204" pitchFamily="34" charset="0"/>
                          <a:cs typeface="Arial" panose="020B0604020202020204" pitchFamily="34" charset="0"/>
                        </a:rPr>
                        <a:t> participation </a:t>
                      </a:r>
                      <a:br>
                        <a:rPr lang="en-GB" sz="1400" b="1" u="none" strike="noStrike" dirty="0">
                          <a:effectLst/>
                          <a:latin typeface="Arial" panose="020B0604020202020204" pitchFamily="34" charset="0"/>
                          <a:cs typeface="Arial" panose="020B0604020202020204" pitchFamily="34" charset="0"/>
                        </a:rPr>
                      </a:br>
                      <a:r>
                        <a:rPr lang="en-GB" sz="1400" b="1" u="none" strike="noStrike" dirty="0">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dirty="0">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dirty="0">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dirty="0">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€ 75</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€ 110</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€ 155</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€ 230</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€ 120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€ 185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€ 255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€ 380</a:t>
                      </a:r>
                    </a:p>
                  </a:txBody>
                  <a:tcPr marL="72000" marR="72000" marT="36000" marB="36000" anchor="ctr"/>
                </a:tc>
                <a:extLst>
                  <a:ext uri="{0D108BD9-81ED-4DB2-BD59-A6C34878D82A}">
                    <a16:rowId xmlns:a16="http://schemas.microsoft.com/office/drawing/2014/main" xmlns="" val="10003"/>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€ 155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€ 495</a:t>
                      </a:r>
                    </a:p>
                  </a:txBody>
                  <a:tcPr marL="72000" marR="72000" marT="36000" marB="36000" anchor="ctr"/>
                </a:tc>
                <a:extLst>
                  <a:ext uri="{0D108BD9-81ED-4DB2-BD59-A6C34878D82A}">
                    <a16:rowId xmlns:a16="http://schemas.microsoft.com/office/drawing/2014/main" xmlns="" val="10004"/>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€ 190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€ 405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€ 610</a:t>
                      </a:r>
                    </a:p>
                  </a:txBody>
                  <a:tcPr marL="72000" marR="72000" marT="36000" marB="36000" anchor="ctr"/>
                </a:tc>
                <a:extLst>
                  <a:ext uri="{0D108BD9-81ED-4DB2-BD59-A6C34878D82A}">
                    <a16:rowId xmlns:a16="http://schemas.microsoft.com/office/drawing/2014/main" xmlns=""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€ 235</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€ 355</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€ 510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€ 760</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tx1">
                              <a:lumMod val="75000"/>
                              <a:lumOff val="25000"/>
                            </a:schemeClr>
                          </a:solidFill>
                          <a:effectLst/>
                          <a:latin typeface="Arial" panose="020B0604020202020204" pitchFamily="34" charset="0"/>
                          <a:ea typeface="Times New Roman"/>
                          <a:cs typeface="Arial" panose="020B0604020202020204" pitchFamily="34" charset="0"/>
                        </a:rPr>
                        <a:t>Participation in CITY CYCLING required in all three years</a:t>
                      </a: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a16="http://schemas.microsoft.com/office/drawing/2014/main" xmlns=""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en-GB" sz="3600" b="1" cap="sm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THREE-YEAR LICENCES</a:t>
            </a:r>
          </a:p>
          <a:p>
            <a:pPr fontAlgn="auto">
              <a:lnSpc>
                <a:spcPct val="100000"/>
              </a:lnSpc>
              <a:spcAft>
                <a:spcPts val="0"/>
              </a:spcAft>
              <a:buClrTx/>
              <a:buSzTx/>
              <a:buFontTx/>
            </a:pPr>
            <a:r>
              <a:rPr lang="en-GB" sz="1600">
                <a:solidFill>
                  <a:schemeClr val="tx1">
                    <a:lumMod val="75000"/>
                    <a:lumOff val="25000"/>
                  </a:schemeClr>
                </a:solidFill>
                <a:latin typeface="Arial" panose="020B0604020202020204" pitchFamily="34" charset="0"/>
                <a:cs typeface="Arial" panose="020B0604020202020204" pitchFamily="34" charset="0"/>
              </a:rPr>
              <a:t>The fees indicated are per year, payable in advance for all three years</a:t>
            </a:r>
          </a:p>
        </p:txBody>
      </p:sp>
      <p:sp>
        <p:nvSpPr>
          <p:cNvPr id="5" name="Textfeld 4"/>
          <p:cNvSpPr txBox="1"/>
          <p:nvPr/>
        </p:nvSpPr>
        <p:spPr>
          <a:xfrm>
            <a:off x="291925" y="4320838"/>
            <a:ext cx="2480674" cy="246221"/>
          </a:xfrm>
          <a:prstGeom prst="rect">
            <a:avLst/>
          </a:prstGeom>
          <a:noFill/>
        </p:spPr>
        <p:txBody>
          <a:bodyPr wrap="square" rtlCol="0">
            <a:spAutoFit/>
          </a:bodyPr>
          <a:lstStyle/>
          <a:p>
            <a:r>
              <a:rPr lang="en-GB"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30764191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6304" y="1203598"/>
            <a:ext cx="3179872" cy="3168352"/>
            <a:chOff x="2991176" y="1441436"/>
            <a:chExt cx="317987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991176" y="1801476"/>
              <a:ext cx="3179872" cy="2304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968938" y="2664005"/>
              <a:ext cx="1541236" cy="6832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Overview</a:t>
            </a:r>
          </a:p>
        </p:txBody>
      </p:sp>
      <p:grpSp>
        <p:nvGrpSpPr>
          <p:cNvPr id="5" name="Gruppieren 4"/>
          <p:cNvGrpSpPr/>
          <p:nvPr/>
        </p:nvGrpSpPr>
        <p:grpSpPr>
          <a:xfrm>
            <a:off x="6579432" y="1799871"/>
            <a:ext cx="2159343" cy="2140031"/>
            <a:chOff x="6445105" y="2037709"/>
            <a:chExt cx="1975807" cy="1975807"/>
          </a:xfrm>
        </p:grpSpPr>
        <p:sp>
          <p:nvSpPr>
            <p:cNvPr id="11" name="Ellipse 10"/>
            <p:cNvSpPr/>
            <p:nvPr/>
          </p:nvSpPr>
          <p:spPr>
            <a:xfrm>
              <a:off x="6445105" y="2037709"/>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03115" y="2284585"/>
              <a:ext cx="1659787" cy="148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28092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Key features</a:t>
            </a:r>
          </a:p>
        </p:txBody>
      </p:sp>
      <p:sp>
        <p:nvSpPr>
          <p:cNvPr id="3" name="Textfeld 2"/>
          <p:cNvSpPr txBox="1"/>
          <p:nvPr/>
        </p:nvSpPr>
        <p:spPr>
          <a:xfrm>
            <a:off x="373391" y="1273338"/>
            <a:ext cx="4140000" cy="3816429"/>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Municipalities decide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which types of reports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cyclists can submit</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Report visibility</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can also be set</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Prioritisation of reports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by urgency</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messages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possible, not just “complaints”</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Merging</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of reports for the same issue</a:t>
            </a:r>
          </a:p>
          <a:p>
            <a:pPr marL="180000" lvl="1" indent="-180000">
              <a:spcAft>
                <a:spcPts val="1200"/>
              </a:spcAft>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Precise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assignment of responsibilities</a:t>
            </a:r>
          </a:p>
        </p:txBody>
      </p:sp>
      <p:sp>
        <p:nvSpPr>
          <p:cNvPr id="4" name="Textfeld 3"/>
          <p:cNvSpPr txBox="1"/>
          <p:nvPr/>
        </p:nvSpPr>
        <p:spPr>
          <a:xfrm>
            <a:off x="4572480" y="1273339"/>
            <a:ext cx="4140000" cy="252376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Customisable automated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emails</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Comment function</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citizens </a:t>
            </a:r>
            <a:r>
              <a:rPr lang="en-GB" sz="1600" i="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and</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local administration</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and export functions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subsequent processing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Categorisation</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according to a time commitment: short/medium/long-term</a:t>
            </a:r>
          </a:p>
        </p:txBody>
      </p:sp>
      <p:grpSp>
        <p:nvGrpSpPr>
          <p:cNvPr id="5" name="Gruppieren 4"/>
          <p:cNvGrpSpPr>
            <a:grpSpLocks noChangeAspect="1"/>
          </p:cNvGrpSpPr>
          <p:nvPr/>
        </p:nvGrpSpPr>
        <p:grpSpPr>
          <a:xfrm>
            <a:off x="4967511" y="3898778"/>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259932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008460"/>
            <a:ext cx="9144000" cy="923330"/>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p:txBody>
      </p:sp>
    </p:spTree>
    <p:extLst>
      <p:ext uri="{BB962C8B-B14F-4D97-AF65-F5344CB8AC3E}">
        <p14:creationId xmlns:p14="http://schemas.microsoft.com/office/powerpoint/2010/main" val="325269429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Picture 2" descr="D:\MOVEBIS Ausgründung\MOVEBIS Ausgründung\03 Kommunikation\Grafik\Logo\Ride-Logos\RiDE - Logo Markenanmeldung\Logo-ride-hell-transparent.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1780" y="803575"/>
            <a:ext cx="3960441" cy="353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96205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grpSp>
        <p:nvGrpSpPr>
          <p:cNvPr id="18" name="Gruppieren 17"/>
          <p:cNvGrpSpPr/>
          <p:nvPr/>
        </p:nvGrpSpPr>
        <p:grpSpPr>
          <a:xfrm>
            <a:off x="575556" y="1635646"/>
            <a:ext cx="7992888" cy="2677656"/>
            <a:chOff x="575556" y="1635646"/>
            <a:chExt cx="7992888" cy="2677656"/>
          </a:xfrm>
        </p:grpSpPr>
        <p:sp>
          <p:nvSpPr>
            <p:cNvPr id="5" name="Textfeld 4"/>
            <p:cNvSpPr txBox="1"/>
            <p:nvPr/>
          </p:nvSpPr>
          <p:spPr>
            <a:xfrm>
              <a:off x="575556" y="1635646"/>
              <a:ext cx="7992888" cy="2677656"/>
            </a:xfrm>
            <a:prstGeom prst="rect">
              <a:avLst/>
            </a:prstGeom>
            <a:noFill/>
          </p:spPr>
          <p:txBody>
            <a:bodyPr wrap="square" rtlCol="0">
              <a:spAutoFit/>
            </a:bodyPr>
            <a:lstStyle/>
            <a:p>
              <a:pPr algn="ct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Needs analysis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of new offers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Limited resources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Optimisation of existing offers</a:t>
              </a: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169825"/>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Data situation for motorised individual transport ≠ cycle traffic</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Mostly traffic measurements at specific points only</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Ancillary network not taken into account</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Time-consuming data collection</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Bicycle counting stations</a:t>
              </a:r>
              <a:r>
                <a:rPr kumimoji="0" lang="en-GB" sz="700" b="1"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Source: 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en-GB" sz="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State capital of 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Tree>
    <p:extLst>
      <p:ext uri="{BB962C8B-B14F-4D97-AF65-F5344CB8AC3E}">
        <p14:creationId xmlns:p14="http://schemas.microsoft.com/office/powerpoint/2010/main" val="377501864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138185913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Proportion of smartphone users</a:t>
            </a:r>
            <a:r>
              <a:rPr kumimoji="0" lang="en-GB" sz="1000" b="0" i="0" u="none" strike="noStrike" cap="none"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among the German population </a:t>
            </a:r>
            <a:b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from 2012</a:t>
            </a:r>
            <a:r>
              <a:rPr kumimoji="0" lang="en-GB" sz="1000" b="0" i="0" u="none" strike="noStrike" cap="none"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to 2021 (in %)</a:t>
            </a: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Number of active participants in</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CITY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since the</a:t>
            </a:r>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campaign was launched</a:t>
            </a: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2" name="Rechteck 1"/>
          <p:cNvSpPr/>
          <p:nvPr/>
        </p:nvSpPr>
        <p:spPr>
          <a:xfrm>
            <a:off x="3147080" y="4795758"/>
            <a:ext cx="1018227" cy="200055"/>
          </a:xfrm>
          <a:prstGeom prst="rect">
            <a:avLst/>
          </a:prstGeom>
        </p:spPr>
        <p:txBody>
          <a:bodyPr wrap="none">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Source: Statista 2022</a:t>
            </a:r>
          </a:p>
        </p:txBody>
      </p:sp>
      <p:graphicFrame>
        <p:nvGraphicFramePr>
          <p:cNvPr id="9" name="Diagramm 8"/>
          <p:cNvGraphicFramePr>
            <a:graphicFrameLocks noChangeAspect="1"/>
          </p:cNvGraphicFramePr>
          <p:nvPr>
            <p:extLst>
              <p:ext uri="{D42A27DB-BD31-4B8C-83A1-F6EECF244321}">
                <p14:modId xmlns:p14="http://schemas.microsoft.com/office/powerpoint/2010/main" val="2266854286"/>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672408" cy="1508105"/>
          </a:xfrm>
          <a:prstGeom prst="rect">
            <a:avLst/>
          </a:prstGeom>
          <a:noFill/>
        </p:spPr>
        <p:txBody>
          <a:bodyPr wrap="square" rtlCol="0">
            <a:spAutoFit/>
          </a:bodyPr>
          <a:lstStyle/>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cycles?</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Why</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many</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cycle routes start/end?</a:t>
            </a: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Tree>
    <p:extLst>
      <p:ext uri="{BB962C8B-B14F-4D97-AF65-F5344CB8AC3E}">
        <p14:creationId xmlns:p14="http://schemas.microsoft.com/office/powerpoint/2010/main" val="16406176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ataDocuments\Picture1.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6252" b="5811"/>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MOVEBIS Ausgründung\MOVEBIS Ausgründung\03 Kommunikation\Grafik\Logo\Ride-Logos\RiDE - Logo Markenanmeldung\Logo-ride-hell-transpare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56512" y="715554"/>
            <a:ext cx="2885231" cy="25762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5758967" y="4689532"/>
            <a:ext cx="2880320" cy="321768"/>
            <a:chOff x="5724128" y="4689532"/>
            <a:chExt cx="2880320" cy="321768"/>
          </a:xfrm>
        </p:grpSpPr>
        <p:pic>
          <p:nvPicPr>
            <p:cNvPr id="6" name="Grafik 5"/>
            <p:cNvPicPr>
              <a:picLocks noChangeAspect="1"/>
            </p:cNvPicPr>
            <p:nvPr/>
          </p:nvPicPr>
          <p:blipFill rotWithShape="1">
            <a:blip r:embed="rId5" cstate="screen">
              <a:extLst>
                <a:ext uri="{28A0092B-C50C-407E-A947-70E740481C1C}">
                  <a14:useLocalDpi xmlns:a14="http://schemas.microsoft.com/office/drawing/2010/main" val="0"/>
                </a:ext>
              </a:extLst>
            </a:blip>
            <a:srcRect l="45620" t="-1" b="1696"/>
            <a:stretch/>
          </p:blipFill>
          <p:spPr>
            <a:xfrm>
              <a:off x="7166927" y="4731990"/>
              <a:ext cx="1437521" cy="241010"/>
            </a:xfrm>
            <a:prstGeom prst="rect">
              <a:avLst/>
            </a:prstGeom>
          </p:spPr>
        </p:pic>
        <p:pic>
          <p:nvPicPr>
            <p:cNvPr id="7" name="Picture 2" descr="Q:\02 Communication\13_Design\01 Logo\Klima-Bündnis\03_White\RGB\LOGO_Klima-Bündnis_white_RGB_72dpi.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399908" y="4689532"/>
              <a:ext cx="643805" cy="32176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val="0"/>
                </a:ext>
              </a:extLst>
            </a:blip>
            <a:srcRect r="81211"/>
            <a:stretch/>
          </p:blipFill>
          <p:spPr>
            <a:xfrm>
              <a:off x="5724128" y="4727832"/>
              <a:ext cx="496669" cy="245168"/>
            </a:xfrm>
            <a:prstGeom prst="rect">
              <a:avLst/>
            </a:prstGeom>
          </p:spPr>
        </p:pic>
      </p:grpSp>
    </p:spTree>
    <p:extLst>
      <p:ext uri="{BB962C8B-B14F-4D97-AF65-F5344CB8AC3E}">
        <p14:creationId xmlns:p14="http://schemas.microsoft.com/office/powerpoint/2010/main" val="327632386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490896" y="-1816484"/>
            <a:ext cx="11634896" cy="8470724"/>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800493"/>
          </a:xfrm>
          <a:prstGeom prst="rect">
            <a:avLst/>
          </a:prstGeom>
        </p:spPr>
        <p:txBody>
          <a:bodyPr wrap="square">
            <a:spAutoFit/>
          </a:bodyPr>
          <a:lstStyle/>
          <a:p>
            <a:pPr fontAlgn="auto">
              <a:lnSpc>
                <a:spcPct val="100000"/>
              </a:lnSpc>
              <a:spcAft>
                <a:spcPts val="2400"/>
              </a:spcAft>
              <a:buClrTx/>
              <a:buSzTx/>
              <a:buFontTx/>
            </a:pPr>
            <a:r>
              <a:rPr lang="en-GB" sz="25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2400"/>
              </a:spcAft>
              <a:buClrTx/>
              <a:buSzTx/>
              <a:buFontTx/>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Tracking function as the centrepiece of data provision</a:t>
            </a:r>
          </a:p>
        </p:txBody>
      </p:sp>
    </p:spTree>
    <p:extLst>
      <p:ext uri="{BB962C8B-B14F-4D97-AF65-F5344CB8AC3E}">
        <p14:creationId xmlns:p14="http://schemas.microsoft.com/office/powerpoint/2010/main" val="3144667086"/>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good reasons to use the app</a:t>
            </a:r>
          </a:p>
        </p:txBody>
      </p:sp>
      <p:sp>
        <p:nvSpPr>
          <p:cNvPr id="7" name="Rechteck 6"/>
          <p:cNvSpPr/>
          <p:nvPr/>
        </p:nvSpPr>
        <p:spPr>
          <a:xfrm>
            <a:off x="144166" y="1419622"/>
            <a:ext cx="8999834" cy="1944215"/>
          </a:xfrm>
          <a:prstGeom prst="rect">
            <a:avLst/>
          </a:prstGeom>
        </p:spPr>
        <p:txBody>
          <a:bodyPr wrap="square" numCol="2">
            <a:noAutofit/>
          </a:bodyPr>
          <a:lstStyle/>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Good usability and simple tracking</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Grow together as a team</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Cycling data with added value</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Greatest possible data security</a:t>
            </a:r>
          </a:p>
          <a:p>
            <a:pPr marL="182563" lvl="1" indent="-182563">
              <a:spcAft>
                <a:spcPts val="600"/>
              </a:spcAft>
              <a:buClr>
                <a:schemeClr val="tx1">
                  <a:lumMod val="75000"/>
                  <a:lumOff val="25000"/>
                </a:schemeClr>
              </a:buClr>
              <a:buFont typeface="+mj-lt"/>
              <a:buAutoNum type="arabicPeriod"/>
            </a:pP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Use </a:t>
            </a:r>
            <a:r>
              <a:rPr lang="en-GB" dirty="0" err="1">
                <a:solidFill>
                  <a:schemeClr val="tx1">
                    <a:lumMod val="75000"/>
                    <a:lumOff val="25000"/>
                  </a:schemeClr>
                </a:solidFill>
                <a:latin typeface="Arial" panose="020B0604020202020204" pitchFamily="34" charset="0"/>
                <a:cs typeface="Arial" panose="020B0604020202020204" pitchFamily="34" charset="0"/>
              </a:rPr>
              <a:t>RADar</a:t>
            </a:r>
            <a:r>
              <a:rPr lang="en-GB" dirty="0">
                <a:solidFill>
                  <a:schemeClr val="tx1">
                    <a:lumMod val="75000"/>
                    <a:lumOff val="25000"/>
                  </a:schemeClr>
                </a:solidFill>
                <a:latin typeface="Arial" panose="020B0604020202020204" pitchFamily="34" charset="0"/>
                <a:cs typeface="Arial" panose="020B0604020202020204" pitchFamily="34" charset="0"/>
              </a:rPr>
              <a:t>! to improve conditions locally</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From cycling talent to cycling champion</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Overview and FAQ on CITY CYCLING</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439055"/>
            <a:ext cx="7200800" cy="2292935"/>
          </a:xfrm>
          <a:prstGeom prst="rect">
            <a:avLst/>
          </a:prstGeom>
        </p:spPr>
        <p:txBody>
          <a:bodyPr wrap="square">
            <a:spAutoFit/>
          </a:bodyPr>
          <a:lstStyle/>
          <a:p>
            <a:pPr fontAlgn="auto">
              <a:lnSpc>
                <a:spcPct val="100000"/>
              </a:lnSpc>
              <a:spcAft>
                <a:spcPts val="1800"/>
              </a:spcAft>
              <a:buClrTx/>
              <a:buSzTx/>
              <a:buFontTx/>
            </a:pP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en-GB" sz="4000" b="1">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pPr fontAlgn="auto">
              <a:lnSpc>
                <a:spcPct val="100000"/>
              </a:lnSpc>
              <a:spcAft>
                <a:spcPts val="0"/>
              </a:spcAft>
              <a:buClrTx/>
              <a:buSzTx/>
              <a:buFontTx/>
            </a:pPr>
            <a:r>
              <a:rPr lang="en-GB" sz="2400" cap="all">
                <a:solidFill>
                  <a:schemeClr val="bg1"/>
                </a:solidFill>
                <a:latin typeface="Arial" panose="020B0604020202020204" pitchFamily="34" charset="0"/>
                <a:ea typeface="Roboto" panose="02000000000000000000" pitchFamily="2" charset="0"/>
                <a:cs typeface="Arial" panose="020B0604020202020204" pitchFamily="34" charset="0"/>
              </a:rPr>
              <a:t>Successfully shaping </a:t>
            </a:r>
            <a:br>
              <a:rPr lang="en-GB" sz="2400" cap="all">
                <a:solidFill>
                  <a:schemeClr val="bg1"/>
                </a:solidFill>
                <a:latin typeface="Arial" panose="020B0604020202020204" pitchFamily="34" charset="0"/>
                <a:ea typeface="Roboto" panose="02000000000000000000" pitchFamily="2" charset="0"/>
                <a:cs typeface="Arial" panose="020B0604020202020204" pitchFamily="34" charset="0"/>
              </a:rPr>
            </a:br>
            <a:r>
              <a:rPr lang="en-GB" sz="2400" cap="all">
                <a:solidFill>
                  <a:schemeClr val="bg1"/>
                </a:solidFill>
                <a:latin typeface="Arial" panose="020B0604020202020204" pitchFamily="34" charset="0"/>
                <a:ea typeface="Roboto" panose="02000000000000000000" pitchFamily="2" charset="0"/>
                <a:cs typeface="Arial" panose="020B0604020202020204" pitchFamily="34" charset="0"/>
              </a:rPr>
              <a:t>the mobility transition</a:t>
            </a:r>
          </a:p>
        </p:txBody>
      </p:sp>
    </p:spTree>
    <p:extLst>
      <p:ext uri="{BB962C8B-B14F-4D97-AF65-F5344CB8AC3E}">
        <p14:creationId xmlns:p14="http://schemas.microsoft.com/office/powerpoint/2010/main" val="14769177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Selected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features</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Rechteck 6"/>
          <p:cNvSpPr/>
          <p:nvPr/>
        </p:nvSpPr>
        <p:spPr>
          <a:xfrm>
            <a:off x="324694" y="1635646"/>
            <a:ext cx="5327426" cy="2539157"/>
          </a:xfrm>
          <a:prstGeom prst="rect">
            <a:avLst/>
          </a:prstGeom>
        </p:spPr>
        <p:txBody>
          <a:bodyPr wrap="square">
            <a:spAutoFit/>
          </a:bodyPr>
          <a:lstStyle/>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p>
          <a:p>
            <a:pPr>
              <a:spcAft>
                <a:spcPts val="600"/>
              </a:spcAft>
              <a:buClr>
                <a:schemeClr val="bg1">
                  <a:lumMod val="50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 the routes tracked: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average speed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travel time</a:t>
            </a:r>
          </a:p>
          <a:p>
            <a:pPr marL="177800" lvl="1" indent="-177800">
              <a:spcAft>
                <a:spcPts val="18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altitude</a:t>
            </a:r>
          </a:p>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 function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routes </a:t>
            </a:r>
            <a:r>
              <a:rPr lang="en-GB"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recorded</a:t>
            </a:r>
            <a:endPar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8451909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 map</a:t>
            </a:r>
          </a:p>
        </p:txBody>
      </p:sp>
      <p:sp>
        <p:nvSpPr>
          <p:cNvPr id="9" name="Rechteck 8"/>
          <p:cNvSpPr/>
          <p:nvPr/>
        </p:nvSpPr>
        <p:spPr>
          <a:xfrm>
            <a:off x="6053719" y="4227934"/>
            <a:ext cx="894545" cy="107722"/>
          </a:xfrm>
          <a:prstGeom prst="rect">
            <a:avLst/>
          </a:prstGeom>
        </p:spPr>
        <p:txBody>
          <a:bodyPr wrap="square" lIns="0" tIns="0" rIns="0" bIns="0">
            <a:spAutoFit/>
          </a:bodyPr>
          <a:lstStyle/>
          <a:p>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3079" y="1347614"/>
            <a:ext cx="6655185" cy="284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609" y="1933339"/>
            <a:ext cx="3142871" cy="294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70" y="1491630"/>
            <a:ext cx="7352575" cy="3145878"/>
          </a:xfrm>
          <a:prstGeom prst="rect">
            <a:avLst/>
          </a:prstGeom>
          <a:noFill/>
          <a:ln>
            <a:noFill/>
          </a:ln>
          <a:effectLst/>
        </p:spPr>
      </p:pic>
    </p:spTree>
    <p:extLst>
      <p:ext uri="{BB962C8B-B14F-4D97-AF65-F5344CB8AC3E}">
        <p14:creationId xmlns:p14="http://schemas.microsoft.com/office/powerpoint/2010/main" val="1028720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Traffic volumes</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49991" cy="314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7349300" y="4731990"/>
            <a:ext cx="894545" cy="107722"/>
          </a:xfrm>
          <a:prstGeom prst="rect">
            <a:avLst/>
          </a:prstGeom>
        </p:spPr>
        <p:txBody>
          <a:bodyPr wrap="square" lIns="0" tIns="0" rIns="0" bIns="0">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207701334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III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Direction-dependent speeds</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0330" y="1491334"/>
            <a:ext cx="7320512" cy="314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7349300" y="4731990"/>
            <a:ext cx="894545" cy="107722"/>
          </a:xfrm>
          <a:prstGeom prst="rect">
            <a:avLst/>
          </a:prstGeom>
        </p:spPr>
        <p:txBody>
          <a:bodyPr wrap="square" lIns="0" tIns="0" rIns="0" bIns="0">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196857528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IV</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 dashboard</a:t>
            </a:r>
          </a:p>
        </p:txBody>
      </p:sp>
      <p:sp>
        <p:nvSpPr>
          <p:cNvPr id="8" name="Rechteck 7"/>
          <p:cNvSpPr/>
          <p:nvPr/>
        </p:nvSpPr>
        <p:spPr>
          <a:xfrm>
            <a:off x="6444208" y="4880005"/>
            <a:ext cx="894545" cy="107722"/>
          </a:xfrm>
          <a:prstGeom prst="rect">
            <a:avLst/>
          </a:prstGeom>
        </p:spPr>
        <p:txBody>
          <a:bodyPr wrap="square" lIns="0" tIns="0" rIns="0" bIns="0">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749730" y="1203444"/>
            <a:ext cx="3621907" cy="378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43803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V</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Origin-destination relationships</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30797" cy="314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7349300" y="4731990"/>
            <a:ext cx="894545" cy="107722"/>
          </a:xfrm>
          <a:prstGeom prst="rect">
            <a:avLst/>
          </a:prstGeom>
        </p:spPr>
        <p:txBody>
          <a:bodyPr wrap="square" lIns="0" tIns="0" rIns="0" bIns="0">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3428909035"/>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6502" r="29708" b="5370"/>
          <a:stretch/>
        </p:blipFill>
        <p:spPr bwMode="auto">
          <a:xfrm>
            <a:off x="3368426" y="2225881"/>
            <a:ext cx="5524054" cy="256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VI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Waiting times at junctions</a:t>
            </a:r>
          </a:p>
        </p:txBody>
      </p:sp>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3878" y="1419622"/>
            <a:ext cx="336049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7997935" y="4845188"/>
            <a:ext cx="894545" cy="107722"/>
          </a:xfrm>
          <a:prstGeom prst="rect">
            <a:avLst/>
          </a:prstGeom>
        </p:spPr>
        <p:txBody>
          <a:bodyPr wrap="square" lIns="0" tIns="0" rIns="0" bIns="0">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288732324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7" y="1193140"/>
            <a:ext cx="4338117" cy="2923877"/>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cycling planning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Representative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 data</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analysis algorithms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data processing</a:t>
            </a:r>
          </a:p>
          <a:p>
            <a:pPr marL="285750" indent="-285750">
              <a:spcAft>
                <a:spcPts val="1200"/>
              </a:spcAft>
              <a:buClr>
                <a:schemeClr val="tx1">
                  <a:lumMod val="75000"/>
                  <a:lumOff val="25000"/>
                </a:schemeClr>
              </a:buClr>
              <a:buFont typeface="Wingdings" panose="05000000000000000000" pitchFamily="2" charset="2"/>
              <a:buChar char="ü"/>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data acquisition and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automated result processing</a:t>
            </a:r>
          </a:p>
          <a:p>
            <a:pPr marL="285750" indent="-285750">
              <a:spcAft>
                <a:spcPts val="1200"/>
              </a:spcAft>
              <a:buClr>
                <a:schemeClr val="tx1">
                  <a:lumMod val="75000"/>
                  <a:lumOff val="25000"/>
                </a:schemeClr>
              </a:buClr>
              <a:buFont typeface="Wingdings" panose="05000000000000000000" pitchFamily="2" charset="2"/>
              <a:buChar char="ü"/>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Application to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as many municipalities as possible</a:t>
            </a:r>
          </a:p>
        </p:txBody>
      </p:sp>
      <p:sp>
        <p:nvSpPr>
          <p:cNvPr id="10" name="Textfeld 9"/>
          <p:cNvSpPr txBox="1"/>
          <p:nvPr/>
        </p:nvSpPr>
        <p:spPr>
          <a:xfrm>
            <a:off x="323528" y="259943"/>
            <a:ext cx="8568952" cy="646331"/>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t>
            </a:r>
            <a:r>
              <a:rPr lang="en-GB" sz="360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iDE</a:t>
            </a:r>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aims</a:t>
            </a:r>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5544" r="6227"/>
          <a:stretch/>
        </p:blipFill>
        <p:spPr bwMode="auto">
          <a:xfrm>
            <a:off x="4700933" y="-18000"/>
            <a:ext cx="4427221" cy="516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846178" y="266353"/>
            <a:ext cx="1152128" cy="453970"/>
          </a:xfrm>
          <a:prstGeom prst="rect">
            <a:avLst/>
          </a:prstGeom>
        </p:spPr>
        <p:txBody>
          <a:bodyPr wrap="square" lIns="0" tIns="0" rIns="0" bIns="0">
            <a:spAutoFit/>
          </a:bodyPr>
          <a:lstStyle/>
          <a:p>
            <a:pPr algn="r">
              <a:spcAft>
                <a:spcPts val="300"/>
              </a:spcAft>
            </a:pPr>
            <a:r>
              <a:rPr lang="en-GB" sz="1000" dirty="0">
                <a:solidFill>
                  <a:schemeClr val="bg1"/>
                </a:solidFill>
                <a:latin typeface="Arial" panose="020B0604020202020204" pitchFamily="34" charset="0"/>
                <a:cs typeface="Arial" panose="020B0604020202020204" pitchFamily="34" charset="0"/>
              </a:rPr>
              <a:t>Heat map for Germany in </a:t>
            </a:r>
            <a:r>
              <a:rPr lang="en-GB" sz="1000" dirty="0" smtClean="0">
                <a:solidFill>
                  <a:schemeClr val="bg1"/>
                </a:solidFill>
                <a:latin typeface="Arial" panose="020B0604020202020204" pitchFamily="34" charset="0"/>
                <a:cs typeface="Arial" panose="020B0604020202020204" pitchFamily="34" charset="0"/>
              </a:rPr>
              <a:t>2023</a:t>
            </a:r>
            <a:endParaRPr lang="en-GB" sz="1000" dirty="0">
              <a:solidFill>
                <a:schemeClr val="bg1"/>
              </a:solidFill>
              <a:latin typeface="Arial" panose="020B0604020202020204" pitchFamily="34" charset="0"/>
              <a:cs typeface="Arial" panose="020B0604020202020204" pitchFamily="34" charset="0"/>
            </a:endParaRPr>
          </a:p>
          <a:p>
            <a:pPr algn="r">
              <a:spcAft>
                <a:spcPts val="300"/>
              </a:spcAft>
            </a:pPr>
            <a:r>
              <a:rPr lang="en-GB" sz="700" dirty="0">
                <a:solidFill>
                  <a:schemeClr val="bg1"/>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2435666899"/>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7" y="1732959"/>
            <a:ext cx="5838879" cy="2893100"/>
          </a:xfrm>
          <a:prstGeom prst="rect">
            <a:avLst/>
          </a:prstGeom>
          <a:noFill/>
        </p:spPr>
        <p:txBody>
          <a:bodyPr wrap="square" rtlCol="0">
            <a:spAutoFit/>
          </a:bodyPr>
          <a:lstStyle/>
          <a:p>
            <a:pPr>
              <a:lnSpc>
                <a:spcPct val="100000"/>
              </a:lnSpc>
              <a:buClr>
                <a:schemeClr val="tx1">
                  <a:lumMod val="75000"/>
                  <a:lumOff val="25000"/>
                </a:schemeClr>
              </a:buCl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Free access to use cases I–IV</a:t>
            </a:r>
          </a:p>
          <a:p>
            <a:pPr marL="285750" indent="-285750">
              <a:lnSpc>
                <a:spcPct val="100000"/>
              </a:lnSpc>
              <a:buClr>
                <a:schemeClr val="tx1">
                  <a:lumMod val="75000"/>
                  <a:lumOff val="25000"/>
                </a:schemeClr>
              </a:buClr>
              <a:buFont typeface="Wingdings" panose="05000000000000000000" pitchFamily="2" charset="2"/>
              <a:buChar char="ü"/>
              <a:tabLst>
                <a:tab pos="2690813" algn="l"/>
              </a:tabLst>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 map and traffic volumes</a:t>
            </a:r>
          </a:p>
          <a:p>
            <a:pPr marL="285750" indent="-285750">
              <a:lnSpc>
                <a:spcPct val="100000"/>
              </a:lnSpc>
              <a:buClr>
                <a:schemeClr val="tx1">
                  <a:lumMod val="75000"/>
                  <a:lumOff val="25000"/>
                </a:schemeClr>
              </a:buClr>
              <a:buFont typeface="Wingdings" panose="05000000000000000000" pitchFamily="2" charset="2"/>
              <a:buChar char="ü"/>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direction-dependent speeds</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 dashboard</a:t>
            </a:r>
          </a:p>
          <a:p>
            <a:pPr>
              <a:lnSpc>
                <a:spcPct val="100000"/>
              </a:lnSpc>
              <a:buClr>
                <a:schemeClr val="tx1">
                  <a:lumMod val="75000"/>
                  <a:lumOff val="25000"/>
                </a:schemeClr>
              </a:buCl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Discounted access to use cases V–VI</a:t>
            </a:r>
          </a:p>
          <a:p>
            <a:pPr marL="285750" indent="-285750">
              <a:lnSpc>
                <a:spcPct val="100000"/>
              </a:lnSpc>
              <a:spcAft>
                <a:spcPts val="1200"/>
              </a:spcAft>
              <a:buClr>
                <a:schemeClr val="tx1">
                  <a:lumMod val="75000"/>
                  <a:lumOff val="25000"/>
                </a:schemeClr>
              </a:buClr>
              <a:buFont typeface="Wingdings" panose="05000000000000000000" pitchFamily="2" charset="2"/>
              <a:buChar char="ü"/>
              <a:tabLst>
                <a:tab pos="5383213" algn="l"/>
              </a:tabLst>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origin-destination relationships and waiting times</a:t>
            </a:r>
          </a:p>
          <a:p>
            <a:pPr>
              <a:lnSpc>
                <a:spcPct val="100000"/>
              </a:lnSpc>
              <a:spcAft>
                <a:spcPts val="1200"/>
              </a:spcAft>
              <a:buClr>
                <a:schemeClr val="tx1">
                  <a:lumMod val="75000"/>
                  <a:lumOff val="25000"/>
                </a:schemeClr>
              </a:buCl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Via one user access per municipality to the interactive presentation on the </a:t>
            </a: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RiDE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portal (see ride-portal.de)</a:t>
            </a:r>
          </a:p>
        </p:txBody>
      </p:sp>
      <p:sp>
        <p:nvSpPr>
          <p:cNvPr id="12" name="Textfeld 11"/>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National Cycling Plan funding for 2022–2024</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participating municipalities in Germany</a:t>
            </a:r>
          </a:p>
        </p:txBody>
      </p:sp>
      <p:grpSp>
        <p:nvGrpSpPr>
          <p:cNvPr id="9" name="Gruppieren 8"/>
          <p:cNvGrpSpPr/>
          <p:nvPr/>
        </p:nvGrpSpPr>
        <p:grpSpPr>
          <a:xfrm>
            <a:off x="5724128" y="1526871"/>
            <a:ext cx="3278042" cy="3426427"/>
            <a:chOff x="5436096" y="1203598"/>
            <a:chExt cx="3537736" cy="3645370"/>
          </a:xfrm>
        </p:grpSpPr>
        <p:pic>
          <p:nvPicPr>
            <p:cNvPr id="11" name="Grafik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0943" y="2450746"/>
              <a:ext cx="1347383" cy="707198"/>
            </a:xfrm>
            <a:prstGeom prst="rect">
              <a:avLst/>
            </a:prstGeom>
          </p:spPr>
        </p:pic>
        <p:pic>
          <p:nvPicPr>
            <p:cNvPr id="14" name="Picture 3" descr="D:\MOVEBIS Spin-off\Shared\2022_RiDE\05 Projects\2022-2024 Move_On\03 - Public Relations\Graphics and Photos\Logo\MoveOn Logo\MoveOn_Logo.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36096" y="1203598"/>
              <a:ext cx="2619023" cy="13072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MOVEBIS Spin-off\Shared\2022_RiDE\05 Projects\2022-2024 Move_On\03 - Public Relations\Graphics and Photos\TU Dresden\PNG_Digital\TU_Dresden_Logo_black.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92719" y="2678337"/>
              <a:ext cx="1147646" cy="332317"/>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5700390" y="2307675"/>
              <a:ext cx="992614"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Project partners</a:t>
              </a:r>
            </a:p>
          </p:txBody>
        </p:sp>
        <p:pic>
          <p:nvPicPr>
            <p:cNvPr id="17" name="Grafik 1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78326" y="2621680"/>
              <a:ext cx="895506" cy="355887"/>
            </a:xfrm>
            <a:prstGeom prst="rect">
              <a:avLst/>
            </a:prstGeom>
          </p:spPr>
        </p:pic>
        <p:pic>
          <p:nvPicPr>
            <p:cNvPr id="18" name="Picture 2" descr="D:\MOVEBIS Spin-offs\Shared\2022_RiDE\05 Projects\2022-2024 Move_On\03 - Public Relations\Images and Logos\Shipping_BMDV_Funding_Logoo_2021\BMDV_Fz_2021_Office_Colour_en.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20710" y="3469488"/>
              <a:ext cx="1351891" cy="1379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4626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123728" y="987574"/>
            <a:ext cx="4731428" cy="34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707654"/>
            <a:ext cx="5544616" cy="3046988"/>
          </a:xfrm>
          <a:prstGeom prst="rect">
            <a:avLst/>
          </a:prstGeom>
          <a:noFill/>
        </p:spPr>
        <p:txBody>
          <a:bodyPr wrap="square" rtlCol="0">
            <a:spAutoFit/>
          </a:bodyPr>
          <a:lstStyle/>
          <a:p>
            <a:pPr>
              <a:lnSpc>
                <a:spcPct val="100000"/>
              </a:lnSpc>
              <a:spcAft>
                <a:spcPts val="1200"/>
              </a:spcAft>
              <a:buClr>
                <a:schemeClr val="tx1">
                  <a:lumMod val="75000"/>
                  <a:lumOff val="25000"/>
                </a:schemeClr>
              </a:buCl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New use cases for the </a:t>
            </a: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portal</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Average daily traffic forecasting</a:t>
            </a:r>
            <a:b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(average daily (bicycle) traffic)</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Difference map</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traffic volumes and source-destination relationships use cases</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b="1" cap="sm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report dashboard</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Enhanced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 dashboard</a:t>
            </a:r>
          </a:p>
          <a:p>
            <a:pPr>
              <a:spcAft>
                <a:spcPts val="1200"/>
              </a:spcAft>
              <a:buClr>
                <a:schemeClr val="tx1">
                  <a:lumMod val="75000"/>
                  <a:lumOff val="25000"/>
                </a:schemeClr>
              </a:buCl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 provided for the 2018–2020 campaign years</a:t>
            </a:r>
          </a:p>
        </p:txBody>
      </p:sp>
      <p:sp>
        <p:nvSpPr>
          <p:cNvPr id="12" name="Textfeld 11"/>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National Cycling Plan funding for 2022–2024</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participating municipalities in Germany</a:t>
            </a:r>
          </a:p>
        </p:txBody>
      </p:sp>
      <p:grpSp>
        <p:nvGrpSpPr>
          <p:cNvPr id="2" name="Gruppieren 8">
            <a:extLst>
              <a:ext uri="{FF2B5EF4-FFF2-40B4-BE49-F238E27FC236}">
                <a16:creationId xmlns:a16="http://schemas.microsoft.com/office/drawing/2014/main" xmlns="" id="{B46EA91E-F926-FC09-0334-1A31C4549CF7}"/>
              </a:ext>
            </a:extLst>
          </p:cNvPr>
          <p:cNvGrpSpPr/>
          <p:nvPr/>
        </p:nvGrpSpPr>
        <p:grpSpPr>
          <a:xfrm>
            <a:off x="5724128" y="1526871"/>
            <a:ext cx="3278042" cy="3426427"/>
            <a:chOff x="5436096" y="1203598"/>
            <a:chExt cx="3537736" cy="3645370"/>
          </a:xfrm>
        </p:grpSpPr>
        <p:pic>
          <p:nvPicPr>
            <p:cNvPr id="3" name="Grafik 10">
              <a:extLst>
                <a:ext uri="{FF2B5EF4-FFF2-40B4-BE49-F238E27FC236}">
                  <a16:creationId xmlns:a16="http://schemas.microsoft.com/office/drawing/2014/main" xmlns="" id="{A8B8B048-44B2-8BBC-426E-252965448C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44494" y="2417070"/>
              <a:ext cx="1411544" cy="740874"/>
            </a:xfrm>
            <a:prstGeom prst="rect">
              <a:avLst/>
            </a:prstGeom>
          </p:spPr>
        </p:pic>
        <p:pic>
          <p:nvPicPr>
            <p:cNvPr id="4" name="Picture 3" descr="D:\MOVEBIS Spin-off\Shared\2022_RiDE\05 Projects\2022-2024 Move_On\03 - Public Relations\Graphics and Photos\Logo\MoveOn Logo\MoveOn_Logo.png">
              <a:extLst>
                <a:ext uri="{FF2B5EF4-FFF2-40B4-BE49-F238E27FC236}">
                  <a16:creationId xmlns:a16="http://schemas.microsoft.com/office/drawing/2014/main" xmlns="" id="{F9246DEE-BE5E-0A24-C2B0-B736E084FC0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36096" y="1203598"/>
              <a:ext cx="2619023" cy="1307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MOVEBIS Spin-off\Shared\2022_RiDE\05 Projects\2022-2024 Move_On\03 - Public Relations\Graphics and Photos\TU Dresden\PNG_Digital\TU_Dresden_Logo_black.png">
              <a:extLst>
                <a:ext uri="{FF2B5EF4-FFF2-40B4-BE49-F238E27FC236}">
                  <a16:creationId xmlns:a16="http://schemas.microsoft.com/office/drawing/2014/main" xmlns="" id="{9AD1965A-0965-71A0-220A-596777A0BB4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92719" y="2678337"/>
              <a:ext cx="1147646" cy="33231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15">
              <a:extLst>
                <a:ext uri="{FF2B5EF4-FFF2-40B4-BE49-F238E27FC236}">
                  <a16:creationId xmlns:a16="http://schemas.microsoft.com/office/drawing/2014/main" xmlns="" id="{57FFC679-2111-B210-2AE5-5D63D9DA68D0}"/>
                </a:ext>
              </a:extLst>
            </p:cNvPr>
            <p:cNvSpPr/>
            <p:nvPr/>
          </p:nvSpPr>
          <p:spPr>
            <a:xfrm>
              <a:off x="5700390" y="2307675"/>
              <a:ext cx="992614"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Project partners</a:t>
              </a:r>
            </a:p>
          </p:txBody>
        </p:sp>
        <p:pic>
          <p:nvPicPr>
            <p:cNvPr id="8" name="Grafik 16">
              <a:extLst>
                <a:ext uri="{FF2B5EF4-FFF2-40B4-BE49-F238E27FC236}">
                  <a16:creationId xmlns:a16="http://schemas.microsoft.com/office/drawing/2014/main" xmlns="" id="{C0A15D43-9FA7-E479-46C9-89994B0FC0D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78326" y="2621680"/>
              <a:ext cx="895506" cy="355887"/>
            </a:xfrm>
            <a:prstGeom prst="rect">
              <a:avLst/>
            </a:prstGeom>
          </p:spPr>
        </p:pic>
        <p:pic>
          <p:nvPicPr>
            <p:cNvPr id="10" name="Picture 2" descr="D:\MOVEBIS Spin-offs\Shared\2022_RiDE\05 Projects\2022-2024 Move_On\03 - Public Relations\Images and Logos\Shipping_BMDV_Funding_Logoo_2021\BMDV_Fz_2021_Office_Colour_en.png">
              <a:extLst>
                <a:ext uri="{FF2B5EF4-FFF2-40B4-BE49-F238E27FC236}">
                  <a16:creationId xmlns:a16="http://schemas.microsoft.com/office/drawing/2014/main" xmlns="" id="{849370D7-E5E5-9D81-575E-FB25FDC6CA0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20710" y="3469488"/>
              <a:ext cx="1351891" cy="1379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851026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 usage</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iDE data period</a:t>
            </a:r>
          </a:p>
        </p:txBody>
      </p:sp>
      <p:sp>
        <p:nvSpPr>
          <p:cNvPr id="12" name="Rechteck 11"/>
          <p:cNvSpPr/>
          <p:nvPr/>
        </p:nvSpPr>
        <p:spPr>
          <a:xfrm>
            <a:off x="4716016" y="1131590"/>
            <a:ext cx="4572000" cy="3524042"/>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For </a:t>
            </a:r>
            <a:r>
              <a:rPr kumimoji="0" lang="en-GB" b="1"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2023:</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r>
            <a:b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00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(figures for </a:t>
            </a:r>
            <a:r>
              <a:rPr kumimoji="0" lang="en-GB" sz="1000"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2022 </a:t>
            </a:r>
            <a:r>
              <a:rPr kumimoji="0" lang="en-GB" sz="100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brackets)</a:t>
            </a: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a:t>
            </a:r>
            <a:r>
              <a:rPr kumimoji="0" lang="en-GB" b="0"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.9 </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million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journeys</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r>
            <a:b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500" b="0"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t>
            </a:r>
            <a:r>
              <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5</a:t>
            </a:r>
            <a:r>
              <a:rPr kumimoji="0" lang="en-GB" sz="1500" b="0"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.2</a:t>
            </a:r>
            <a:r>
              <a:rPr kumimoji="0" lang="en-GB" sz="1500" b="0" i="0" u="none" strike="noStrike" cap="none"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500" b="0" i="0" u="none" strike="noStrike" cap="none"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million</a:t>
            </a:r>
            <a:r>
              <a:rPr kumimoji="0" lang="en-GB" sz="15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t>
            </a:r>
          </a:p>
          <a:p>
            <a:pPr marL="269875" lvl="0" indent="-269875">
              <a:spcAft>
                <a:spcPts val="1800"/>
              </a:spcAft>
              <a:buClr>
                <a:schemeClr val="tx1">
                  <a:lumMod val="75000"/>
                  <a:lumOff val="25000"/>
                </a:schemeClr>
              </a:buClr>
              <a:buFont typeface="Arial" panose="020B0604020202020204" pitchFamily="34" charset="0"/>
              <a:buChar char="•"/>
              <a:defRPr/>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64</a:t>
            </a:r>
            <a:r>
              <a:rPr kumimoji="0" lang="en-GB" b="0"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.9 </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million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(41.5 </a:t>
            </a:r>
            <a:r>
              <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million)</a:t>
            </a:r>
          </a:p>
          <a:p>
            <a:pPr marL="269875" indent="-269875">
              <a:spcAft>
                <a:spcPts val="1800"/>
              </a:spcAft>
              <a:buClr>
                <a:schemeClr val="tx1">
                  <a:lumMod val="75000"/>
                  <a:lumOff val="25000"/>
                </a:schemeClr>
              </a:buClr>
              <a:buFont typeface="Arial" panose="020B0604020202020204" pitchFamily="34" charset="0"/>
              <a:buChar char="•"/>
              <a:defRPr/>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245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terabytes of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(156 terabytes</a:t>
            </a:r>
            <a:r>
              <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269875" indent="-269875">
              <a:spcAft>
                <a:spcPts val="1800"/>
              </a:spcAft>
              <a:buClr>
                <a:schemeClr val="tx1">
                  <a:lumMod val="75000"/>
                  <a:lumOff val="25000"/>
                </a:schemeClr>
              </a:buClr>
              <a:buFont typeface="Arial" panose="020B0604020202020204" pitchFamily="34" charset="0"/>
              <a:buChar char="•"/>
              <a:defRPr/>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42</a:t>
            </a:r>
            <a:r>
              <a:rPr kumimoji="0" lang="en-GB" b="0" i="0" u="none" strike="noStrike" cap="none"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 usage</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among all CITY CYCLING participants</a:t>
            </a: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en-GB" sz="1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 users</a:t>
            </a:r>
          </a:p>
        </p:txBody>
      </p:sp>
      <p:graphicFrame>
        <p:nvGraphicFramePr>
          <p:cNvPr id="7" name="Diagramm 6"/>
          <p:cNvGraphicFramePr>
            <a:graphicFrameLocks noChangeAspect="1"/>
          </p:cNvGraphicFramePr>
          <p:nvPr>
            <p:extLst>
              <p:ext uri="{D42A27DB-BD31-4B8C-83A1-F6EECF244321}">
                <p14:modId xmlns:p14="http://schemas.microsoft.com/office/powerpoint/2010/main" val="209167819"/>
              </p:ext>
            </p:extLst>
          </p:nvPr>
        </p:nvGraphicFramePr>
        <p:xfrm>
          <a:off x="179512" y="267545"/>
          <a:ext cx="6322484" cy="5046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24439"/>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246221"/>
          </a:xfrm>
          <a:prstGeom prst="rect">
            <a:avLst/>
          </a:prstGeom>
          <a:solidFill>
            <a:schemeClr val="bg1"/>
          </a:solidFill>
        </p:spPr>
        <p:txBody>
          <a:bodyPr wrap="square" rtlCol="0">
            <a:spAutoFit/>
          </a:bodyPr>
          <a:lstStyle/>
          <a:p>
            <a:pPr algn="ctr"/>
            <a:r>
              <a:rPr lang="en-GB" sz="1000" dirty="0" err="1">
                <a:solidFill>
                  <a:schemeClr val="bg1">
                    <a:lumMod val="50000"/>
                  </a:schemeClr>
                </a:solidFill>
              </a:rPr>
              <a:t>Teilnehmer</a:t>
            </a:r>
            <a:endParaRPr lang="en-GB" sz="1000" dirty="0">
              <a:solidFill>
                <a:schemeClr val="bg1">
                  <a:lumMod val="50000"/>
                </a:schemeClr>
              </a:solidFill>
            </a:endParaRPr>
          </a:p>
        </p:txBody>
      </p:sp>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a:t>
            </a:r>
          </a:p>
        </p:txBody>
      </p:sp>
      <p:sp>
        <p:nvSpPr>
          <p:cNvPr id="11" name="Inhaltsplatzhalter 2"/>
          <p:cNvSpPr>
            <a:spLocks noGrp="1"/>
          </p:cNvSpPr>
          <p:nvPr>
            <p:ph idx="1"/>
          </p:nvPr>
        </p:nvSpPr>
        <p:spPr>
          <a:xfrm>
            <a:off x="323528" y="1419622"/>
            <a:ext cx="5849318" cy="360040"/>
          </a:xfrm>
        </p:spPr>
        <p:txBody>
          <a:bodyPr>
            <a:normAutofit fontScale="77500" lnSpcReduction="20000"/>
          </a:bodyPr>
          <a:lstStyle/>
          <a:p>
            <a:pPr marL="0" indent="0">
              <a:buNone/>
            </a:pPr>
            <a:r>
              <a:rPr lang="en-GB" sz="1600" dirty="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1893686141"/>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
        <p:nvSpPr>
          <p:cNvPr id="4" name="Inhaltsplatzhalter 2">
            <a:extLst>
              <a:ext uri="{FF2B5EF4-FFF2-40B4-BE49-F238E27FC236}">
                <a16:creationId xmlns:a16="http://schemas.microsoft.com/office/drawing/2014/main" xmlns="" id="{9E4EA86E-8C03-4E51-7C54-DBE631ED8BDA}"/>
              </a:ext>
            </a:extLst>
          </p:cNvPr>
          <p:cNvSpPr txBox="1">
            <a:spLocks/>
          </p:cNvSpPr>
          <p:nvPr/>
        </p:nvSpPr>
        <p:spPr>
          <a:xfrm>
            <a:off x="323528" y="1419622"/>
            <a:ext cx="5849318" cy="36004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endParaRPr lang="en-GB"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625876"/>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
        <p:nvSpPr>
          <p:cNvPr id="4" name="Inhaltsplatzhalter 2">
            <a:extLst>
              <a:ext uri="{FF2B5EF4-FFF2-40B4-BE49-F238E27FC236}">
                <a16:creationId xmlns:a16="http://schemas.microsoft.com/office/drawing/2014/main" xmlns="" id="{99782806-735A-D524-8AB8-3829B17403D0}"/>
              </a:ext>
            </a:extLst>
          </p:cNvPr>
          <p:cNvSpPr>
            <a:spLocks noGrp="1"/>
          </p:cNvSpPr>
          <p:nvPr>
            <p:ph idx="1"/>
          </p:nvPr>
        </p:nvSpPr>
        <p:spPr>
          <a:xfrm>
            <a:off x="323528" y="1419622"/>
            <a:ext cx="5849318" cy="360040"/>
          </a:xfrm>
        </p:spPr>
        <p:txBody>
          <a:bodyPr>
            <a:normAutofit fontScale="77500" lnSpcReduction="20000"/>
          </a:bodyPr>
          <a:lstStyle/>
          <a:p>
            <a:pPr marL="0" indent="0">
              <a:buNone/>
            </a:pPr>
            <a:r>
              <a:rPr lang="en-GB" sz="1600" dirty="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3009625197"/>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763978"/>
            <a:ext cx="9144000" cy="1754326"/>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p>
        </p:txBody>
      </p:sp>
    </p:spTree>
    <p:extLst>
      <p:ext uri="{BB962C8B-B14F-4D97-AF65-F5344CB8AC3E}">
        <p14:creationId xmlns:p14="http://schemas.microsoft.com/office/powerpoint/2010/main" val="121187852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1" b="85"/>
          <a:stretch/>
        </p:blipFill>
        <p:spPr bwMode="auto">
          <a:xfrm>
            <a:off x="-23534" y="-348326"/>
            <a:ext cx="9165848" cy="608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7200800" cy="3862596"/>
          </a:xfrm>
          <a:prstGeom prst="rect">
            <a:avLst/>
          </a:prstGeom>
        </p:spPr>
        <p:txBody>
          <a:bodyPr wrap="square">
            <a:spAutoFit/>
          </a:bodyPr>
          <a:lstStyle/>
          <a:p>
            <a:pPr fontAlgn="auto">
              <a:lnSpc>
                <a:spcPct val="100000"/>
              </a:lnSpc>
              <a:spcAft>
                <a:spcPts val="7800"/>
              </a:spcAft>
              <a:buClrTx/>
              <a:buSzTx/>
              <a:buFontTx/>
            </a:pP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en-GB" sz="4000" b="1">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r>
              <a:rPr lang="en-GB" sz="3500" b="1">
                <a:solidFill>
                  <a:schemeClr val="bg1"/>
                </a:solidFill>
                <a:latin typeface="Arial" panose="020B0604020202020204" pitchFamily="34" charset="0"/>
                <a:ea typeface="Roboto" panose="02000000000000000000" pitchFamily="2" charset="0"/>
                <a:cs typeface="Arial" panose="020B0604020202020204" pitchFamily="34" charset="0"/>
              </a:rPr>
              <a:t>An all-in-one tool</a:t>
            </a:r>
          </a:p>
          <a:p>
            <a:r>
              <a:rPr lang="en-GB" sz="3000">
                <a:solidFill>
                  <a:schemeClr val="bg1"/>
                </a:solidFill>
                <a:latin typeface="Arial" panose="020B0604020202020204" pitchFamily="34" charset="0"/>
                <a:ea typeface="Roboto" panose="02000000000000000000" pitchFamily="2" charset="0"/>
                <a:cs typeface="Arial" panose="020B0604020202020204" pitchFamily="34" charset="0"/>
              </a:rPr>
              <a:t>for communication, planning </a:t>
            </a:r>
            <a:r>
              <a:rPr lang="en-GB" sz="3000" i="1">
                <a:solidFill>
                  <a:schemeClr val="bg1"/>
                </a:solidFill>
                <a:latin typeface="Arial" panose="020B0604020202020204" pitchFamily="34" charset="0"/>
                <a:ea typeface="Roboto" panose="02000000000000000000" pitchFamily="2" charset="0"/>
                <a:cs typeface="Arial" panose="020B0604020202020204" pitchFamily="34" charset="0"/>
              </a:rPr>
              <a:t>and </a:t>
            </a:r>
            <a:r>
              <a:rPr lang="en-GB" sz="3000">
                <a:solidFill>
                  <a:schemeClr val="bg1"/>
                </a:solidFill>
                <a:latin typeface="Arial" panose="020B0604020202020204" pitchFamily="34" charset="0"/>
                <a:ea typeface="Roboto" panose="02000000000000000000" pitchFamily="2" charset="0"/>
                <a:cs typeface="Arial" panose="020B0604020202020204" pitchFamily="34" charset="0"/>
              </a:rPr>
              <a:t>citizen participation</a:t>
            </a:r>
          </a:p>
        </p:txBody>
      </p:sp>
    </p:spTree>
    <p:extLst>
      <p:ext uri="{BB962C8B-B14F-4D97-AF65-F5344CB8AC3E}">
        <p14:creationId xmlns:p14="http://schemas.microsoft.com/office/powerpoint/2010/main" val="1607058983"/>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Thank you!</a:t>
            </a:r>
          </a:p>
        </p:txBody>
      </p:sp>
      <p:sp>
        <p:nvSpPr>
          <p:cNvPr id="7" name="Textfeld 6"/>
          <p:cNvSpPr txBox="1"/>
          <p:nvPr/>
        </p:nvSpPr>
        <p:spPr>
          <a:xfrm>
            <a:off x="4562424" y="1249702"/>
            <a:ext cx="4330056" cy="3385542"/>
          </a:xfrm>
          <a:prstGeom prst="rect">
            <a:avLst/>
          </a:prstGeom>
          <a:noFill/>
        </p:spPr>
        <p:txBody>
          <a:bodyPr wrap="square" rtlCol="0">
            <a:spAutoFit/>
          </a:bodyPr>
          <a:lstStyle/>
          <a:p>
            <a:pPr>
              <a:spcAft>
                <a:spcPts val="800"/>
              </a:spcAft>
              <a:buClr>
                <a:srgbClr val="54A4DF"/>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a:t>
            </a:r>
          </a:p>
          <a:p>
            <a:pPr>
              <a:spcAft>
                <a:spcPts val="12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&lt;Organisation&gt;</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&lt;Function&gt;</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Team</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r>
              <a:rPr 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info@city-cycling.org</a:t>
            </a:r>
            <a:br>
              <a:rPr 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t>
            </a: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+49 69 717139-39</a:t>
            </a:r>
          </a:p>
          <a:p>
            <a:pPr algn="r">
              <a:spcAft>
                <a:spcPts val="8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t>
            </a:r>
            <a:r>
              <a:rPr lang="en-GB"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Alliance</a:t>
            </a:r>
            <a:endPar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r">
              <a:spcAft>
                <a:spcPts val="800"/>
              </a:spcAft>
              <a:buClr>
                <a:srgbClr val="54A4DF"/>
              </a:buClr>
            </a:pPr>
            <a:r>
              <a:rPr lang="en-GB" sz="11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Galvanistraße</a:t>
            </a: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28</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60486 Frankfurt am Main</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Germany</a:t>
            </a:r>
          </a:p>
          <a:p>
            <a:pPr algn="r">
              <a:spcAft>
                <a:spcPts val="8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 </a:t>
            </a:r>
            <a:r>
              <a:rPr lang="en-GB"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climatealliance.org  </a:t>
            </a:r>
            <a:br>
              <a:rPr lang="en-GB"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t>
            </a: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europe@climatealliance.org</a:t>
            </a:r>
            <a:endPar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2" name="Textfeld 1"/>
          <p:cNvSpPr txBox="1"/>
          <p:nvPr/>
        </p:nvSpPr>
        <p:spPr>
          <a:xfrm>
            <a:off x="0" y="3891121"/>
            <a:ext cx="4067944" cy="923330"/>
          </a:xfrm>
          <a:prstGeom prst="rect">
            <a:avLst/>
          </a:prstGeom>
          <a:noFill/>
        </p:spPr>
        <p:txBody>
          <a:bodyPr wrap="square" rtlCol="0">
            <a:spAutoFit/>
          </a:bodyPr>
          <a:lstStyle/>
          <a:p>
            <a:pPr algn="ctr"/>
            <a:r>
              <a:rPr lang="en-GB">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a:p>
            <a:pPr algn="ctr"/>
            <a:r>
              <a:rPr lang="en-GB">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a:p>
            <a:pPr algn="ctr"/>
            <a:r>
              <a:rPr lang="en-GB">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p>
        </p:txBody>
      </p:sp>
      <p:pic>
        <p:nvPicPr>
          <p:cNvPr id="6"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52752" y="411510"/>
            <a:ext cx="1562440" cy="838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98364" y="1366553"/>
            <a:ext cx="1671216" cy="1002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28120" y="2486134"/>
            <a:ext cx="1211704" cy="1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8704"/>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t>
            </a:r>
            <a:r>
              <a:rPr lang="en-GB"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Alliance</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2" name="Textfeld 1"/>
          <p:cNvSpPr txBox="1"/>
          <p:nvPr/>
        </p:nvSpPr>
        <p:spPr>
          <a:xfrm>
            <a:off x="323528" y="1491630"/>
            <a:ext cx="8496944" cy="3524042"/>
          </a:xfrm>
          <a:prstGeom prst="rect">
            <a:avLst/>
          </a:prstGeom>
          <a:noFill/>
        </p:spPr>
        <p:txBody>
          <a:bodyPr wrap="square" rtlCol="0">
            <a:spAutoFit/>
          </a:bodyPr>
          <a:lstStyle/>
          <a:p>
            <a:pPr>
              <a:spcAft>
                <a:spcPts val="12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Establishment</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of the European network of cities, municipalities and rural districts for protection of the global </a:t>
            </a: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a:t>
            </a:r>
          </a:p>
          <a:p>
            <a:r>
              <a:rPr lang="en-GB" b="1" dirty="0">
                <a:latin typeface="Arial" panose="020B0604020202020204" pitchFamily="34" charset="0"/>
                <a:cs typeface="Arial" panose="020B0604020202020204" pitchFamily="34" charset="0"/>
              </a:rPr>
              <a:t>2023 Spin-off</a:t>
            </a:r>
            <a:r>
              <a:rPr lang="en-GB" dirty="0">
                <a:latin typeface="Arial" panose="020B0604020202020204" pitchFamily="34" charset="0"/>
                <a:cs typeface="Arial" panose="020B0604020202020204" pitchFamily="34" charset="0"/>
              </a:rPr>
              <a:t> of Climate Alliance Services GmbH into which CITY CYCLING has been integrated since 2024, with the association as a 100% shareholder</a:t>
            </a:r>
            <a:endParaRPr lang="de-DE" dirty="0">
              <a:latin typeface="Arial" panose="020B0604020202020204" pitchFamily="34" charset="0"/>
              <a:cs typeface="Arial" panose="020B0604020202020204" pitchFamily="34" charset="0"/>
            </a:endParaRPr>
          </a:p>
          <a:p>
            <a:pPr>
              <a:spcAft>
                <a:spcPts val="600"/>
              </a:spcAft>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Today</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Climate Alliance has around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members in over 25 countries in Europe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approx. 90 million people live in a Climate Alliance municipality</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than 20% of the EU population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Partnership between European municipalities and indigenous rainforest peoples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reduce greenhouse gas emissions and protect the rainforests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620776" y="123476"/>
            <a:ext cx="2199696" cy="117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133441"/>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t>
            </a:r>
            <a:r>
              <a:rPr lang="en-GB"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Alliance</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5" name="Textfeld 4"/>
          <p:cNvSpPr txBox="1"/>
          <p:nvPr/>
        </p:nvSpPr>
        <p:spPr>
          <a:xfrm>
            <a:off x="323528" y="1491630"/>
            <a:ext cx="8568952" cy="3200876"/>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municipalities join Climate Alliance, they commit to:</a:t>
            </a:r>
          </a:p>
          <a:p>
            <a:pPr marL="270000" indent="-270000">
              <a:spcAft>
                <a:spcPts val="600"/>
              </a:spcAft>
              <a:buClr>
                <a:schemeClr val="tx1">
                  <a:lumMod val="75000"/>
                  <a:lumOff val="25000"/>
                </a:schemeClr>
              </a:buClr>
              <a:buFont typeface="Arial" panose="020B0604020202020204" pitchFamily="34" charset="0"/>
              <a:buChar char="•"/>
            </a:pPr>
            <a:r>
              <a:rPr lang="en-US"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continuously reducing their greenhouse gas emissions by 30% every 5 years, with the goal of reducing CO2 emissions by at least 95% by 2050 (compared to 1990</a:t>
            </a:r>
            <a:r>
              <a:rPr lang="en-US"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270000" indent="-270000">
              <a:spcAft>
                <a:spcPts val="600"/>
              </a:spcAft>
              <a:buClr>
                <a:schemeClr val="tx1">
                  <a:lumMod val="75000"/>
                  <a:lumOff val="25000"/>
                </a:schemeClr>
              </a:buClr>
              <a:buFont typeface="Arial" panose="020B0604020202020204" pitchFamily="34" charset="0"/>
              <a:buChar char="•"/>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halve their per capita emissions by 2030 at the latest</a:t>
            </a:r>
            <a:r>
              <a:rPr lang="en-GB"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(base year: 1990) </a:t>
            </a: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by</a:t>
            </a:r>
          </a:p>
          <a:p>
            <a:pPr marL="540000" lvl="1" indent="-270000">
              <a:spcAft>
                <a:spcPts val="600"/>
              </a:spcAft>
              <a:buClr>
                <a:schemeClr val="tx1">
                  <a:lumMod val="75000"/>
                  <a:lumOff val="25000"/>
                </a:schemeClr>
              </a:buClr>
              <a:buFont typeface="Symbol" panose="05050102010706020507" pitchFamily="18" charset="2"/>
              <a:buChar char="-"/>
            </a:pPr>
            <a:r>
              <a:rPr lang="en-GB"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saving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using energy efficiently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opting for renewable energies</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meeting the long-term goal of 2.5 t of CO</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emissions per inhabitant and year</a:t>
            </a:r>
            <a:endParaRPr lang="de-DE"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620776" y="123476"/>
            <a:ext cx="2199696" cy="117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94701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2472" y="3441070"/>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en-GB" b="1"/>
              <a:t>Competition</a:t>
            </a:r>
            <a:r>
              <a:rPr lang="en-GB"/>
              <a:t> to promote cycling, help protect the climate and enhance the quality of life in municipalities</a:t>
            </a:r>
          </a:p>
        </p:txBody>
      </p:sp>
      <p:sp>
        <p:nvSpPr>
          <p:cNvPr id="6" name="Rechteck 5"/>
          <p:cNvSpPr/>
          <p:nvPr/>
        </p:nvSpPr>
        <p:spPr>
          <a:xfrm>
            <a:off x="362472" y="2571750"/>
            <a:ext cx="81369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CITY CYCLING?</a:t>
            </a:r>
          </a:p>
        </p:txBody>
      </p:sp>
      <p:sp>
        <p:nvSpPr>
          <p:cNvPr id="7" name="Rectangle 8"/>
          <p:cNvSpPr>
            <a:spLocks noChangeArrowheads="1"/>
          </p:cNvSpPr>
          <p:nvPr/>
        </p:nvSpPr>
        <p:spPr bwMode="auto">
          <a:xfrm>
            <a:off x="0" y="2360915"/>
            <a:ext cx="9144001" cy="2782585"/>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More people </a:t>
            </a:r>
          </a:p>
          <a:p>
            <a:pPr algn="ctr">
              <a:lnSpc>
                <a:spcPct val="99000"/>
              </a:lnSpc>
              <a:buClr>
                <a:srgbClr val="31639C"/>
              </a:buClr>
              <a:buFont typeface="Arial Narrow" pitchFamily="34" charset="0"/>
              <a:buNone/>
            </a:pP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cycle more!</a:t>
            </a:r>
          </a:p>
        </p:txBody>
      </p:sp>
      <p:pic>
        <p:nvPicPr>
          <p:cNvPr id="8" name="Picture 2" descr="P:\KB-Projekte\STADTRADELN\STADTRADELN\Fotos\Laura Nickel 2016\STADTRADELN - FOTO POOL Gesamt\STADTRADELN_061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82" t="36471" r="6465" b="30301"/>
          <a:stretch/>
        </p:blipFill>
        <p:spPr bwMode="auto">
          <a:xfrm>
            <a:off x="1" y="-20537"/>
            <a:ext cx="9144000" cy="2381451"/>
          </a:xfrm>
          <a:prstGeom prst="rect">
            <a:avLst/>
          </a:prstGeom>
          <a:solidFill>
            <a:schemeClr val="bg1"/>
          </a:solidFill>
          <a:ln>
            <a:noFill/>
          </a:ln>
        </p:spPr>
      </p:pic>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European Secretariat</a:t>
            </a: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activities</a:t>
            </a:r>
          </a:p>
          <a:p>
            <a:pPr marL="270000" indent="-270000">
              <a:spcAft>
                <a:spcPts val="600"/>
              </a:spcAft>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exchange </a:t>
            </a:r>
            <a:r>
              <a:rPr lang="en-US"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of experience and advice for members</a:t>
            </a:r>
          </a:p>
          <a:p>
            <a:pPr marL="270000" indent="-270000">
              <a:spcAft>
                <a:spcPts val="600"/>
              </a:spcAft>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development </a:t>
            </a:r>
            <a:r>
              <a:rPr lang="en-US"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of methodological approaches to municipal climate action</a:t>
            </a:r>
          </a:p>
          <a:p>
            <a:pPr marL="270000" indent="-270000">
              <a:spcAft>
                <a:spcPts val="600"/>
              </a:spcAft>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cooperation </a:t>
            </a:r>
            <a:r>
              <a:rPr lang="en-US"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with indigenous peoples</a:t>
            </a:r>
          </a:p>
          <a:p>
            <a:pPr marL="270000" indent="-270000">
              <a:spcAft>
                <a:spcPts val="600"/>
              </a:spcAft>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representation </a:t>
            </a:r>
            <a:r>
              <a:rPr lang="en-US"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of municipalities’ interests on the national, European and international levels</a:t>
            </a:r>
          </a:p>
          <a:p>
            <a:pPr marL="270000" indent="-270000">
              <a:spcAft>
                <a:spcPts val="600"/>
              </a:spcAft>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a:t>
            </a:r>
            <a:r>
              <a:rPr lang="en-US"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 coordination of campaigns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620776" y="123476"/>
            <a:ext cx="2199696" cy="117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9261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E:\Klima-Bündnis\STADTRADELN\Laura Nickel 2016\STADTRADELN - FOTO POOL Gesamt\STADTRADELN_042_(c)Klima-Bündnis.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6296" t="15111" r="1657" b="52625"/>
          <a:stretch/>
        </p:blipFill>
        <p:spPr bwMode="auto">
          <a:xfrm>
            <a:off x="0" y="-20538"/>
            <a:ext cx="9144000" cy="239724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62472" y="3441070"/>
            <a:ext cx="7920880" cy="1169551"/>
          </a:xfrm>
          <a:prstGeom prst="rect">
            <a:avLst/>
          </a:prstGeom>
        </p:spPr>
        <p:txBody>
          <a:bodyPr wrap="square">
            <a:spAutoFit/>
          </a:bodyPr>
          <a:lstStyle/>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Cycle as many kilometres as possible for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business and leisure</a:t>
            </a:r>
          </a:p>
          <a:p>
            <a:pPr>
              <a:spcAft>
                <a:spcPts val="6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Everyone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can join in</a:t>
            </a:r>
          </a:p>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 form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sp>
        <p:nvSpPr>
          <p:cNvPr id="6" name="Rechteck 5"/>
          <p:cNvSpPr/>
          <p:nvPr/>
        </p:nvSpPr>
        <p:spPr>
          <a:xfrm>
            <a:off x="362472" y="2571750"/>
            <a:ext cx="6081735"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campaign period</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May to 30 September</a:t>
            </a:r>
          </a:p>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campaign period</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consecutive days</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Enter kilometres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use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track</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them</a:t>
            </a:r>
          </a:p>
        </p:txBody>
      </p:sp>
      <p:sp>
        <p:nvSpPr>
          <p:cNvPr id="5" name="Rechteck 4"/>
          <p:cNvSpPr/>
          <p:nvPr/>
        </p:nvSpPr>
        <p:spPr>
          <a:xfrm>
            <a:off x="323528" y="771550"/>
            <a:ext cx="6336704"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6146" name="Picture 2" descr="P:\KB-Projekte\STADTRADELN\STADTRADELN\Fotos\Laura Nickel 2016\STADTRADELN - FOTO POOL Gesamt\STADTRADELN_003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8275" t="386" r="32933" b="386"/>
          <a:stretch/>
        </p:blipFill>
        <p:spPr bwMode="auto">
          <a:xfrm>
            <a:off x="6127811" y="0"/>
            <a:ext cx="301618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464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4679354"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Target group</a:t>
            </a:r>
          </a:p>
          <a:p>
            <a:pPr marL="87313"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decision-makers</a:t>
            </a:r>
          </a:p>
        </p:txBody>
      </p:sp>
      <p:pic>
        <p:nvPicPr>
          <p:cNvPr id="7170" name="Picture 2" descr="P:\KB-Projekte\STADTRADELN\STADTRADELN\Fotos\Laura Nickel 2016\STADTRADELN - FOTO POOL Gesamt\STADTRADELN_029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3351" b="1835"/>
          <a:stretch/>
        </p:blipFill>
        <p:spPr bwMode="auto">
          <a:xfrm>
            <a:off x="5101362" y="0"/>
            <a:ext cx="404263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perspective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Demonstrate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proximity to citizens</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Set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good example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Citizens exert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“pressure”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Perceive cyclists as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voters</a:t>
            </a:r>
          </a:p>
        </p:txBody>
      </p:sp>
      <p:sp>
        <p:nvSpPr>
          <p:cNvPr id="9" name="Rectangle 8"/>
          <p:cNvSpPr>
            <a:spLocks noChangeArrowheads="1"/>
          </p:cNvSpPr>
          <p:nvPr/>
        </p:nvSpPr>
        <p:spPr bwMode="auto">
          <a:xfrm>
            <a:off x="0" y="1635646"/>
            <a:ext cx="5101362" cy="3507854"/>
          </a:xfrm>
          <a:prstGeom prst="rect">
            <a:avLst/>
          </a:prstGeom>
          <a:solidFill>
            <a:srgbClr val="92C71F"/>
          </a:solidFill>
          <a:ln>
            <a:noFill/>
          </a:ln>
          <a:effec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Long-term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improvement of the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cycling infrastructure!</a:t>
            </a:r>
          </a:p>
        </p:txBody>
      </p:sp>
    </p:spTree>
    <p:extLst>
      <p:ext uri="{BB962C8B-B14F-4D97-AF65-F5344CB8AC3E}">
        <p14:creationId xmlns:p14="http://schemas.microsoft.com/office/powerpoint/2010/main" val="241167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4706</Words>
  <Application>Microsoft Office PowerPoint</Application>
  <PresentationFormat>Bildschirmpräsentation (16:9)</PresentationFormat>
  <Paragraphs>651</Paragraphs>
  <Slides>60</Slides>
  <Notes>60</Notes>
  <HiddenSlides>1</HiddenSlides>
  <MMClips>0</MMClips>
  <ScaleCrop>false</ScaleCrop>
  <HeadingPairs>
    <vt:vector size="4" baseType="variant">
      <vt:variant>
        <vt:lpstr>Design</vt:lpstr>
      </vt:variant>
      <vt:variant>
        <vt:i4>1</vt:i4>
      </vt:variant>
      <vt:variant>
        <vt:lpstr>Folientitel</vt:lpstr>
      </vt:variant>
      <vt:variant>
        <vt:i4>60</vt:i4>
      </vt:variant>
    </vt:vector>
  </HeadingPairs>
  <TitlesOfParts>
    <vt:vector size="61"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Madoka Omi</cp:lastModifiedBy>
  <cp:revision>910</cp:revision>
  <dcterms:created xsi:type="dcterms:W3CDTF">2018-05-11T09:58:34Z</dcterms:created>
  <dcterms:modified xsi:type="dcterms:W3CDTF">2024-01-30T14:22:49Z</dcterms:modified>
</cp:coreProperties>
</file>